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43891200" cy="329184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1pPr>
    <a:lvl2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2pPr>
    <a:lvl3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3pPr>
    <a:lvl4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4pPr>
    <a:lvl5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lekhaty, Stacy" initials="PS" lastIdx="2" clrIdx="0"/>
  <p:cmAuthor id="1" name="Cadogan, Shyla" initials="CS" lastIdx="1" clrIdx="1">
    <p:extLst>
      <p:ext uri="{19B8F6BF-5375-455C-9EA6-DF929625EA0E}">
        <p15:presenceInfo xmlns:p15="http://schemas.microsoft.com/office/powerpoint/2012/main" userId="S-1-5-21-796762494-2589821386-4053979347-6536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E7F3F4"/>
          </a:solidFill>
        </a:fill>
      </a:tcStyle>
    </a:wholeTbl>
    <a:band2H>
      <a:tcTxStyle/>
      <a:tcStyle>
        <a:tcBdr/>
        <a:fill>
          <a:solidFill>
            <a:srgbClr val="F3F9FA"/>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D9"/>
          </a:solidFill>
        </a:fill>
      </a:tcStyle>
    </a:wholeTbl>
    <a:band2H>
      <a:tcTxStyle/>
      <a:tcStyle>
        <a:tcBdr/>
        <a:fill>
          <a:solidFill>
            <a:srgbClr val="E7E7ED"/>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6" d="100"/>
          <a:sy n="26" d="100"/>
        </p:scale>
        <p:origin x="1338"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3-03-23T10:56:33.870" idx="2">
    <p:pos x="17840" y="17848"/>
    <p:text>This is a big pet peeve of mine, and of a lot of people who work in EBP and research heavily. Write out the p-values. You're just restating that the p-values were statistically significant without giving more insight into the results when you put &gt;0.05 or &lt;0.05.</p:text>
    <p:extLst mod="1">
      <p:ext uri="{C676402C-5697-4E1C-873F-D02D1690AC5C}">
        <p15:threadingInfo xmlns:p15="http://schemas.microsoft.com/office/powerpoint/2012/main" timeZoneBias="240"/>
      </p:ext>
    </p:extLst>
  </p:cm>
  <p:cm authorId="1" dt="2023-03-23T12:22:15.322" idx="1">
    <p:pos x="17840" y="17944"/>
    <p:text>Okay, I fixed it. Can you please clarify the highlighted "50% of patients who received iron"? I dont see a comment, might just be me.</p:text>
    <p:extLst>
      <p:ext uri="{C676402C-5697-4E1C-873F-D02D1690AC5C}">
        <p15:threadingInfo xmlns:p15="http://schemas.microsoft.com/office/powerpoint/2012/main" timeZoneBias="240">
          <p15:parentCm authorId="0" idx="2"/>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2" name="Shape 112"/>
          <p:cNvSpPr>
            <a:spLocks noGrp="1" noRot="1" noChangeAspect="1"/>
          </p:cNvSpPr>
          <p:nvPr>
            <p:ph type="sldImg"/>
          </p:nvPr>
        </p:nvSpPr>
        <p:spPr>
          <a:xfrm>
            <a:off x="1143000" y="685800"/>
            <a:ext cx="4572000" cy="3429000"/>
          </a:xfrm>
          <a:prstGeom prst="rect">
            <a:avLst/>
          </a:prstGeom>
        </p:spPr>
        <p:txBody>
          <a:bodyPr/>
          <a:lstStyle/>
          <a:p>
            <a:endParaRPr/>
          </a:p>
        </p:txBody>
      </p:sp>
      <p:sp>
        <p:nvSpPr>
          <p:cNvPr id="113" name="Shape 113"/>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400">
        <a:latin typeface="+mn-lt"/>
        <a:ea typeface="+mn-ea"/>
        <a:cs typeface="+mn-cs"/>
        <a:sym typeface="Arial"/>
      </a:defRPr>
    </a:lvl1pPr>
    <a:lvl2pPr indent="228600" latinLnBrk="0">
      <a:defRPr sz="1400">
        <a:latin typeface="+mn-lt"/>
        <a:ea typeface="+mn-ea"/>
        <a:cs typeface="+mn-cs"/>
        <a:sym typeface="Arial"/>
      </a:defRPr>
    </a:lvl2pPr>
    <a:lvl3pPr indent="457200" latinLnBrk="0">
      <a:defRPr sz="1400">
        <a:latin typeface="+mn-lt"/>
        <a:ea typeface="+mn-ea"/>
        <a:cs typeface="+mn-cs"/>
        <a:sym typeface="Arial"/>
      </a:defRPr>
    </a:lvl3pPr>
    <a:lvl4pPr indent="685800" latinLnBrk="0">
      <a:defRPr sz="1400">
        <a:latin typeface="+mn-lt"/>
        <a:ea typeface="+mn-ea"/>
        <a:cs typeface="+mn-cs"/>
        <a:sym typeface="Arial"/>
      </a:defRPr>
    </a:lvl4pPr>
    <a:lvl5pPr indent="914400" latinLnBrk="0">
      <a:defRPr sz="1400">
        <a:latin typeface="+mn-lt"/>
        <a:ea typeface="+mn-ea"/>
        <a:cs typeface="+mn-cs"/>
        <a:sym typeface="Arial"/>
      </a:defRPr>
    </a:lvl5pPr>
    <a:lvl6pPr indent="1143000" latinLnBrk="0">
      <a:defRPr sz="1400">
        <a:latin typeface="+mn-lt"/>
        <a:ea typeface="+mn-ea"/>
        <a:cs typeface="+mn-cs"/>
        <a:sym typeface="Arial"/>
      </a:defRPr>
    </a:lvl6pPr>
    <a:lvl7pPr indent="1371600" latinLnBrk="0">
      <a:defRPr sz="1400">
        <a:latin typeface="+mn-lt"/>
        <a:ea typeface="+mn-ea"/>
        <a:cs typeface="+mn-cs"/>
        <a:sym typeface="Arial"/>
      </a:defRPr>
    </a:lvl7pPr>
    <a:lvl8pPr indent="1600200" latinLnBrk="0">
      <a:defRPr sz="1400">
        <a:latin typeface="+mn-lt"/>
        <a:ea typeface="+mn-ea"/>
        <a:cs typeface="+mn-cs"/>
        <a:sym typeface="Arial"/>
      </a:defRPr>
    </a:lvl8pPr>
    <a:lvl9pPr indent="1828800" latinLnBrk="0">
      <a:defRPr sz="1400">
        <a:latin typeface="+mn-lt"/>
        <a:ea typeface="+mn-ea"/>
        <a:cs typeface="+mn-cs"/>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Shape 157"/>
          <p:cNvSpPr>
            <a:spLocks noGrp="1" noRot="1" noChangeAspect="1"/>
          </p:cNvSpPr>
          <p:nvPr>
            <p:ph type="sldImg"/>
          </p:nvPr>
        </p:nvSpPr>
        <p:spPr>
          <a:prstGeom prst="rect">
            <a:avLst/>
          </a:prstGeom>
        </p:spPr>
        <p:txBody>
          <a:bodyPr/>
          <a:lstStyle/>
          <a:p>
            <a:endParaRPr/>
          </a:p>
        </p:txBody>
      </p:sp>
      <p:sp>
        <p:nvSpPr>
          <p:cNvPr id="158" name="Shape 158"/>
          <p:cNvSpPr>
            <a:spLocks noGrp="1"/>
          </p:cNvSpPr>
          <p:nvPr>
            <p:ph type="body" sz="quarter" idx="1"/>
          </p:nvPr>
        </p:nvSpPr>
        <p:spPr>
          <a:prstGeom prst="rect">
            <a:avLst/>
          </a:prstGeom>
        </p:spPr>
        <p:txBody>
          <a:bodyPr/>
          <a:lstStyle>
            <a:lvl1pPr>
              <a:defRPr sz="1200">
                <a:latin typeface="Calibri"/>
                <a:ea typeface="Calibri"/>
                <a:cs typeface="Calibri"/>
                <a:sym typeface="Calibri"/>
              </a:defRPr>
            </a:lvl1pPr>
          </a:lstStyle>
          <a:p>
            <a:r>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VERTICAL_TEXT">
    <p:spTree>
      <p:nvGrpSpPr>
        <p:cNvPr id="1" name=""/>
        <p:cNvGrpSpPr/>
        <p:nvPr/>
      </p:nvGrpSpPr>
      <p:grpSpPr>
        <a:xfrm>
          <a:off x="0" y="0"/>
          <a:ext cx="0" cy="0"/>
          <a:chOff x="0" y="0"/>
          <a:chExt cx="0" cy="0"/>
        </a:xfrm>
      </p:grpSpPr>
      <p:sp>
        <p:nvSpPr>
          <p:cNvPr id="95" name="Title Text"/>
          <p:cNvSpPr txBox="1">
            <a:spLocks noGrp="1"/>
          </p:cNvSpPr>
          <p:nvPr>
            <p:ph type="title"/>
          </p:nvPr>
        </p:nvSpPr>
        <p:spPr>
          <a:xfrm>
            <a:off x="2193925" y="1317625"/>
            <a:ext cx="39503350" cy="5486400"/>
          </a:xfrm>
          <a:prstGeom prst="rect">
            <a:avLst/>
          </a:prstGeom>
        </p:spPr>
        <p:txBody>
          <a:bodyPr>
            <a:normAutofit/>
          </a:bodyPr>
          <a:lstStyle/>
          <a:p>
            <a:r>
              <a:t>Title Text</a:t>
            </a:r>
          </a:p>
        </p:txBody>
      </p:sp>
      <p:sp>
        <p:nvSpPr>
          <p:cNvPr id="96" name="Body Level One…"/>
          <p:cNvSpPr txBox="1">
            <a:spLocks noGrp="1"/>
          </p:cNvSpPr>
          <p:nvPr>
            <p:ph type="body" idx="1"/>
          </p:nvPr>
        </p:nvSpPr>
        <p:spPr>
          <a:xfrm rot="5400000">
            <a:off x="11082336" y="-1208088"/>
            <a:ext cx="21726526" cy="39503351"/>
          </a:xfrm>
          <a:prstGeom prst="rect">
            <a:avLst/>
          </a:prstGeom>
        </p:spPr>
        <p:txBody>
          <a:bodyPr>
            <a:normAutofit/>
          </a:bodyPr>
          <a:lstStyle>
            <a:lvl1pPr indent="-342900">
              <a:spcBef>
                <a:spcPts val="300"/>
              </a:spcBef>
            </a:lvl1pPr>
            <a:lvl2pPr marL="963385" indent="-391885">
              <a:spcBef>
                <a:spcPts val="300"/>
              </a:spcBef>
            </a:lvl2pPr>
            <a:lvl3pPr marL="1485900" indent="-457200">
              <a:spcBef>
                <a:spcPts val="300"/>
              </a:spcBef>
            </a:lvl3pPr>
            <a:lvl4pPr marL="2034539" indent="-548639">
              <a:spcBef>
                <a:spcPts val="300"/>
              </a:spcBef>
            </a:lvl4pPr>
            <a:lvl5pPr marL="2491739" indent="-548639">
              <a:spcBef>
                <a:spcPts val="300"/>
              </a:spcBef>
            </a:lvl5pPr>
          </a:lstStyle>
          <a:p>
            <a:r>
              <a:t>Body Level One</a:t>
            </a:r>
          </a:p>
          <a:p>
            <a:pPr lvl="1"/>
            <a:r>
              <a:t>Body Level Two</a:t>
            </a:r>
          </a:p>
          <a:p>
            <a:pPr lvl="2"/>
            <a:r>
              <a:t>Body Level Three</a:t>
            </a:r>
          </a:p>
          <a:p>
            <a:pPr lvl="3"/>
            <a:r>
              <a:t>Body Level Four</a:t>
            </a:r>
          </a:p>
          <a:p>
            <a:pPr lvl="4"/>
            <a:r>
              <a:t>Body Level Five</a:t>
            </a:r>
          </a:p>
        </p:txBody>
      </p:sp>
      <p:sp>
        <p:nvSpPr>
          <p:cNvPr id="9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_TITLE_AND_VERTICAL_TEXT">
    <p:spTree>
      <p:nvGrpSpPr>
        <p:cNvPr id="1" name=""/>
        <p:cNvGrpSpPr/>
        <p:nvPr/>
      </p:nvGrpSpPr>
      <p:grpSpPr>
        <a:xfrm>
          <a:off x="0" y="0"/>
          <a:ext cx="0" cy="0"/>
          <a:chOff x="0" y="0"/>
          <a:chExt cx="0" cy="0"/>
        </a:xfrm>
      </p:grpSpPr>
      <p:sp>
        <p:nvSpPr>
          <p:cNvPr id="104" name="Title Text"/>
          <p:cNvSpPr txBox="1">
            <a:spLocks noGrp="1"/>
          </p:cNvSpPr>
          <p:nvPr>
            <p:ph type="title"/>
          </p:nvPr>
        </p:nvSpPr>
        <p:spPr>
          <a:xfrm rot="5400000">
            <a:off x="18034000" y="15544801"/>
            <a:ext cx="37450713" cy="9875838"/>
          </a:xfrm>
          <a:prstGeom prst="rect">
            <a:avLst/>
          </a:prstGeom>
        </p:spPr>
        <p:txBody>
          <a:bodyPr>
            <a:normAutofit/>
          </a:bodyPr>
          <a:lstStyle/>
          <a:p>
            <a:r>
              <a:t>Title Text</a:t>
            </a:r>
          </a:p>
        </p:txBody>
      </p:sp>
      <p:sp>
        <p:nvSpPr>
          <p:cNvPr id="105" name="Body Level One…"/>
          <p:cNvSpPr txBox="1">
            <a:spLocks noGrp="1"/>
          </p:cNvSpPr>
          <p:nvPr>
            <p:ph type="body" idx="1"/>
          </p:nvPr>
        </p:nvSpPr>
        <p:spPr>
          <a:xfrm rot="5400000">
            <a:off x="-1793876" y="5745162"/>
            <a:ext cx="37450713" cy="29475114"/>
          </a:xfrm>
          <a:prstGeom prst="rect">
            <a:avLst/>
          </a:prstGeom>
        </p:spPr>
        <p:txBody>
          <a:bodyPr>
            <a:normAutofit/>
          </a:bodyPr>
          <a:lstStyle>
            <a:lvl1pPr indent="-342900">
              <a:spcBef>
                <a:spcPts val="300"/>
              </a:spcBef>
            </a:lvl1pPr>
            <a:lvl2pPr marL="963385" indent="-391885">
              <a:spcBef>
                <a:spcPts val="300"/>
              </a:spcBef>
            </a:lvl2pPr>
            <a:lvl3pPr marL="1485900" indent="-457200">
              <a:spcBef>
                <a:spcPts val="300"/>
              </a:spcBef>
            </a:lvl3pPr>
            <a:lvl4pPr marL="2034539" indent="-548639">
              <a:spcBef>
                <a:spcPts val="300"/>
              </a:spcBef>
            </a:lvl4pPr>
            <a:lvl5pPr marL="2491739" indent="-548639">
              <a:spcBef>
                <a:spcPts val="300"/>
              </a:spcBef>
            </a:lvl5pPr>
          </a:lstStyle>
          <a:p>
            <a:r>
              <a:t>Body Level One</a:t>
            </a:r>
          </a:p>
          <a:p>
            <a:pPr lvl="1"/>
            <a:r>
              <a:t>Body Level Two</a:t>
            </a:r>
          </a:p>
          <a:p>
            <a:pPr lvl="2"/>
            <a:r>
              <a:t>Body Level Three</a:t>
            </a:r>
          </a:p>
          <a:p>
            <a:pPr lvl="3"/>
            <a:r>
              <a:t>Body Level Four</a:t>
            </a:r>
          </a:p>
          <a:p>
            <a:pPr lvl="4"/>
            <a:r>
              <a:t>Body Level Five</a:t>
            </a:r>
          </a:p>
        </p:txBody>
      </p:sp>
      <p:sp>
        <p:nvSpPr>
          <p:cNvPr id="10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p:spTree>
      <p:nvGrpSpPr>
        <p:cNvPr id="1" name=""/>
        <p:cNvGrpSpPr/>
        <p:nvPr/>
      </p:nvGrpSpPr>
      <p:grpSpPr>
        <a:xfrm>
          <a:off x="0" y="0"/>
          <a:ext cx="0" cy="0"/>
          <a:chOff x="0" y="0"/>
          <a:chExt cx="0" cy="0"/>
        </a:xfrm>
      </p:grpSpPr>
      <p:sp>
        <p:nvSpPr>
          <p:cNvPr id="18" name="Title Text"/>
          <p:cNvSpPr txBox="1">
            <a:spLocks noGrp="1"/>
          </p:cNvSpPr>
          <p:nvPr>
            <p:ph type="title"/>
          </p:nvPr>
        </p:nvSpPr>
        <p:spPr>
          <a:xfrm>
            <a:off x="3292475" y="13635037"/>
            <a:ext cx="37306250" cy="9407526"/>
          </a:xfrm>
          <a:prstGeom prst="rect">
            <a:avLst/>
          </a:prstGeom>
        </p:spPr>
        <p:txBody>
          <a:bodyPr>
            <a:normAutofit/>
          </a:bodyPr>
          <a:lstStyle/>
          <a:p>
            <a:r>
              <a:t>Title Text</a:t>
            </a:r>
          </a:p>
        </p:txBody>
      </p:sp>
      <p:sp>
        <p:nvSpPr>
          <p:cNvPr id="19" name="Body Level One…"/>
          <p:cNvSpPr txBox="1">
            <a:spLocks noGrp="1"/>
          </p:cNvSpPr>
          <p:nvPr>
            <p:ph type="body" sz="half" idx="1"/>
          </p:nvPr>
        </p:nvSpPr>
        <p:spPr>
          <a:xfrm>
            <a:off x="6583363" y="24871362"/>
            <a:ext cx="30724476" cy="11217276"/>
          </a:xfrm>
          <a:prstGeom prst="rect">
            <a:avLst/>
          </a:prstGeom>
        </p:spPr>
        <p:txBody>
          <a:bodyPr>
            <a:normAutofit/>
          </a:bodyPr>
          <a:lstStyle>
            <a:lvl1pPr marL="1346200" indent="-2235200" algn="ctr">
              <a:buClrTx/>
              <a:buSzTx/>
              <a:buFontTx/>
              <a:buNone/>
            </a:lvl1pPr>
            <a:lvl2pPr marL="1346200" indent="-1638300" algn="ctr">
              <a:buClrTx/>
              <a:buSzTx/>
              <a:buFontTx/>
              <a:buNone/>
            </a:lvl2pPr>
            <a:lvl3pPr marL="1346200" indent="-1041400" algn="ctr">
              <a:buClrTx/>
              <a:buSzTx/>
              <a:buFontTx/>
              <a:buNone/>
            </a:lvl3pPr>
            <a:lvl4pPr marL="1346200" indent="-444500" algn="ctr">
              <a:buClrTx/>
              <a:buSzTx/>
              <a:buFontTx/>
              <a:buNone/>
            </a:lvl4pPr>
            <a:lvl5pPr marL="1346200" indent="12700" algn="ctr">
              <a:buClrTx/>
              <a:buSzTx/>
              <a:buFontTx/>
              <a:buNone/>
            </a:lvl5pPr>
          </a:lstStyle>
          <a:p>
            <a:r>
              <a:t>Body Level One</a:t>
            </a:r>
          </a:p>
          <a:p>
            <a:pPr lvl="1"/>
            <a:r>
              <a:t>Body Level Two</a:t>
            </a:r>
          </a:p>
          <a:p>
            <a:pPr lvl="2"/>
            <a:r>
              <a:t>Body Level Three</a:t>
            </a:r>
          </a:p>
          <a:p>
            <a:pPr lvl="3"/>
            <a:r>
              <a:t>Body Level Four</a:t>
            </a:r>
          </a:p>
          <a:p>
            <a:pPr lvl="4"/>
            <a:r>
              <a:t>Body Level Five</a:t>
            </a:r>
          </a:p>
        </p:txBody>
      </p:sp>
      <p:sp>
        <p:nvSpPr>
          <p:cNvPr id="2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OBJECT">
    <p:spTree>
      <p:nvGrpSpPr>
        <p:cNvPr id="1" name=""/>
        <p:cNvGrpSpPr/>
        <p:nvPr/>
      </p:nvGrpSpPr>
      <p:grpSpPr>
        <a:xfrm>
          <a:off x="0" y="0"/>
          <a:ext cx="0" cy="0"/>
          <a:chOff x="0" y="0"/>
          <a:chExt cx="0" cy="0"/>
        </a:xfrm>
      </p:grpSpPr>
      <p:sp>
        <p:nvSpPr>
          <p:cNvPr id="27" name="Title Text"/>
          <p:cNvSpPr txBox="1">
            <a:spLocks noGrp="1"/>
          </p:cNvSpPr>
          <p:nvPr>
            <p:ph type="title"/>
          </p:nvPr>
        </p:nvSpPr>
        <p:spPr>
          <a:xfrm>
            <a:off x="2193925" y="1317625"/>
            <a:ext cx="39503350" cy="5486400"/>
          </a:xfrm>
          <a:prstGeom prst="rect">
            <a:avLst/>
          </a:prstGeom>
        </p:spPr>
        <p:txBody>
          <a:bodyPr>
            <a:normAutofit/>
          </a:bodyPr>
          <a:lstStyle/>
          <a:p>
            <a:r>
              <a:t>Title Text</a:t>
            </a:r>
          </a:p>
        </p:txBody>
      </p:sp>
      <p:sp>
        <p:nvSpPr>
          <p:cNvPr id="28" name="Body Level One…"/>
          <p:cNvSpPr txBox="1">
            <a:spLocks noGrp="1"/>
          </p:cNvSpPr>
          <p:nvPr>
            <p:ph type="body" idx="1"/>
          </p:nvPr>
        </p:nvSpPr>
        <p:spPr>
          <a:xfrm>
            <a:off x="2193925" y="7680325"/>
            <a:ext cx="39503350" cy="21726525"/>
          </a:xfrm>
          <a:prstGeom prst="rect">
            <a:avLst/>
          </a:prstGeom>
        </p:spPr>
        <p:txBody>
          <a:bodyPr>
            <a:normAutofit/>
          </a:bodyPr>
          <a:lstStyle>
            <a:lvl1pPr indent="-342900">
              <a:spcBef>
                <a:spcPts val="300"/>
              </a:spcBef>
            </a:lvl1pPr>
            <a:lvl2pPr marL="963385" indent="-391885">
              <a:spcBef>
                <a:spcPts val="300"/>
              </a:spcBef>
            </a:lvl2pPr>
            <a:lvl3pPr marL="1485900" indent="-457200">
              <a:spcBef>
                <a:spcPts val="300"/>
              </a:spcBef>
            </a:lvl3pPr>
            <a:lvl4pPr marL="2034539" indent="-548639">
              <a:spcBef>
                <a:spcPts val="300"/>
              </a:spcBef>
            </a:lvl4pPr>
            <a:lvl5pPr marL="2491739" indent="-548639">
              <a:spcBef>
                <a:spcPts val="300"/>
              </a:spcBef>
            </a:lvl5pPr>
          </a:lstStyle>
          <a:p>
            <a:r>
              <a:t>Body Level One</a:t>
            </a:r>
          </a:p>
          <a:p>
            <a:pPr lvl="1"/>
            <a:r>
              <a:t>Body Level Two</a:t>
            </a:r>
          </a:p>
          <a:p>
            <a:pPr lvl="2"/>
            <a:r>
              <a:t>Body Level Three</a:t>
            </a:r>
          </a:p>
          <a:p>
            <a:pPr lvl="3"/>
            <a:r>
              <a:t>Body Level Four</a:t>
            </a:r>
          </a:p>
          <a:p>
            <a:pPr lvl="4"/>
            <a:r>
              <a:t>Body Level Five</a:t>
            </a:r>
          </a:p>
        </p:txBody>
      </p:sp>
      <p:sp>
        <p:nvSpPr>
          <p:cNvPr id="2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SECTION_HEADER">
    <p:spTree>
      <p:nvGrpSpPr>
        <p:cNvPr id="1" name=""/>
        <p:cNvGrpSpPr/>
        <p:nvPr/>
      </p:nvGrpSpPr>
      <p:grpSpPr>
        <a:xfrm>
          <a:off x="0" y="0"/>
          <a:ext cx="0" cy="0"/>
          <a:chOff x="0" y="0"/>
          <a:chExt cx="0" cy="0"/>
        </a:xfrm>
      </p:grpSpPr>
      <p:sp>
        <p:nvSpPr>
          <p:cNvPr id="36" name="Title Text"/>
          <p:cNvSpPr txBox="1">
            <a:spLocks noGrp="1"/>
          </p:cNvSpPr>
          <p:nvPr>
            <p:ph type="title"/>
          </p:nvPr>
        </p:nvSpPr>
        <p:spPr>
          <a:xfrm>
            <a:off x="3467100" y="28203525"/>
            <a:ext cx="37307838" cy="8718550"/>
          </a:xfrm>
          <a:prstGeom prst="rect">
            <a:avLst/>
          </a:prstGeom>
        </p:spPr>
        <p:txBody>
          <a:bodyPr anchor="t">
            <a:normAutofit/>
          </a:bodyPr>
          <a:lstStyle>
            <a:lvl1pPr algn="l">
              <a:defRPr sz="4000" b="1"/>
            </a:lvl1pPr>
          </a:lstStyle>
          <a:p>
            <a:r>
              <a:t>Title Text</a:t>
            </a:r>
          </a:p>
        </p:txBody>
      </p:sp>
      <p:sp>
        <p:nvSpPr>
          <p:cNvPr id="37" name="Body Level One…"/>
          <p:cNvSpPr txBox="1">
            <a:spLocks noGrp="1"/>
          </p:cNvSpPr>
          <p:nvPr>
            <p:ph type="body" sz="half" idx="1"/>
          </p:nvPr>
        </p:nvSpPr>
        <p:spPr>
          <a:xfrm>
            <a:off x="3467100" y="18602325"/>
            <a:ext cx="37307838" cy="9601200"/>
          </a:xfrm>
          <a:prstGeom prst="rect">
            <a:avLst/>
          </a:prstGeom>
        </p:spPr>
        <p:txBody>
          <a:bodyPr anchor="b">
            <a:normAutofit/>
          </a:bodyPr>
          <a:lstStyle>
            <a:lvl1pPr marL="228600" indent="0">
              <a:spcBef>
                <a:spcPts val="400"/>
              </a:spcBef>
              <a:buClrTx/>
              <a:buSzTx/>
              <a:buFontTx/>
              <a:buNone/>
              <a:defRPr sz="2000"/>
            </a:lvl1pPr>
            <a:lvl2pPr marL="228600" indent="457200">
              <a:spcBef>
                <a:spcPts val="400"/>
              </a:spcBef>
              <a:buClrTx/>
              <a:buSzTx/>
              <a:buFontTx/>
              <a:buNone/>
              <a:defRPr sz="2000"/>
            </a:lvl2pPr>
            <a:lvl3pPr marL="228600" indent="914400">
              <a:spcBef>
                <a:spcPts val="400"/>
              </a:spcBef>
              <a:buClrTx/>
              <a:buSzTx/>
              <a:buFontTx/>
              <a:buNone/>
              <a:defRPr sz="2000"/>
            </a:lvl3pPr>
            <a:lvl4pPr marL="228600" indent="1371600">
              <a:spcBef>
                <a:spcPts val="400"/>
              </a:spcBef>
              <a:buClrTx/>
              <a:buSzTx/>
              <a:buFontTx/>
              <a:buNone/>
              <a:defRPr sz="2000"/>
            </a:lvl4pPr>
            <a:lvl5pPr marL="228600" indent="1828800">
              <a:spcBef>
                <a:spcPts val="400"/>
              </a:spcBef>
              <a:buClrTx/>
              <a:buSzTx/>
              <a:buFontTx/>
              <a:buNone/>
              <a:defRPr sz="2000"/>
            </a:lvl5pPr>
          </a:lstStyle>
          <a:p>
            <a:r>
              <a:t>Body Level One</a:t>
            </a:r>
          </a:p>
          <a:p>
            <a:pPr lvl="1"/>
            <a:r>
              <a:t>Body Level Two</a:t>
            </a:r>
          </a:p>
          <a:p>
            <a:pPr lvl="2"/>
            <a:r>
              <a:t>Body Level Three</a:t>
            </a:r>
          </a:p>
          <a:p>
            <a:pPr lvl="3"/>
            <a:r>
              <a:t>Body Level Four</a:t>
            </a:r>
          </a:p>
          <a:p>
            <a:pPr lvl="4"/>
            <a:r>
              <a:t>Body Level Five</a:t>
            </a:r>
          </a:p>
        </p:txBody>
      </p:sp>
      <p:sp>
        <p:nvSpPr>
          <p:cNvPr id="3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WO_OBJECTS">
    <p:spTree>
      <p:nvGrpSpPr>
        <p:cNvPr id="1" name=""/>
        <p:cNvGrpSpPr/>
        <p:nvPr/>
      </p:nvGrpSpPr>
      <p:grpSpPr>
        <a:xfrm>
          <a:off x="0" y="0"/>
          <a:ext cx="0" cy="0"/>
          <a:chOff x="0" y="0"/>
          <a:chExt cx="0" cy="0"/>
        </a:xfrm>
      </p:grpSpPr>
      <p:sp>
        <p:nvSpPr>
          <p:cNvPr id="45" name="Title Text"/>
          <p:cNvSpPr txBox="1">
            <a:spLocks noGrp="1"/>
          </p:cNvSpPr>
          <p:nvPr>
            <p:ph type="title"/>
          </p:nvPr>
        </p:nvSpPr>
        <p:spPr>
          <a:xfrm>
            <a:off x="2193925" y="1317625"/>
            <a:ext cx="39503350" cy="5486400"/>
          </a:xfrm>
          <a:prstGeom prst="rect">
            <a:avLst/>
          </a:prstGeom>
        </p:spPr>
        <p:txBody>
          <a:bodyPr>
            <a:normAutofit/>
          </a:bodyPr>
          <a:lstStyle/>
          <a:p>
            <a:r>
              <a:t>Title Text</a:t>
            </a:r>
          </a:p>
        </p:txBody>
      </p:sp>
      <p:sp>
        <p:nvSpPr>
          <p:cNvPr id="46" name="Body Level One…"/>
          <p:cNvSpPr txBox="1">
            <a:spLocks noGrp="1"/>
          </p:cNvSpPr>
          <p:nvPr>
            <p:ph type="body" sz="half" idx="1"/>
          </p:nvPr>
        </p:nvSpPr>
        <p:spPr>
          <a:xfrm>
            <a:off x="2193925" y="10240963"/>
            <a:ext cx="19675475" cy="28967113"/>
          </a:xfrm>
          <a:prstGeom prst="rect">
            <a:avLst/>
          </a:prstGeom>
        </p:spPr>
        <p:txBody>
          <a:bodyPr>
            <a:normAutofit/>
          </a:bodyPr>
          <a:lstStyle>
            <a:lvl1pPr indent="-406400">
              <a:spcBef>
                <a:spcPts val="500"/>
              </a:spcBef>
              <a:buSzPts val="2800"/>
              <a:defRPr sz="2800"/>
            </a:lvl1pPr>
            <a:lvl2pPr marL="977900" indent="-444500">
              <a:spcBef>
                <a:spcPts val="500"/>
              </a:spcBef>
              <a:buSzPts val="2800"/>
              <a:defRPr sz="2800"/>
            </a:lvl2pPr>
            <a:lvl3pPr marL="1513839" indent="-497839">
              <a:spcBef>
                <a:spcPts val="500"/>
              </a:spcBef>
              <a:buSzPts val="2800"/>
              <a:defRPr sz="2800"/>
            </a:lvl3pPr>
            <a:lvl4pPr marL="2019300" indent="-533400">
              <a:spcBef>
                <a:spcPts val="500"/>
              </a:spcBef>
              <a:buSzPts val="2800"/>
              <a:defRPr sz="2800"/>
            </a:lvl4pPr>
            <a:lvl5pPr marL="2476500" indent="-533400">
              <a:spcBef>
                <a:spcPts val="500"/>
              </a:spcBef>
              <a:buSzPts val="2800"/>
              <a:defRPr sz="2800"/>
            </a:lvl5pPr>
          </a:lstStyle>
          <a:p>
            <a:r>
              <a:t>Body Level One</a:t>
            </a:r>
          </a:p>
          <a:p>
            <a:pPr lvl="1"/>
            <a:r>
              <a:t>Body Level Two</a:t>
            </a:r>
          </a:p>
          <a:p>
            <a:pPr lvl="2"/>
            <a:r>
              <a:t>Body Level Three</a:t>
            </a:r>
          </a:p>
          <a:p>
            <a:pPr lvl="3"/>
            <a:r>
              <a:t>Body Level Four</a:t>
            </a:r>
          </a:p>
          <a:p>
            <a:pPr lvl="4"/>
            <a:r>
              <a:t>Body Level Five</a:t>
            </a:r>
          </a:p>
        </p:txBody>
      </p:sp>
      <p:sp>
        <p:nvSpPr>
          <p:cNvPr id="47" name="Google Shape;40;p6"/>
          <p:cNvSpPr txBox="1">
            <a:spLocks noGrp="1"/>
          </p:cNvSpPr>
          <p:nvPr>
            <p:ph type="body" sz="half" idx="21"/>
          </p:nvPr>
        </p:nvSpPr>
        <p:spPr>
          <a:xfrm>
            <a:off x="22021800" y="10240963"/>
            <a:ext cx="19675476" cy="28967113"/>
          </a:xfrm>
          <a:prstGeom prst="rect">
            <a:avLst/>
          </a:prstGeom>
        </p:spPr>
        <p:txBody>
          <a:bodyPr>
            <a:normAutofit/>
          </a:bodyPr>
          <a:lstStyle/>
          <a:p>
            <a:pPr indent="-406400">
              <a:spcBef>
                <a:spcPts val="500"/>
              </a:spcBef>
              <a:buSzPts val="2800"/>
              <a:defRPr sz="2800"/>
            </a:pPr>
            <a:endParaRPr/>
          </a:p>
        </p:txBody>
      </p:sp>
      <p:sp>
        <p:nvSpPr>
          <p:cNvPr id="4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WO_OBJECTS_WITH_TEXT">
    <p:spTree>
      <p:nvGrpSpPr>
        <p:cNvPr id="1" name=""/>
        <p:cNvGrpSpPr/>
        <p:nvPr/>
      </p:nvGrpSpPr>
      <p:grpSpPr>
        <a:xfrm>
          <a:off x="0" y="0"/>
          <a:ext cx="0" cy="0"/>
          <a:chOff x="0" y="0"/>
          <a:chExt cx="0" cy="0"/>
        </a:xfrm>
      </p:grpSpPr>
      <p:sp>
        <p:nvSpPr>
          <p:cNvPr id="55" name="Title Text"/>
          <p:cNvSpPr txBox="1">
            <a:spLocks noGrp="1"/>
          </p:cNvSpPr>
          <p:nvPr>
            <p:ph type="title"/>
          </p:nvPr>
        </p:nvSpPr>
        <p:spPr>
          <a:xfrm>
            <a:off x="2193925" y="1317625"/>
            <a:ext cx="39503350" cy="5486400"/>
          </a:xfrm>
          <a:prstGeom prst="rect">
            <a:avLst/>
          </a:prstGeom>
        </p:spPr>
        <p:txBody>
          <a:bodyPr>
            <a:normAutofit/>
          </a:bodyPr>
          <a:lstStyle/>
          <a:p>
            <a:r>
              <a:t>Title Text</a:t>
            </a:r>
          </a:p>
        </p:txBody>
      </p:sp>
      <p:sp>
        <p:nvSpPr>
          <p:cNvPr id="56" name="Body Level One…"/>
          <p:cNvSpPr txBox="1">
            <a:spLocks noGrp="1"/>
          </p:cNvSpPr>
          <p:nvPr>
            <p:ph type="body" sz="quarter" idx="1"/>
          </p:nvPr>
        </p:nvSpPr>
        <p:spPr>
          <a:xfrm>
            <a:off x="2193925" y="9825038"/>
            <a:ext cx="19392900" cy="4094163"/>
          </a:xfrm>
          <a:prstGeom prst="rect">
            <a:avLst/>
          </a:prstGeom>
        </p:spPr>
        <p:txBody>
          <a:bodyPr anchor="b">
            <a:normAutofit/>
          </a:bodyPr>
          <a:lstStyle>
            <a:lvl1pPr marL="228600" indent="0">
              <a:spcBef>
                <a:spcPts val="400"/>
              </a:spcBef>
              <a:buClrTx/>
              <a:buSzTx/>
              <a:buFontTx/>
              <a:buNone/>
              <a:defRPr sz="2400" b="1"/>
            </a:lvl1pPr>
            <a:lvl2pPr marL="228600" indent="457200">
              <a:spcBef>
                <a:spcPts val="400"/>
              </a:spcBef>
              <a:buClrTx/>
              <a:buSzTx/>
              <a:buFontTx/>
              <a:buNone/>
              <a:defRPr sz="2400" b="1"/>
            </a:lvl2pPr>
            <a:lvl3pPr marL="228600" indent="914400">
              <a:spcBef>
                <a:spcPts val="400"/>
              </a:spcBef>
              <a:buClrTx/>
              <a:buSzTx/>
              <a:buFontTx/>
              <a:buNone/>
              <a:defRPr sz="2400" b="1"/>
            </a:lvl3pPr>
            <a:lvl4pPr marL="228600" indent="1371600">
              <a:spcBef>
                <a:spcPts val="400"/>
              </a:spcBef>
              <a:buClrTx/>
              <a:buSzTx/>
              <a:buFontTx/>
              <a:buNone/>
              <a:defRPr sz="2400" b="1"/>
            </a:lvl4pPr>
            <a:lvl5pPr marL="228600" indent="1828800">
              <a:spcBef>
                <a:spcPts val="400"/>
              </a:spcBef>
              <a:buClrTx/>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57" name="Google Shape;47;p7"/>
          <p:cNvSpPr txBox="1">
            <a:spLocks noGrp="1"/>
          </p:cNvSpPr>
          <p:nvPr>
            <p:ph type="body" sz="half" idx="21"/>
          </p:nvPr>
        </p:nvSpPr>
        <p:spPr>
          <a:xfrm>
            <a:off x="2193925" y="13919199"/>
            <a:ext cx="19392900" cy="25288876"/>
          </a:xfrm>
          <a:prstGeom prst="rect">
            <a:avLst/>
          </a:prstGeom>
        </p:spPr>
        <p:txBody>
          <a:bodyPr>
            <a:normAutofit/>
          </a:bodyPr>
          <a:lstStyle/>
          <a:p>
            <a:pPr indent="-381000">
              <a:spcBef>
                <a:spcPts val="400"/>
              </a:spcBef>
              <a:buSzPts val="2400"/>
              <a:defRPr sz="2400"/>
            </a:pPr>
            <a:endParaRPr/>
          </a:p>
        </p:txBody>
      </p:sp>
      <p:sp>
        <p:nvSpPr>
          <p:cNvPr id="58" name="Google Shape;48;p7"/>
          <p:cNvSpPr txBox="1">
            <a:spLocks noGrp="1"/>
          </p:cNvSpPr>
          <p:nvPr>
            <p:ph type="body" sz="quarter" idx="22"/>
          </p:nvPr>
        </p:nvSpPr>
        <p:spPr>
          <a:xfrm>
            <a:off x="22296436" y="9825038"/>
            <a:ext cx="19400841" cy="4094163"/>
          </a:xfrm>
          <a:prstGeom prst="rect">
            <a:avLst/>
          </a:prstGeom>
        </p:spPr>
        <p:txBody>
          <a:bodyPr anchor="b">
            <a:normAutofit/>
          </a:bodyPr>
          <a:lstStyle/>
          <a:p>
            <a:pPr marL="228600" indent="0">
              <a:spcBef>
                <a:spcPts val="400"/>
              </a:spcBef>
              <a:buClrTx/>
              <a:buSzTx/>
              <a:buFontTx/>
              <a:buNone/>
              <a:defRPr sz="2400" b="1"/>
            </a:pPr>
            <a:endParaRPr/>
          </a:p>
        </p:txBody>
      </p:sp>
      <p:sp>
        <p:nvSpPr>
          <p:cNvPr id="59" name="Google Shape;49;p7"/>
          <p:cNvSpPr txBox="1">
            <a:spLocks noGrp="1"/>
          </p:cNvSpPr>
          <p:nvPr>
            <p:ph type="body" sz="half" idx="23"/>
          </p:nvPr>
        </p:nvSpPr>
        <p:spPr>
          <a:xfrm>
            <a:off x="22296436" y="13919199"/>
            <a:ext cx="19400841" cy="25288876"/>
          </a:xfrm>
          <a:prstGeom prst="rect">
            <a:avLst/>
          </a:prstGeom>
        </p:spPr>
        <p:txBody>
          <a:bodyPr>
            <a:normAutofit/>
          </a:bodyPr>
          <a:lstStyle/>
          <a:p>
            <a:pPr indent="-381000">
              <a:spcBef>
                <a:spcPts val="400"/>
              </a:spcBef>
              <a:buSzPts val="2400"/>
              <a:defRPr sz="2400"/>
            </a:pPr>
            <a:endParaRPr/>
          </a:p>
        </p:txBody>
      </p:sp>
      <p:sp>
        <p:nvSpPr>
          <p:cNvPr id="6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_ONLY">
    <p:spTree>
      <p:nvGrpSpPr>
        <p:cNvPr id="1" name=""/>
        <p:cNvGrpSpPr/>
        <p:nvPr/>
      </p:nvGrpSpPr>
      <p:grpSpPr>
        <a:xfrm>
          <a:off x="0" y="0"/>
          <a:ext cx="0" cy="0"/>
          <a:chOff x="0" y="0"/>
          <a:chExt cx="0" cy="0"/>
        </a:xfrm>
      </p:grpSpPr>
      <p:sp>
        <p:nvSpPr>
          <p:cNvPr id="67" name="Title Text"/>
          <p:cNvSpPr txBox="1">
            <a:spLocks noGrp="1"/>
          </p:cNvSpPr>
          <p:nvPr>
            <p:ph type="title"/>
          </p:nvPr>
        </p:nvSpPr>
        <p:spPr>
          <a:xfrm>
            <a:off x="2193925" y="1317625"/>
            <a:ext cx="39503350" cy="5486400"/>
          </a:xfrm>
          <a:prstGeom prst="rect">
            <a:avLst/>
          </a:prstGeom>
        </p:spPr>
        <p:txBody>
          <a:bodyPr>
            <a:normAutofit/>
          </a:bodyPr>
          <a:lstStyle/>
          <a:p>
            <a:r>
              <a:t>Title Text</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OBJECT_WITH_CAPTION_TEXT">
    <p:spTree>
      <p:nvGrpSpPr>
        <p:cNvPr id="1" name=""/>
        <p:cNvGrpSpPr/>
        <p:nvPr/>
      </p:nvGrpSpPr>
      <p:grpSpPr>
        <a:xfrm>
          <a:off x="0" y="0"/>
          <a:ext cx="0" cy="0"/>
          <a:chOff x="0" y="0"/>
          <a:chExt cx="0" cy="0"/>
        </a:xfrm>
      </p:grpSpPr>
      <p:sp>
        <p:nvSpPr>
          <p:cNvPr id="75" name="Title Text"/>
          <p:cNvSpPr txBox="1">
            <a:spLocks noGrp="1"/>
          </p:cNvSpPr>
          <p:nvPr>
            <p:ph type="title"/>
          </p:nvPr>
        </p:nvSpPr>
        <p:spPr>
          <a:xfrm>
            <a:off x="2193925" y="1747838"/>
            <a:ext cx="14439900" cy="7437437"/>
          </a:xfrm>
          <a:prstGeom prst="rect">
            <a:avLst/>
          </a:prstGeom>
        </p:spPr>
        <p:txBody>
          <a:bodyPr anchor="b">
            <a:normAutofit/>
          </a:bodyPr>
          <a:lstStyle>
            <a:lvl1pPr algn="l">
              <a:defRPr sz="2000" b="1"/>
            </a:lvl1pPr>
          </a:lstStyle>
          <a:p>
            <a:r>
              <a:t>Title Text</a:t>
            </a:r>
          </a:p>
        </p:txBody>
      </p:sp>
      <p:sp>
        <p:nvSpPr>
          <p:cNvPr id="76" name="Body Level One…"/>
          <p:cNvSpPr txBox="1">
            <a:spLocks noGrp="1"/>
          </p:cNvSpPr>
          <p:nvPr>
            <p:ph type="body" idx="1"/>
          </p:nvPr>
        </p:nvSpPr>
        <p:spPr>
          <a:xfrm>
            <a:off x="17160875" y="1747838"/>
            <a:ext cx="24536399" cy="37460238"/>
          </a:xfrm>
          <a:prstGeom prst="rect">
            <a:avLst/>
          </a:prstGeom>
        </p:spPr>
        <p:txBody>
          <a:bodyPr>
            <a:normAutofit/>
          </a:bodyPr>
          <a:lstStyle>
            <a:lvl1pPr indent="-431800">
              <a:spcBef>
                <a:spcPts val="600"/>
              </a:spcBef>
              <a:buSzPts val="3200"/>
              <a:defRPr sz="3200"/>
            </a:lvl1pPr>
            <a:lvl2pPr marL="972457" indent="-464457">
              <a:spcBef>
                <a:spcPts val="600"/>
              </a:spcBef>
              <a:buSzPts val="3200"/>
              <a:defRPr sz="3200"/>
            </a:lvl2pPr>
            <a:lvl3pPr marL="1498600" indent="-508000">
              <a:spcBef>
                <a:spcPts val="600"/>
              </a:spcBef>
              <a:buSzPts val="3200"/>
              <a:defRPr sz="3200"/>
            </a:lvl3pPr>
            <a:lvl4pPr marL="2042160" indent="-568960">
              <a:spcBef>
                <a:spcPts val="600"/>
              </a:spcBef>
              <a:buSzPts val="3200"/>
              <a:defRPr sz="3200"/>
            </a:lvl4pPr>
            <a:lvl5pPr marL="2499360" indent="-568960">
              <a:spcBef>
                <a:spcPts val="600"/>
              </a:spcBef>
              <a:buSzPts val="3200"/>
              <a:defRPr sz="3200"/>
            </a:lvl5pPr>
          </a:lstStyle>
          <a:p>
            <a:r>
              <a:t>Body Level One</a:t>
            </a:r>
          </a:p>
          <a:p>
            <a:pPr lvl="1"/>
            <a:r>
              <a:t>Body Level Two</a:t>
            </a:r>
          </a:p>
          <a:p>
            <a:pPr lvl="2"/>
            <a:r>
              <a:t>Body Level Three</a:t>
            </a:r>
          </a:p>
          <a:p>
            <a:pPr lvl="3"/>
            <a:r>
              <a:t>Body Level Four</a:t>
            </a:r>
          </a:p>
          <a:p>
            <a:pPr lvl="4"/>
            <a:r>
              <a:t>Body Level Five</a:t>
            </a:r>
          </a:p>
        </p:txBody>
      </p:sp>
      <p:sp>
        <p:nvSpPr>
          <p:cNvPr id="77" name="Google Shape;61;p9"/>
          <p:cNvSpPr txBox="1">
            <a:spLocks noGrp="1"/>
          </p:cNvSpPr>
          <p:nvPr>
            <p:ph type="body" sz="half" idx="21"/>
          </p:nvPr>
        </p:nvSpPr>
        <p:spPr>
          <a:xfrm>
            <a:off x="2193925" y="9185275"/>
            <a:ext cx="14439900" cy="30022800"/>
          </a:xfrm>
          <a:prstGeom prst="rect">
            <a:avLst/>
          </a:prstGeom>
        </p:spPr>
        <p:txBody>
          <a:bodyPr>
            <a:normAutofit/>
          </a:bodyPr>
          <a:lstStyle/>
          <a:p>
            <a:pPr marL="228600" indent="0">
              <a:spcBef>
                <a:spcPts val="200"/>
              </a:spcBef>
              <a:buClrTx/>
              <a:buSzTx/>
              <a:buFontTx/>
              <a:buNone/>
              <a:defRPr sz="1400"/>
            </a:pPr>
            <a:endParaRPr/>
          </a:p>
        </p:txBody>
      </p:sp>
      <p:sp>
        <p:nvSpPr>
          <p:cNvPr id="7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_WITH_CAPTION_TEXT">
    <p:spTree>
      <p:nvGrpSpPr>
        <p:cNvPr id="1" name=""/>
        <p:cNvGrpSpPr/>
        <p:nvPr/>
      </p:nvGrpSpPr>
      <p:grpSpPr>
        <a:xfrm>
          <a:off x="0" y="0"/>
          <a:ext cx="0" cy="0"/>
          <a:chOff x="0" y="0"/>
          <a:chExt cx="0" cy="0"/>
        </a:xfrm>
      </p:grpSpPr>
      <p:sp>
        <p:nvSpPr>
          <p:cNvPr id="85" name="Title Text"/>
          <p:cNvSpPr txBox="1">
            <a:spLocks noGrp="1"/>
          </p:cNvSpPr>
          <p:nvPr>
            <p:ph type="title"/>
          </p:nvPr>
        </p:nvSpPr>
        <p:spPr>
          <a:xfrm>
            <a:off x="8602663" y="30724475"/>
            <a:ext cx="26335038" cy="3625850"/>
          </a:xfrm>
          <a:prstGeom prst="rect">
            <a:avLst/>
          </a:prstGeom>
        </p:spPr>
        <p:txBody>
          <a:bodyPr anchor="b">
            <a:normAutofit/>
          </a:bodyPr>
          <a:lstStyle>
            <a:lvl1pPr algn="l">
              <a:defRPr sz="2000" b="1"/>
            </a:lvl1pPr>
          </a:lstStyle>
          <a:p>
            <a:r>
              <a:t>Title Text</a:t>
            </a:r>
          </a:p>
        </p:txBody>
      </p:sp>
      <p:sp>
        <p:nvSpPr>
          <p:cNvPr id="86" name="Google Shape;67;p10"/>
          <p:cNvSpPr>
            <a:spLocks noGrp="1"/>
          </p:cNvSpPr>
          <p:nvPr>
            <p:ph type="pic" idx="21"/>
          </p:nvPr>
        </p:nvSpPr>
        <p:spPr>
          <a:xfrm>
            <a:off x="8602663" y="3921125"/>
            <a:ext cx="26335038" cy="26335038"/>
          </a:xfrm>
          <a:prstGeom prst="rect">
            <a:avLst/>
          </a:prstGeom>
        </p:spPr>
        <p:txBody>
          <a:bodyPr lIns="91439" tIns="45719" rIns="91439" bIns="45719"/>
          <a:lstStyle/>
          <a:p>
            <a:endParaRPr/>
          </a:p>
        </p:txBody>
      </p:sp>
      <p:sp>
        <p:nvSpPr>
          <p:cNvPr id="87" name="Body Level One…"/>
          <p:cNvSpPr txBox="1">
            <a:spLocks noGrp="1"/>
          </p:cNvSpPr>
          <p:nvPr>
            <p:ph type="body" sz="quarter" idx="1"/>
          </p:nvPr>
        </p:nvSpPr>
        <p:spPr>
          <a:xfrm>
            <a:off x="8602663" y="34350325"/>
            <a:ext cx="26335038" cy="5151438"/>
          </a:xfrm>
          <a:prstGeom prst="rect">
            <a:avLst/>
          </a:prstGeom>
        </p:spPr>
        <p:txBody>
          <a:bodyPr>
            <a:normAutofit/>
          </a:bodyPr>
          <a:lstStyle>
            <a:lvl1pPr marL="228600" indent="0">
              <a:spcBef>
                <a:spcPts val="200"/>
              </a:spcBef>
              <a:buClrTx/>
              <a:buSzTx/>
              <a:buFontTx/>
              <a:buNone/>
              <a:defRPr sz="1400"/>
            </a:lvl1pPr>
            <a:lvl2pPr marL="228600" indent="457200">
              <a:spcBef>
                <a:spcPts val="200"/>
              </a:spcBef>
              <a:buClrTx/>
              <a:buSzTx/>
              <a:buFontTx/>
              <a:buNone/>
              <a:defRPr sz="1400"/>
            </a:lvl2pPr>
            <a:lvl3pPr marL="228600" indent="914400">
              <a:spcBef>
                <a:spcPts val="200"/>
              </a:spcBef>
              <a:buClrTx/>
              <a:buSzTx/>
              <a:buFontTx/>
              <a:buNone/>
              <a:defRPr sz="1400"/>
            </a:lvl3pPr>
            <a:lvl4pPr marL="228600" indent="1371600">
              <a:spcBef>
                <a:spcPts val="200"/>
              </a:spcBef>
              <a:buClrTx/>
              <a:buSzTx/>
              <a:buFontTx/>
              <a:buNone/>
              <a:defRPr sz="1400"/>
            </a:lvl4pPr>
            <a:lvl5pPr marL="228600" indent="1828800">
              <a:spcBef>
                <a:spcPts val="200"/>
              </a:spcBef>
              <a:buClrTx/>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8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2194560" y="441959"/>
            <a:ext cx="39502080" cy="7239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0800" tIns="250800" rIns="250800" bIns="250800" anchor="ctr"/>
          <a:lstStyle/>
          <a:p>
            <a:r>
              <a:t>Title Text</a:t>
            </a:r>
          </a:p>
        </p:txBody>
      </p:sp>
      <p:sp>
        <p:nvSpPr>
          <p:cNvPr id="3" name="Body Level One…"/>
          <p:cNvSpPr txBox="1">
            <a:spLocks noGrp="1"/>
          </p:cNvSpPr>
          <p:nvPr>
            <p:ph type="body" idx="1"/>
          </p:nvPr>
        </p:nvSpPr>
        <p:spPr>
          <a:xfrm>
            <a:off x="2194560" y="7680959"/>
            <a:ext cx="39502080" cy="25237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0800" tIns="250800" rIns="250800" bIns="250800"/>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0095252" y="29978350"/>
            <a:ext cx="1602023" cy="1599909"/>
          </a:xfrm>
          <a:prstGeom prst="rect">
            <a:avLst/>
          </a:prstGeom>
          <a:ln w="12700">
            <a:miter lim="400000"/>
          </a:ln>
        </p:spPr>
        <p:txBody>
          <a:bodyPr wrap="none" lIns="250800" tIns="250800" rIns="250800" bIns="250800">
            <a:spAutoFit/>
          </a:bodyPr>
          <a:lstStyle>
            <a:lvl1pPr algn="r">
              <a:defRPr sz="77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ctr" defTabSz="914400" rtl="0" latinLnBrk="0">
        <a:lnSpc>
          <a:spcPct val="100000"/>
        </a:lnSpc>
        <a:spcBef>
          <a:spcPts val="0"/>
        </a:spcBef>
        <a:spcAft>
          <a:spcPts val="0"/>
        </a:spcAft>
        <a:buClrTx/>
        <a:buSzTx/>
        <a:buFontTx/>
        <a:buNone/>
        <a:tabLst/>
        <a:defRPr sz="24100" b="0" i="0" u="none" strike="noStrike" cap="none" spc="0" baseline="0">
          <a:solidFill>
            <a:srgbClr val="000000"/>
          </a:solidFill>
          <a:uFillTx/>
          <a:latin typeface="+mn-lt"/>
          <a:ea typeface="+mn-ea"/>
          <a:cs typeface="+mn-cs"/>
          <a:sym typeface="Arial"/>
        </a:defRPr>
      </a:lvl1pPr>
      <a:lvl2pPr marL="0" marR="0" indent="0" algn="ctr" defTabSz="914400" rtl="0" latinLnBrk="0">
        <a:lnSpc>
          <a:spcPct val="100000"/>
        </a:lnSpc>
        <a:spcBef>
          <a:spcPts val="0"/>
        </a:spcBef>
        <a:spcAft>
          <a:spcPts val="0"/>
        </a:spcAft>
        <a:buClrTx/>
        <a:buSzTx/>
        <a:buFontTx/>
        <a:buNone/>
        <a:tabLst/>
        <a:defRPr sz="24100" b="0" i="0" u="none" strike="noStrike" cap="none" spc="0" baseline="0">
          <a:solidFill>
            <a:srgbClr val="000000"/>
          </a:solidFill>
          <a:uFillTx/>
          <a:latin typeface="+mn-lt"/>
          <a:ea typeface="+mn-ea"/>
          <a:cs typeface="+mn-cs"/>
          <a:sym typeface="Arial"/>
        </a:defRPr>
      </a:lvl2pPr>
      <a:lvl3pPr marL="0" marR="0" indent="0" algn="ctr" defTabSz="914400" rtl="0" latinLnBrk="0">
        <a:lnSpc>
          <a:spcPct val="100000"/>
        </a:lnSpc>
        <a:spcBef>
          <a:spcPts val="0"/>
        </a:spcBef>
        <a:spcAft>
          <a:spcPts val="0"/>
        </a:spcAft>
        <a:buClrTx/>
        <a:buSzTx/>
        <a:buFontTx/>
        <a:buNone/>
        <a:tabLst/>
        <a:defRPr sz="24100" b="0" i="0" u="none" strike="noStrike" cap="none" spc="0" baseline="0">
          <a:solidFill>
            <a:srgbClr val="000000"/>
          </a:solidFill>
          <a:uFillTx/>
          <a:latin typeface="+mn-lt"/>
          <a:ea typeface="+mn-ea"/>
          <a:cs typeface="+mn-cs"/>
          <a:sym typeface="Arial"/>
        </a:defRPr>
      </a:lvl3pPr>
      <a:lvl4pPr marL="0" marR="0" indent="0" algn="ctr" defTabSz="914400" rtl="0" latinLnBrk="0">
        <a:lnSpc>
          <a:spcPct val="100000"/>
        </a:lnSpc>
        <a:spcBef>
          <a:spcPts val="0"/>
        </a:spcBef>
        <a:spcAft>
          <a:spcPts val="0"/>
        </a:spcAft>
        <a:buClrTx/>
        <a:buSzTx/>
        <a:buFontTx/>
        <a:buNone/>
        <a:tabLst/>
        <a:defRPr sz="24100" b="0" i="0" u="none" strike="noStrike" cap="none" spc="0" baseline="0">
          <a:solidFill>
            <a:srgbClr val="000000"/>
          </a:solidFill>
          <a:uFillTx/>
          <a:latin typeface="+mn-lt"/>
          <a:ea typeface="+mn-ea"/>
          <a:cs typeface="+mn-cs"/>
          <a:sym typeface="Arial"/>
        </a:defRPr>
      </a:lvl4pPr>
      <a:lvl5pPr marL="0" marR="0" indent="0" algn="ctr" defTabSz="914400" rtl="0" latinLnBrk="0">
        <a:lnSpc>
          <a:spcPct val="100000"/>
        </a:lnSpc>
        <a:spcBef>
          <a:spcPts val="0"/>
        </a:spcBef>
        <a:spcAft>
          <a:spcPts val="0"/>
        </a:spcAft>
        <a:buClrTx/>
        <a:buSzTx/>
        <a:buFontTx/>
        <a:buNone/>
        <a:tabLst/>
        <a:defRPr sz="24100" b="0" i="0" u="none" strike="noStrike" cap="none" spc="0" baseline="0">
          <a:solidFill>
            <a:srgbClr val="000000"/>
          </a:solidFill>
          <a:uFillTx/>
          <a:latin typeface="+mn-lt"/>
          <a:ea typeface="+mn-ea"/>
          <a:cs typeface="+mn-cs"/>
          <a:sym typeface="Arial"/>
        </a:defRPr>
      </a:lvl5pPr>
      <a:lvl6pPr marL="0" marR="0" indent="0" algn="ctr" defTabSz="914400" rtl="0" latinLnBrk="0">
        <a:lnSpc>
          <a:spcPct val="100000"/>
        </a:lnSpc>
        <a:spcBef>
          <a:spcPts val="0"/>
        </a:spcBef>
        <a:spcAft>
          <a:spcPts val="0"/>
        </a:spcAft>
        <a:buClrTx/>
        <a:buSzTx/>
        <a:buFontTx/>
        <a:buNone/>
        <a:tabLst/>
        <a:defRPr sz="24100" b="0" i="0" u="none" strike="noStrike" cap="none" spc="0" baseline="0">
          <a:solidFill>
            <a:srgbClr val="000000"/>
          </a:solidFill>
          <a:uFillTx/>
          <a:latin typeface="+mn-lt"/>
          <a:ea typeface="+mn-ea"/>
          <a:cs typeface="+mn-cs"/>
          <a:sym typeface="Arial"/>
        </a:defRPr>
      </a:lvl6pPr>
      <a:lvl7pPr marL="0" marR="0" indent="0" algn="ctr" defTabSz="914400" rtl="0" latinLnBrk="0">
        <a:lnSpc>
          <a:spcPct val="100000"/>
        </a:lnSpc>
        <a:spcBef>
          <a:spcPts val="0"/>
        </a:spcBef>
        <a:spcAft>
          <a:spcPts val="0"/>
        </a:spcAft>
        <a:buClrTx/>
        <a:buSzTx/>
        <a:buFontTx/>
        <a:buNone/>
        <a:tabLst/>
        <a:defRPr sz="24100" b="0" i="0" u="none" strike="noStrike" cap="none" spc="0" baseline="0">
          <a:solidFill>
            <a:srgbClr val="000000"/>
          </a:solidFill>
          <a:uFillTx/>
          <a:latin typeface="+mn-lt"/>
          <a:ea typeface="+mn-ea"/>
          <a:cs typeface="+mn-cs"/>
          <a:sym typeface="Arial"/>
        </a:defRPr>
      </a:lvl7pPr>
      <a:lvl8pPr marL="0" marR="0" indent="0" algn="ctr" defTabSz="914400" rtl="0" latinLnBrk="0">
        <a:lnSpc>
          <a:spcPct val="100000"/>
        </a:lnSpc>
        <a:spcBef>
          <a:spcPts val="0"/>
        </a:spcBef>
        <a:spcAft>
          <a:spcPts val="0"/>
        </a:spcAft>
        <a:buClrTx/>
        <a:buSzTx/>
        <a:buFontTx/>
        <a:buNone/>
        <a:tabLst/>
        <a:defRPr sz="24100" b="0" i="0" u="none" strike="noStrike" cap="none" spc="0" baseline="0">
          <a:solidFill>
            <a:srgbClr val="000000"/>
          </a:solidFill>
          <a:uFillTx/>
          <a:latin typeface="+mn-lt"/>
          <a:ea typeface="+mn-ea"/>
          <a:cs typeface="+mn-cs"/>
          <a:sym typeface="Arial"/>
        </a:defRPr>
      </a:lvl8pPr>
      <a:lvl9pPr marL="0" marR="0" indent="0" algn="ctr" defTabSz="914400" rtl="0" latinLnBrk="0">
        <a:lnSpc>
          <a:spcPct val="100000"/>
        </a:lnSpc>
        <a:spcBef>
          <a:spcPts val="0"/>
        </a:spcBef>
        <a:spcAft>
          <a:spcPts val="0"/>
        </a:spcAft>
        <a:buClrTx/>
        <a:buSzTx/>
        <a:buFontTx/>
        <a:buNone/>
        <a:tabLst/>
        <a:defRPr sz="24100" b="0" i="0" u="none" strike="noStrike" cap="none" spc="0" baseline="0">
          <a:solidFill>
            <a:srgbClr val="000000"/>
          </a:solidFill>
          <a:uFillTx/>
          <a:latin typeface="+mn-lt"/>
          <a:ea typeface="+mn-ea"/>
          <a:cs typeface="+mn-cs"/>
          <a:sym typeface="Arial"/>
        </a:defRPr>
      </a:lvl9pPr>
    </p:titleStyle>
    <p:bodyStyle>
      <a:lvl1pPr marL="457200" marR="0" indent="-1346200" algn="l" defTabSz="914400" rtl="0" latinLnBrk="0">
        <a:lnSpc>
          <a:spcPct val="100000"/>
        </a:lnSpc>
        <a:spcBef>
          <a:spcPts val="3500"/>
        </a:spcBef>
        <a:spcAft>
          <a:spcPts val="0"/>
        </a:spcAft>
        <a:buClr>
          <a:srgbClr val="000000"/>
        </a:buClr>
        <a:buSzPts val="17600"/>
        <a:buFont typeface="Arial"/>
        <a:buChar char="•"/>
        <a:tabLst/>
        <a:defRPr sz="17600" b="0" i="0" u="none" strike="noStrike" cap="none" spc="0" baseline="0">
          <a:solidFill>
            <a:srgbClr val="000000"/>
          </a:solidFill>
          <a:uFillTx/>
          <a:latin typeface="+mn-lt"/>
          <a:ea typeface="+mn-ea"/>
          <a:cs typeface="+mn-cs"/>
          <a:sym typeface="Arial"/>
        </a:defRPr>
      </a:lvl1pPr>
      <a:lvl2pPr marL="1086757" marR="0" indent="-1378857" algn="l" defTabSz="914400" rtl="0" latinLnBrk="0">
        <a:lnSpc>
          <a:spcPct val="100000"/>
        </a:lnSpc>
        <a:spcBef>
          <a:spcPts val="3500"/>
        </a:spcBef>
        <a:spcAft>
          <a:spcPts val="0"/>
        </a:spcAft>
        <a:buClr>
          <a:srgbClr val="000000"/>
        </a:buClr>
        <a:buSzPts val="17600"/>
        <a:buFont typeface="Arial"/>
        <a:buChar char="–"/>
        <a:tabLst/>
        <a:defRPr sz="17600" b="0" i="0" u="none" strike="noStrike" cap="none" spc="0" baseline="0">
          <a:solidFill>
            <a:srgbClr val="000000"/>
          </a:solidFill>
          <a:uFillTx/>
          <a:latin typeface="+mn-lt"/>
          <a:ea typeface="+mn-ea"/>
          <a:cs typeface="+mn-cs"/>
          <a:sym typeface="Arial"/>
        </a:defRPr>
      </a:lvl2pPr>
      <a:lvl3pPr marL="1727200" marR="0" indent="-1422400" algn="l" defTabSz="914400" rtl="0" latinLnBrk="0">
        <a:lnSpc>
          <a:spcPct val="100000"/>
        </a:lnSpc>
        <a:spcBef>
          <a:spcPts val="3500"/>
        </a:spcBef>
        <a:spcAft>
          <a:spcPts val="0"/>
        </a:spcAft>
        <a:buClr>
          <a:srgbClr val="000000"/>
        </a:buClr>
        <a:buSzPts val="17600"/>
        <a:buFont typeface="Arial"/>
        <a:buChar char="•"/>
        <a:tabLst/>
        <a:defRPr sz="17600" b="0" i="0" u="none" strike="noStrike" cap="none" spc="0" baseline="0">
          <a:solidFill>
            <a:srgbClr val="000000"/>
          </a:solidFill>
          <a:uFillTx/>
          <a:latin typeface="+mn-lt"/>
          <a:ea typeface="+mn-ea"/>
          <a:cs typeface="+mn-cs"/>
          <a:sym typeface="Arial"/>
        </a:defRPr>
      </a:lvl3pPr>
      <a:lvl4pPr marL="2385060" marR="0" indent="-1483360" algn="l" defTabSz="914400" rtl="0" latinLnBrk="0">
        <a:lnSpc>
          <a:spcPct val="100000"/>
        </a:lnSpc>
        <a:spcBef>
          <a:spcPts val="3500"/>
        </a:spcBef>
        <a:spcAft>
          <a:spcPts val="0"/>
        </a:spcAft>
        <a:buClr>
          <a:srgbClr val="000000"/>
        </a:buClr>
        <a:buSzPts val="17600"/>
        <a:buFont typeface="Arial"/>
        <a:buChar char="–"/>
        <a:tabLst/>
        <a:defRPr sz="17600" b="0" i="0" u="none" strike="noStrike" cap="none" spc="0" baseline="0">
          <a:solidFill>
            <a:srgbClr val="000000"/>
          </a:solidFill>
          <a:uFillTx/>
          <a:latin typeface="+mn-lt"/>
          <a:ea typeface="+mn-ea"/>
          <a:cs typeface="+mn-cs"/>
          <a:sym typeface="Arial"/>
        </a:defRPr>
      </a:lvl4pPr>
      <a:lvl5pPr marL="2842260" marR="0" indent="-1483360" algn="l" defTabSz="914400" rtl="0" latinLnBrk="0">
        <a:lnSpc>
          <a:spcPct val="100000"/>
        </a:lnSpc>
        <a:spcBef>
          <a:spcPts val="3500"/>
        </a:spcBef>
        <a:spcAft>
          <a:spcPts val="0"/>
        </a:spcAft>
        <a:buClr>
          <a:srgbClr val="000000"/>
        </a:buClr>
        <a:buSzPts val="17600"/>
        <a:buFont typeface="Arial"/>
        <a:buChar char="»"/>
        <a:tabLst/>
        <a:defRPr sz="17600" b="0" i="0" u="none" strike="noStrike" cap="none" spc="0" baseline="0">
          <a:solidFill>
            <a:srgbClr val="000000"/>
          </a:solidFill>
          <a:uFillTx/>
          <a:latin typeface="+mn-lt"/>
          <a:ea typeface="+mn-ea"/>
          <a:cs typeface="+mn-cs"/>
          <a:sym typeface="Arial"/>
        </a:defRPr>
      </a:lvl5pPr>
      <a:lvl6pPr marL="3299459" marR="0" indent="-1483359" algn="l" defTabSz="914400" rtl="0" latinLnBrk="0">
        <a:lnSpc>
          <a:spcPct val="100000"/>
        </a:lnSpc>
        <a:spcBef>
          <a:spcPts val="3500"/>
        </a:spcBef>
        <a:spcAft>
          <a:spcPts val="0"/>
        </a:spcAft>
        <a:buClr>
          <a:srgbClr val="000000"/>
        </a:buClr>
        <a:buSzPts val="17600"/>
        <a:buFont typeface="Arial"/>
        <a:buChar char="»"/>
        <a:tabLst/>
        <a:defRPr sz="17600" b="0" i="0" u="none" strike="noStrike" cap="none" spc="0" baseline="0">
          <a:solidFill>
            <a:srgbClr val="000000"/>
          </a:solidFill>
          <a:uFillTx/>
          <a:latin typeface="+mn-lt"/>
          <a:ea typeface="+mn-ea"/>
          <a:cs typeface="+mn-cs"/>
          <a:sym typeface="Arial"/>
        </a:defRPr>
      </a:lvl6pPr>
      <a:lvl7pPr marL="3756659" marR="0" indent="-1483359" algn="l" defTabSz="914400" rtl="0" latinLnBrk="0">
        <a:lnSpc>
          <a:spcPct val="100000"/>
        </a:lnSpc>
        <a:spcBef>
          <a:spcPts val="3500"/>
        </a:spcBef>
        <a:spcAft>
          <a:spcPts val="0"/>
        </a:spcAft>
        <a:buClr>
          <a:srgbClr val="000000"/>
        </a:buClr>
        <a:buSzPts val="17600"/>
        <a:buFont typeface="Arial"/>
        <a:buChar char="»"/>
        <a:tabLst/>
        <a:defRPr sz="17600" b="0" i="0" u="none" strike="noStrike" cap="none" spc="0" baseline="0">
          <a:solidFill>
            <a:srgbClr val="000000"/>
          </a:solidFill>
          <a:uFillTx/>
          <a:latin typeface="+mn-lt"/>
          <a:ea typeface="+mn-ea"/>
          <a:cs typeface="+mn-cs"/>
          <a:sym typeface="Arial"/>
        </a:defRPr>
      </a:lvl7pPr>
      <a:lvl8pPr marL="4213859" marR="0" indent="-1483359" algn="l" defTabSz="914400" rtl="0" latinLnBrk="0">
        <a:lnSpc>
          <a:spcPct val="100000"/>
        </a:lnSpc>
        <a:spcBef>
          <a:spcPts val="3500"/>
        </a:spcBef>
        <a:spcAft>
          <a:spcPts val="0"/>
        </a:spcAft>
        <a:buClr>
          <a:srgbClr val="000000"/>
        </a:buClr>
        <a:buSzPts val="17600"/>
        <a:buFont typeface="Arial"/>
        <a:buChar char="»"/>
        <a:tabLst/>
        <a:defRPr sz="17600" b="0" i="0" u="none" strike="noStrike" cap="none" spc="0" baseline="0">
          <a:solidFill>
            <a:srgbClr val="000000"/>
          </a:solidFill>
          <a:uFillTx/>
          <a:latin typeface="+mn-lt"/>
          <a:ea typeface="+mn-ea"/>
          <a:cs typeface="+mn-cs"/>
          <a:sym typeface="Arial"/>
        </a:defRPr>
      </a:lvl8pPr>
      <a:lvl9pPr marL="4671059" marR="0" indent="-1483359" algn="l" defTabSz="914400" rtl="0" latinLnBrk="0">
        <a:lnSpc>
          <a:spcPct val="100000"/>
        </a:lnSpc>
        <a:spcBef>
          <a:spcPts val="3500"/>
        </a:spcBef>
        <a:spcAft>
          <a:spcPts val="0"/>
        </a:spcAft>
        <a:buClr>
          <a:srgbClr val="000000"/>
        </a:buClr>
        <a:buSzPts val="17600"/>
        <a:buFont typeface="Arial"/>
        <a:buChar char="»"/>
        <a:tabLst/>
        <a:defRPr sz="17600" b="0" i="0" u="none" strike="noStrike" cap="none" spc="0" baseline="0">
          <a:solidFill>
            <a:srgbClr val="000000"/>
          </a:solidFill>
          <a:uFillTx/>
          <a:latin typeface="+mn-lt"/>
          <a:ea typeface="+mn-ea"/>
          <a:cs typeface="+mn-cs"/>
          <a:sym typeface="Arial"/>
        </a:defRPr>
      </a:lvl9pPr>
    </p:bodyStyle>
    <p:otherStyle>
      <a:lvl1pPr marL="0" marR="0" indent="0" algn="r" defTabSz="914400" rtl="0" latinLnBrk="0">
        <a:lnSpc>
          <a:spcPct val="100000"/>
        </a:lnSpc>
        <a:spcBef>
          <a:spcPts val="0"/>
        </a:spcBef>
        <a:spcAft>
          <a:spcPts val="0"/>
        </a:spcAft>
        <a:buClrTx/>
        <a:buSzTx/>
        <a:buFontTx/>
        <a:buNone/>
        <a:tabLst/>
        <a:defRPr sz="7700" b="0" i="0" u="none" strike="noStrike" cap="none" spc="0" baseline="0">
          <a:solidFill>
            <a:schemeClr val="tx1"/>
          </a:solidFill>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sz="7700" b="0" i="0" u="none" strike="noStrike" cap="none" spc="0" baseline="0">
          <a:solidFill>
            <a:schemeClr val="tx1"/>
          </a:solidFill>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sz="7700" b="0" i="0" u="none" strike="noStrike" cap="none" spc="0" baseline="0">
          <a:solidFill>
            <a:schemeClr val="tx1"/>
          </a:solidFill>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sz="7700" b="0" i="0" u="none" strike="noStrike" cap="none" spc="0" baseline="0">
          <a:solidFill>
            <a:schemeClr val="tx1"/>
          </a:solidFill>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sz="7700" b="0" i="0" u="none" strike="noStrike" cap="none" spc="0" baseline="0">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sz="7700" b="0" i="0" u="none" strike="noStrike" cap="none" spc="0" baseline="0">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sz="7700" b="0" i="0" u="none" strike="noStrike" cap="none" spc="0" baseline="0">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sz="7700" b="0" i="0" u="none" strike="noStrike" cap="none" spc="0" baseline="0">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sz="77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Google Shape;109;p13"/>
          <p:cNvSpPr txBox="1"/>
          <p:nvPr/>
        </p:nvSpPr>
        <p:spPr>
          <a:xfrm>
            <a:off x="740545" y="6849844"/>
            <a:ext cx="12077303" cy="214794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699" tIns="45699" rIns="45699" bIns="45699">
            <a:spAutoFit/>
          </a:bodyPr>
          <a:lstStyle/>
          <a:p>
            <a:pPr indent="127000">
              <a:lnSpc>
                <a:spcPct val="115000"/>
              </a:lnSpc>
              <a:defRPr sz="3600"/>
            </a:pPr>
            <a:r>
              <a:rPr dirty="0"/>
              <a:t>Heart failure (HF) occurs when the heart fails to pump blood and oxygen to support the needs of the body.</a:t>
            </a:r>
            <a:r>
              <a:rPr baseline="30000" dirty="0"/>
              <a:t>1</a:t>
            </a:r>
            <a:r>
              <a:rPr dirty="0"/>
              <a:t> Leading causes include coronary artery disease, heart attack, or chronic conditions such as diabetes and hypertension.</a:t>
            </a:r>
            <a:r>
              <a:rPr baseline="30000" dirty="0"/>
              <a:t>1</a:t>
            </a:r>
            <a:r>
              <a:rPr dirty="0"/>
              <a:t> </a:t>
            </a:r>
          </a:p>
          <a:p>
            <a:pPr indent="127000">
              <a:lnSpc>
                <a:spcPct val="115000"/>
              </a:lnSpc>
              <a:defRPr sz="3600"/>
            </a:pPr>
            <a:endParaRPr dirty="0"/>
          </a:p>
          <a:p>
            <a:pPr indent="127000">
              <a:lnSpc>
                <a:spcPct val="115000"/>
              </a:lnSpc>
              <a:defRPr sz="3600"/>
            </a:pPr>
            <a:r>
              <a:rPr dirty="0"/>
              <a:t>Iron deficiency with or without anemia independently predicts worse outcomes in patients with HF</a:t>
            </a:r>
            <a:r>
              <a:rPr lang="en-US" dirty="0"/>
              <a:t>.</a:t>
            </a:r>
            <a:r>
              <a:rPr dirty="0"/>
              <a:t> </a:t>
            </a:r>
            <a:r>
              <a:rPr lang="en-US" dirty="0"/>
              <a:t>Iron deficiency may impair exercise capacity, lower quality of life, and increase hospitalization and mortality risk.</a:t>
            </a:r>
            <a:r>
              <a:rPr lang="en-US" baseline="30000" dirty="0"/>
              <a:t>2  </a:t>
            </a:r>
            <a:r>
              <a:rPr lang="en-US" dirty="0"/>
              <a:t>I</a:t>
            </a:r>
            <a:r>
              <a:rPr dirty="0"/>
              <a:t>t is estimated that over 50% of ambulatory patients with heart failure are deficient.</a:t>
            </a:r>
            <a:r>
              <a:rPr baseline="30000" dirty="0"/>
              <a:t>2 </a:t>
            </a:r>
            <a:r>
              <a:rPr lang="en-US" baseline="30000" dirty="0"/>
              <a:t> </a:t>
            </a:r>
            <a:endParaRPr lang="en-US" dirty="0"/>
          </a:p>
          <a:p>
            <a:pPr indent="127000">
              <a:lnSpc>
                <a:spcPct val="115000"/>
              </a:lnSpc>
              <a:defRPr sz="3600"/>
            </a:pPr>
            <a:endParaRPr lang="en-US" dirty="0"/>
          </a:p>
          <a:p>
            <a:pPr indent="127000">
              <a:lnSpc>
                <a:spcPct val="115000"/>
              </a:lnSpc>
              <a:defRPr sz="3600"/>
            </a:pPr>
            <a:r>
              <a:rPr dirty="0"/>
              <a:t>Iron is an essential micronutrient and its metabolism is typically tightly regulated in the body.</a:t>
            </a:r>
            <a:r>
              <a:rPr baseline="30000" dirty="0"/>
              <a:t>3</a:t>
            </a:r>
            <a:r>
              <a:rPr dirty="0"/>
              <a:t> HF can cause iron deficiency and iron deficiency anemia through various pathophysiological mechanisms. Chronic inflammation in patients with HF is associated with lower levels of erythropoietin production and bone marrow hematopoiesis.</a:t>
            </a:r>
            <a:r>
              <a:rPr baseline="30000" dirty="0"/>
              <a:t>3</a:t>
            </a:r>
            <a:r>
              <a:rPr dirty="0"/>
              <a:t> Chronic kidney disease (CKD), a common comorbidity in this population, is</a:t>
            </a:r>
            <a:r>
              <a:rPr lang="en-US" dirty="0"/>
              <a:t> also</a:t>
            </a:r>
            <a:r>
              <a:rPr dirty="0"/>
              <a:t> associated with decreased levels of erythropoietin. In additio</a:t>
            </a:r>
            <a:r>
              <a:rPr lang="en-US" dirty="0"/>
              <a:t>n</a:t>
            </a:r>
            <a:r>
              <a:rPr dirty="0"/>
              <a:t>, fluid retention and the subsequent activation of the renin-angiotensin-aldosterone system may lead to iron deficiency.</a:t>
            </a:r>
            <a:r>
              <a:rPr baseline="30000" dirty="0"/>
              <a:t>4</a:t>
            </a:r>
            <a:r>
              <a:rPr dirty="0"/>
              <a:t> </a:t>
            </a:r>
          </a:p>
          <a:p>
            <a:pPr indent="127000">
              <a:lnSpc>
                <a:spcPct val="115000"/>
              </a:lnSpc>
              <a:defRPr sz="3600"/>
            </a:pPr>
            <a:endParaRPr dirty="0"/>
          </a:p>
          <a:p>
            <a:pPr indent="127000">
              <a:lnSpc>
                <a:spcPct val="115000"/>
              </a:lnSpc>
              <a:defRPr sz="3600"/>
            </a:pPr>
            <a:r>
              <a:rPr dirty="0"/>
              <a:t>No current guidelines exist regarding the optimal approach to treatment of iron deficiency and iron deficiency anemia in patients with HF. The purpose of this case study was to review current research as it relates to a patient case and</a:t>
            </a:r>
            <a:r>
              <a:rPr lang="en-US" dirty="0"/>
              <a:t>, if possible,</a:t>
            </a:r>
            <a:r>
              <a:rPr dirty="0"/>
              <a:t> provide evidence-based practice guidelines.  </a:t>
            </a:r>
            <a:endParaRPr sz="5400" dirty="0"/>
          </a:p>
          <a:p>
            <a:pPr>
              <a:lnSpc>
                <a:spcPct val="107916"/>
              </a:lnSpc>
              <a:spcBef>
                <a:spcPts val="800"/>
              </a:spcBef>
              <a:defRPr sz="1100">
                <a:latin typeface="Calibri"/>
                <a:ea typeface="Calibri"/>
                <a:cs typeface="Calibri"/>
                <a:sym typeface="Calibri"/>
              </a:defRPr>
            </a:pPr>
            <a:endParaRPr sz="5400" dirty="0"/>
          </a:p>
        </p:txBody>
      </p:sp>
      <p:sp>
        <p:nvSpPr>
          <p:cNvPr id="116" name="Google Shape;89;p13"/>
          <p:cNvSpPr/>
          <p:nvPr/>
        </p:nvSpPr>
        <p:spPr>
          <a:xfrm>
            <a:off x="0" y="0"/>
            <a:ext cx="43891200" cy="5257800"/>
          </a:xfrm>
          <a:prstGeom prst="rect">
            <a:avLst/>
          </a:prstGeom>
          <a:ln>
            <a:solidFill>
              <a:srgbClr val="000000"/>
            </a:solidFill>
            <a:miter/>
          </a:ln>
        </p:spPr>
        <p:txBody>
          <a:bodyPr lIns="45719" rIns="45719" anchor="ctr"/>
          <a:lstStyle/>
          <a:p>
            <a:pPr>
              <a:defRPr sz="4800">
                <a:solidFill>
                  <a:schemeClr val="accent3">
                    <a:lumOff val="44000"/>
                  </a:schemeClr>
                </a:solidFill>
              </a:defRPr>
            </a:pPr>
            <a:endParaRPr/>
          </a:p>
        </p:txBody>
      </p:sp>
      <p:sp>
        <p:nvSpPr>
          <p:cNvPr id="117" name="Google Shape;91;p13"/>
          <p:cNvSpPr txBox="1"/>
          <p:nvPr/>
        </p:nvSpPr>
        <p:spPr>
          <a:xfrm>
            <a:off x="1188724" y="260009"/>
            <a:ext cx="41777276" cy="323292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699" tIns="45699" rIns="45699" bIns="45699">
            <a:spAutoFit/>
          </a:bodyPr>
          <a:lstStyle/>
          <a:p>
            <a:pPr algn="ctr">
              <a:defRPr sz="6500" b="1"/>
            </a:pPr>
            <a:r>
              <a:t>Iron Supplementation in Heart Failure</a:t>
            </a:r>
          </a:p>
          <a:p>
            <a:pPr algn="ctr">
              <a:defRPr sz="5000" b="1"/>
            </a:pPr>
            <a:r>
              <a:t>Shyla Cadogan</a:t>
            </a:r>
          </a:p>
          <a:p>
            <a:pPr algn="ctr">
              <a:defRPr sz="5000" b="1"/>
            </a:pPr>
            <a:r>
              <a:t>Department of Clinical Nutrition</a:t>
            </a:r>
          </a:p>
          <a:p>
            <a:pPr algn="ctr">
              <a:defRPr sz="5000" b="1"/>
            </a:pPr>
            <a:r>
              <a:t>University of Maryland Medical Center (UMMC), Baltimore, MD</a:t>
            </a:r>
          </a:p>
        </p:txBody>
      </p:sp>
      <p:grpSp>
        <p:nvGrpSpPr>
          <p:cNvPr id="120" name="Google Shape;92;p13"/>
          <p:cNvGrpSpPr/>
          <p:nvPr/>
        </p:nvGrpSpPr>
        <p:grpSpPr>
          <a:xfrm>
            <a:off x="694820" y="5778953"/>
            <a:ext cx="12168753" cy="900167"/>
            <a:chOff x="0" y="0"/>
            <a:chExt cx="12168751" cy="900165"/>
          </a:xfrm>
        </p:grpSpPr>
        <p:sp>
          <p:nvSpPr>
            <p:cNvPr id="118" name="Rectangle"/>
            <p:cNvSpPr/>
            <p:nvPr/>
          </p:nvSpPr>
          <p:spPr>
            <a:xfrm>
              <a:off x="-1" y="0"/>
              <a:ext cx="12168753" cy="900166"/>
            </a:xfrm>
            <a:prstGeom prst="rect">
              <a:avLst/>
            </a:prstGeom>
            <a:solidFill>
              <a:srgbClr val="FFCB0D"/>
            </a:solidFill>
            <a:ln w="9525" cap="flat">
              <a:solidFill>
                <a:srgbClr val="000000"/>
              </a:solidFill>
              <a:prstDash val="solid"/>
              <a:miter lim="800000"/>
            </a:ln>
            <a:effectLst/>
          </p:spPr>
          <p:txBody>
            <a:bodyPr wrap="square" lIns="45719" tIns="45719" rIns="45719" bIns="45719" numCol="1" anchor="t">
              <a:noAutofit/>
            </a:bodyPr>
            <a:lstStyle/>
            <a:p>
              <a:pPr algn="ctr">
                <a:defRPr sz="5400" b="1"/>
              </a:pPr>
              <a:endParaRPr/>
            </a:p>
          </p:txBody>
        </p:sp>
        <p:sp>
          <p:nvSpPr>
            <p:cNvPr id="119" name="Background"/>
            <p:cNvSpPr txBox="1"/>
            <p:nvPr/>
          </p:nvSpPr>
          <p:spPr>
            <a:xfrm>
              <a:off x="50487" y="4762"/>
              <a:ext cx="12067777" cy="85636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699" tIns="45699" rIns="45699" bIns="45699" numCol="1" anchor="t">
              <a:spAutoFit/>
            </a:bodyPr>
            <a:lstStyle>
              <a:lvl1pPr algn="ctr">
                <a:defRPr sz="5400" b="1"/>
              </a:lvl1pPr>
            </a:lstStyle>
            <a:p>
              <a:r>
                <a:t>Background</a:t>
              </a:r>
            </a:p>
          </p:txBody>
        </p:sp>
      </p:grpSp>
      <p:grpSp>
        <p:nvGrpSpPr>
          <p:cNvPr id="123" name="Google Shape;93;p13"/>
          <p:cNvGrpSpPr/>
          <p:nvPr/>
        </p:nvGrpSpPr>
        <p:grpSpPr>
          <a:xfrm>
            <a:off x="736204" y="27377044"/>
            <a:ext cx="12168753" cy="861128"/>
            <a:chOff x="0" y="0"/>
            <a:chExt cx="12168751" cy="861126"/>
          </a:xfrm>
        </p:grpSpPr>
        <p:sp>
          <p:nvSpPr>
            <p:cNvPr id="121" name="Rectangle"/>
            <p:cNvSpPr/>
            <p:nvPr/>
          </p:nvSpPr>
          <p:spPr>
            <a:xfrm>
              <a:off x="0" y="0"/>
              <a:ext cx="12168752" cy="843499"/>
            </a:xfrm>
            <a:prstGeom prst="rect">
              <a:avLst/>
            </a:prstGeom>
            <a:solidFill>
              <a:srgbClr val="FFCB0D"/>
            </a:solidFill>
            <a:ln w="9525" cap="flat">
              <a:solidFill>
                <a:srgbClr val="000000"/>
              </a:solidFill>
              <a:prstDash val="solid"/>
              <a:miter lim="800000"/>
            </a:ln>
            <a:effectLst/>
          </p:spPr>
          <p:txBody>
            <a:bodyPr wrap="square" lIns="45719" tIns="45719" rIns="45719" bIns="45719" numCol="1" anchor="t">
              <a:noAutofit/>
            </a:bodyPr>
            <a:lstStyle/>
            <a:p>
              <a:pPr algn="ctr"/>
              <a:endParaRPr/>
            </a:p>
          </p:txBody>
        </p:sp>
        <p:sp>
          <p:nvSpPr>
            <p:cNvPr id="122" name="Methods"/>
            <p:cNvSpPr txBox="1"/>
            <p:nvPr/>
          </p:nvSpPr>
          <p:spPr>
            <a:xfrm>
              <a:off x="50487" y="4762"/>
              <a:ext cx="12067777" cy="85636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699" tIns="45699" rIns="45699" bIns="45699" numCol="1" anchor="t">
              <a:spAutoFit/>
            </a:bodyPr>
            <a:lstStyle>
              <a:lvl1pPr algn="ctr">
                <a:defRPr sz="5400" b="1"/>
              </a:lvl1pPr>
            </a:lstStyle>
            <a:p>
              <a:r>
                <a:t>Methods</a:t>
              </a:r>
            </a:p>
          </p:txBody>
        </p:sp>
      </p:grpSp>
      <p:sp>
        <p:nvSpPr>
          <p:cNvPr id="124" name="Google Shape;94;p13"/>
          <p:cNvSpPr/>
          <p:nvPr/>
        </p:nvSpPr>
        <p:spPr>
          <a:xfrm>
            <a:off x="-36514" y="5232400"/>
            <a:ext cx="43927714" cy="0"/>
          </a:xfrm>
          <a:prstGeom prst="line">
            <a:avLst/>
          </a:prstGeom>
          <a:ln w="127000">
            <a:solidFill>
              <a:srgbClr val="000000"/>
            </a:solidFill>
          </a:ln>
        </p:spPr>
        <p:txBody>
          <a:bodyPr lIns="45719" rIns="45719"/>
          <a:lstStyle/>
          <a:p>
            <a:endParaRPr/>
          </a:p>
        </p:txBody>
      </p:sp>
      <p:sp>
        <p:nvSpPr>
          <p:cNvPr id="125" name="Google Shape;95;p13"/>
          <p:cNvSpPr/>
          <p:nvPr/>
        </p:nvSpPr>
        <p:spPr>
          <a:xfrm>
            <a:off x="-36514" y="32381825"/>
            <a:ext cx="43927714" cy="0"/>
          </a:xfrm>
          <a:prstGeom prst="line">
            <a:avLst/>
          </a:prstGeom>
          <a:ln w="254000">
            <a:solidFill>
              <a:srgbClr val="FFCD00"/>
            </a:solidFill>
          </a:ln>
        </p:spPr>
        <p:txBody>
          <a:bodyPr lIns="45719" rIns="45719"/>
          <a:lstStyle/>
          <a:p>
            <a:endParaRPr/>
          </a:p>
        </p:txBody>
      </p:sp>
      <p:grpSp>
        <p:nvGrpSpPr>
          <p:cNvPr id="128" name="Google Shape;96;p13"/>
          <p:cNvGrpSpPr/>
          <p:nvPr/>
        </p:nvGrpSpPr>
        <p:grpSpPr>
          <a:xfrm>
            <a:off x="-36514" y="4813300"/>
            <a:ext cx="43927714" cy="276225"/>
            <a:chOff x="0" y="0"/>
            <a:chExt cx="43927712" cy="276225"/>
          </a:xfrm>
        </p:grpSpPr>
        <p:sp>
          <p:nvSpPr>
            <p:cNvPr id="126" name="Google Shape;97;p13"/>
            <p:cNvSpPr/>
            <p:nvPr/>
          </p:nvSpPr>
          <p:spPr>
            <a:xfrm>
              <a:off x="-1" y="-1"/>
              <a:ext cx="43927714" cy="1"/>
            </a:xfrm>
            <a:prstGeom prst="line">
              <a:avLst/>
            </a:prstGeom>
            <a:noFill/>
            <a:ln w="508000" cap="flat">
              <a:solidFill>
                <a:srgbClr val="C8102E"/>
              </a:solidFill>
              <a:prstDash val="solid"/>
              <a:round/>
            </a:ln>
            <a:effectLst/>
          </p:spPr>
          <p:txBody>
            <a:bodyPr wrap="square" lIns="45719" tIns="45719" rIns="45719" bIns="45719" numCol="1" anchor="t">
              <a:noAutofit/>
            </a:bodyPr>
            <a:lstStyle/>
            <a:p>
              <a:endParaRPr/>
            </a:p>
          </p:txBody>
        </p:sp>
        <p:sp>
          <p:nvSpPr>
            <p:cNvPr id="127" name="Google Shape;98;p13"/>
            <p:cNvSpPr/>
            <p:nvPr/>
          </p:nvSpPr>
          <p:spPr>
            <a:xfrm>
              <a:off x="-1" y="276225"/>
              <a:ext cx="43927714" cy="1"/>
            </a:xfrm>
            <a:prstGeom prst="line">
              <a:avLst/>
            </a:prstGeom>
            <a:noFill/>
            <a:ln w="254000" cap="flat">
              <a:solidFill>
                <a:srgbClr val="FFCD00"/>
              </a:solidFill>
              <a:prstDash val="solid"/>
              <a:round/>
            </a:ln>
            <a:effectLst/>
          </p:spPr>
          <p:txBody>
            <a:bodyPr wrap="square" lIns="45719" tIns="45719" rIns="45719" bIns="45719" numCol="1" anchor="t">
              <a:noAutofit/>
            </a:bodyPr>
            <a:lstStyle/>
            <a:p>
              <a:endParaRPr/>
            </a:p>
          </p:txBody>
        </p:sp>
      </p:grpSp>
      <p:sp>
        <p:nvSpPr>
          <p:cNvPr id="129" name="Google Shape;99;p13"/>
          <p:cNvSpPr/>
          <p:nvPr/>
        </p:nvSpPr>
        <p:spPr>
          <a:xfrm>
            <a:off x="-36514" y="32262762"/>
            <a:ext cx="43927714" cy="1"/>
          </a:xfrm>
          <a:prstGeom prst="line">
            <a:avLst/>
          </a:prstGeom>
          <a:ln w="127000">
            <a:solidFill>
              <a:srgbClr val="000000"/>
            </a:solidFill>
          </a:ln>
        </p:spPr>
        <p:txBody>
          <a:bodyPr lIns="45719" rIns="45719"/>
          <a:lstStyle/>
          <a:p>
            <a:endParaRPr/>
          </a:p>
        </p:txBody>
      </p:sp>
      <p:sp>
        <p:nvSpPr>
          <p:cNvPr id="130" name="Google Shape;100;p13"/>
          <p:cNvSpPr/>
          <p:nvPr/>
        </p:nvSpPr>
        <p:spPr>
          <a:xfrm>
            <a:off x="-443498" y="32683450"/>
            <a:ext cx="44546629" cy="0"/>
          </a:xfrm>
          <a:prstGeom prst="line">
            <a:avLst/>
          </a:prstGeom>
          <a:ln w="508000">
            <a:solidFill>
              <a:srgbClr val="C8102E"/>
            </a:solidFill>
          </a:ln>
        </p:spPr>
        <p:txBody>
          <a:bodyPr lIns="45719" rIns="45719"/>
          <a:lstStyle/>
          <a:p>
            <a:endParaRPr/>
          </a:p>
        </p:txBody>
      </p:sp>
      <p:sp>
        <p:nvSpPr>
          <p:cNvPr id="131" name="Google Shape;101;p13"/>
          <p:cNvSpPr txBox="1"/>
          <p:nvPr/>
        </p:nvSpPr>
        <p:spPr>
          <a:xfrm>
            <a:off x="740546" y="28357234"/>
            <a:ext cx="12164411" cy="27176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82875" tIns="182875" rIns="182875" bIns="182875">
            <a:spAutoFit/>
          </a:bodyPr>
          <a:lstStyle>
            <a:lvl1pPr>
              <a:lnSpc>
                <a:spcPct val="115000"/>
              </a:lnSpc>
              <a:defRPr sz="3600"/>
            </a:lvl1pPr>
          </a:lstStyle>
          <a:p>
            <a:r>
              <a:rPr dirty="0"/>
              <a:t>A literature search was conducted using </a:t>
            </a:r>
            <a:r>
              <a:rPr dirty="0" err="1"/>
              <a:t>pubMED</a:t>
            </a:r>
            <a:r>
              <a:rPr dirty="0"/>
              <a:t> and identified three primary research articles investigating the impact of iron supplementation on outcomes in patients with HF.</a:t>
            </a:r>
          </a:p>
        </p:txBody>
      </p:sp>
      <p:grpSp>
        <p:nvGrpSpPr>
          <p:cNvPr id="134" name="Google Shape;102;p13"/>
          <p:cNvGrpSpPr/>
          <p:nvPr/>
        </p:nvGrpSpPr>
        <p:grpSpPr>
          <a:xfrm>
            <a:off x="31219691" y="19704381"/>
            <a:ext cx="11937582" cy="1101611"/>
            <a:chOff x="0" y="-24494"/>
            <a:chExt cx="11778802" cy="926971"/>
          </a:xfrm>
        </p:grpSpPr>
        <p:sp>
          <p:nvSpPr>
            <p:cNvPr id="132" name="Rectangle"/>
            <p:cNvSpPr/>
            <p:nvPr/>
          </p:nvSpPr>
          <p:spPr>
            <a:xfrm>
              <a:off x="0" y="-1"/>
              <a:ext cx="11778802" cy="902478"/>
            </a:xfrm>
            <a:prstGeom prst="rect">
              <a:avLst/>
            </a:prstGeom>
            <a:solidFill>
              <a:srgbClr val="FFCB0D"/>
            </a:solidFill>
            <a:ln w="9525" cap="flat">
              <a:solidFill>
                <a:srgbClr val="000000"/>
              </a:solidFill>
              <a:prstDash val="solid"/>
              <a:miter lim="800000"/>
            </a:ln>
            <a:effectLst/>
          </p:spPr>
          <p:txBody>
            <a:bodyPr wrap="square" lIns="45719" tIns="45719" rIns="45719" bIns="45719" numCol="1" anchor="t">
              <a:noAutofit/>
            </a:bodyPr>
            <a:lstStyle/>
            <a:p>
              <a:pPr algn="ctr">
                <a:defRPr sz="5400" b="1"/>
              </a:pPr>
              <a:endParaRPr/>
            </a:p>
          </p:txBody>
        </p:sp>
        <p:sp>
          <p:nvSpPr>
            <p:cNvPr id="133" name="Conclusion"/>
            <p:cNvSpPr txBox="1"/>
            <p:nvPr/>
          </p:nvSpPr>
          <p:spPr>
            <a:xfrm>
              <a:off x="22734" y="-24494"/>
              <a:ext cx="11677828" cy="85636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699" tIns="45699" rIns="45699" bIns="45699" numCol="1" anchor="t">
              <a:spAutoFit/>
            </a:bodyPr>
            <a:lstStyle>
              <a:lvl1pPr algn="ctr">
                <a:defRPr sz="5400" b="1"/>
              </a:lvl1pPr>
            </a:lstStyle>
            <a:p>
              <a:r>
                <a:rPr dirty="0"/>
                <a:t>Conclusion</a:t>
              </a:r>
            </a:p>
          </p:txBody>
        </p:sp>
      </p:grpSp>
      <p:grpSp>
        <p:nvGrpSpPr>
          <p:cNvPr id="137" name="Google Shape;103;p13"/>
          <p:cNvGrpSpPr/>
          <p:nvPr/>
        </p:nvGrpSpPr>
        <p:grpSpPr>
          <a:xfrm>
            <a:off x="31242731" y="25214684"/>
            <a:ext cx="12002519" cy="1075449"/>
            <a:chOff x="0" y="0"/>
            <a:chExt cx="11743637" cy="861126"/>
          </a:xfrm>
        </p:grpSpPr>
        <p:sp>
          <p:nvSpPr>
            <p:cNvPr id="135" name="Rectangle"/>
            <p:cNvSpPr/>
            <p:nvPr/>
          </p:nvSpPr>
          <p:spPr>
            <a:xfrm>
              <a:off x="0" y="0"/>
              <a:ext cx="11743638" cy="853860"/>
            </a:xfrm>
            <a:prstGeom prst="rect">
              <a:avLst/>
            </a:prstGeom>
            <a:solidFill>
              <a:srgbClr val="FFCB0D"/>
            </a:solidFill>
            <a:ln w="9525" cap="flat">
              <a:solidFill>
                <a:srgbClr val="000000"/>
              </a:solidFill>
              <a:prstDash val="solid"/>
              <a:miter lim="800000"/>
            </a:ln>
            <a:effectLst/>
          </p:spPr>
          <p:txBody>
            <a:bodyPr wrap="square" lIns="45719" tIns="45719" rIns="45719" bIns="45719" numCol="1" anchor="t">
              <a:noAutofit/>
            </a:bodyPr>
            <a:lstStyle/>
            <a:p>
              <a:pPr algn="ctr"/>
              <a:endParaRPr/>
            </a:p>
          </p:txBody>
        </p:sp>
        <p:sp>
          <p:nvSpPr>
            <p:cNvPr id="136" name="References"/>
            <p:cNvSpPr txBox="1"/>
            <p:nvPr/>
          </p:nvSpPr>
          <p:spPr>
            <a:xfrm>
              <a:off x="50487" y="4762"/>
              <a:ext cx="11642663" cy="85636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699" tIns="45699" rIns="45699" bIns="45699" numCol="1" anchor="t">
              <a:spAutoFit/>
            </a:bodyPr>
            <a:lstStyle>
              <a:lvl1pPr algn="ctr">
                <a:defRPr sz="5400" b="1"/>
              </a:lvl1pPr>
            </a:lstStyle>
            <a:p>
              <a:r>
                <a:t>References</a:t>
              </a:r>
            </a:p>
          </p:txBody>
        </p:sp>
      </p:grpSp>
      <p:grpSp>
        <p:nvGrpSpPr>
          <p:cNvPr id="140" name="Google Shape;104;p13"/>
          <p:cNvGrpSpPr/>
          <p:nvPr/>
        </p:nvGrpSpPr>
        <p:grpSpPr>
          <a:xfrm>
            <a:off x="13689210" y="5759424"/>
            <a:ext cx="16943190" cy="900168"/>
            <a:chOff x="0" y="0"/>
            <a:chExt cx="16311818" cy="900377"/>
          </a:xfrm>
        </p:grpSpPr>
        <p:sp>
          <p:nvSpPr>
            <p:cNvPr id="138" name="Rectangle"/>
            <p:cNvSpPr/>
            <p:nvPr/>
          </p:nvSpPr>
          <p:spPr>
            <a:xfrm>
              <a:off x="-1" y="0"/>
              <a:ext cx="16311820" cy="900378"/>
            </a:xfrm>
            <a:prstGeom prst="rect">
              <a:avLst/>
            </a:prstGeom>
            <a:solidFill>
              <a:srgbClr val="FFCB0D"/>
            </a:solidFill>
            <a:ln w="9525" cap="flat">
              <a:solidFill>
                <a:srgbClr val="000000"/>
              </a:solidFill>
              <a:prstDash val="solid"/>
              <a:miter lim="800000"/>
            </a:ln>
            <a:effectLst/>
          </p:spPr>
          <p:txBody>
            <a:bodyPr wrap="square" lIns="45719" tIns="45719" rIns="45719" bIns="45719" numCol="1" anchor="t">
              <a:noAutofit/>
            </a:bodyPr>
            <a:lstStyle/>
            <a:p>
              <a:pPr algn="ctr"/>
              <a:endParaRPr/>
            </a:p>
          </p:txBody>
        </p:sp>
        <p:sp>
          <p:nvSpPr>
            <p:cNvPr id="139" name="Discussion"/>
            <p:cNvSpPr txBox="1"/>
            <p:nvPr/>
          </p:nvSpPr>
          <p:spPr>
            <a:xfrm>
              <a:off x="50487" y="4762"/>
              <a:ext cx="16210844" cy="85636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699" tIns="45699" rIns="45699" bIns="45699" numCol="1" anchor="t">
              <a:spAutoFit/>
            </a:bodyPr>
            <a:lstStyle>
              <a:lvl1pPr algn="ctr">
                <a:defRPr sz="5400" b="1"/>
              </a:lvl1pPr>
            </a:lstStyle>
            <a:p>
              <a:r>
                <a:t>Discussion</a:t>
              </a:r>
            </a:p>
          </p:txBody>
        </p:sp>
      </p:grpSp>
      <p:grpSp>
        <p:nvGrpSpPr>
          <p:cNvPr id="143" name="Google Shape;105;p13"/>
          <p:cNvGrpSpPr/>
          <p:nvPr/>
        </p:nvGrpSpPr>
        <p:grpSpPr>
          <a:xfrm>
            <a:off x="-22061" y="4822485"/>
            <a:ext cx="43927714" cy="276226"/>
            <a:chOff x="0" y="0"/>
            <a:chExt cx="43927712" cy="276225"/>
          </a:xfrm>
        </p:grpSpPr>
        <p:sp>
          <p:nvSpPr>
            <p:cNvPr id="141" name="Google Shape;106;p13"/>
            <p:cNvSpPr/>
            <p:nvPr/>
          </p:nvSpPr>
          <p:spPr>
            <a:xfrm>
              <a:off x="-1" y="-1"/>
              <a:ext cx="43927714" cy="1"/>
            </a:xfrm>
            <a:prstGeom prst="line">
              <a:avLst/>
            </a:prstGeom>
            <a:noFill/>
            <a:ln w="508000" cap="flat">
              <a:solidFill>
                <a:srgbClr val="C8102E"/>
              </a:solidFill>
              <a:prstDash val="solid"/>
              <a:round/>
            </a:ln>
            <a:effectLst/>
          </p:spPr>
          <p:txBody>
            <a:bodyPr wrap="square" lIns="45719" tIns="45719" rIns="45719" bIns="45719" numCol="1" anchor="t">
              <a:noAutofit/>
            </a:bodyPr>
            <a:lstStyle/>
            <a:p>
              <a:endParaRPr/>
            </a:p>
          </p:txBody>
        </p:sp>
        <p:sp>
          <p:nvSpPr>
            <p:cNvPr id="142" name="Google Shape;107;p13"/>
            <p:cNvSpPr/>
            <p:nvPr/>
          </p:nvSpPr>
          <p:spPr>
            <a:xfrm>
              <a:off x="-1" y="276225"/>
              <a:ext cx="43927714" cy="1"/>
            </a:xfrm>
            <a:prstGeom prst="line">
              <a:avLst/>
            </a:prstGeom>
            <a:noFill/>
            <a:ln w="254000" cap="flat">
              <a:solidFill>
                <a:srgbClr val="FFCD00"/>
              </a:solidFill>
              <a:prstDash val="solid"/>
              <a:round/>
            </a:ln>
            <a:effectLst/>
          </p:spPr>
          <p:txBody>
            <a:bodyPr wrap="square" lIns="45719" tIns="45719" rIns="45719" bIns="45719" numCol="1" anchor="t">
              <a:noAutofit/>
            </a:bodyPr>
            <a:lstStyle/>
            <a:p>
              <a:endParaRPr/>
            </a:p>
          </p:txBody>
        </p:sp>
      </p:grpSp>
      <p:pic>
        <p:nvPicPr>
          <p:cNvPr id="144" name="Google Shape;108;p13" descr="Google Shape;108;p13"/>
          <p:cNvPicPr>
            <a:picLocks noChangeAspect="1"/>
          </p:cNvPicPr>
          <p:nvPr/>
        </p:nvPicPr>
        <p:blipFill>
          <a:blip r:embed="rId3">
            <a:extLst/>
          </a:blip>
          <a:stretch>
            <a:fillRect/>
          </a:stretch>
        </p:blipFill>
        <p:spPr>
          <a:xfrm>
            <a:off x="1038225" y="2091133"/>
            <a:ext cx="7907337" cy="1873251"/>
          </a:xfrm>
          <a:prstGeom prst="rect">
            <a:avLst/>
          </a:prstGeom>
          <a:ln w="12700">
            <a:miter lim="400000"/>
          </a:ln>
        </p:spPr>
      </p:pic>
      <p:sp>
        <p:nvSpPr>
          <p:cNvPr id="145" name="Google Shape;113;p13"/>
          <p:cNvSpPr txBox="1"/>
          <p:nvPr/>
        </p:nvSpPr>
        <p:spPr>
          <a:xfrm>
            <a:off x="31214088" y="20791292"/>
            <a:ext cx="11743638" cy="43314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spAutoFit/>
          </a:bodyPr>
          <a:lstStyle>
            <a:lvl1pPr indent="228600">
              <a:lnSpc>
                <a:spcPct val="107916"/>
              </a:lnSpc>
              <a:spcBef>
                <a:spcPts val="800"/>
              </a:spcBef>
              <a:defRPr sz="3600">
                <a:latin typeface="Times New Roman"/>
                <a:ea typeface="Times New Roman"/>
                <a:cs typeface="Times New Roman"/>
                <a:sym typeface="Times New Roman"/>
              </a:defRPr>
            </a:lvl1pPr>
          </a:lstStyle>
          <a:p>
            <a:r>
              <a:rPr lang="en-US" dirty="0"/>
              <a:t>E</a:t>
            </a:r>
            <a:r>
              <a:rPr dirty="0"/>
              <a:t>vidence support</a:t>
            </a:r>
            <a:r>
              <a:rPr lang="en-US" dirty="0"/>
              <a:t>s</a:t>
            </a:r>
            <a:r>
              <a:rPr dirty="0"/>
              <a:t> the use of</a:t>
            </a:r>
            <a:r>
              <a:rPr lang="en-US" dirty="0"/>
              <a:t> IV iron in ambulatory</a:t>
            </a:r>
            <a:r>
              <a:rPr dirty="0"/>
              <a:t> patients with HF and iron deficiency or iron deficiency anemia to reduce frequency of HF hospitalization and death. </a:t>
            </a:r>
            <a:r>
              <a:rPr lang="en-US" dirty="0"/>
              <a:t>The use of IV iron in</a:t>
            </a:r>
            <a:r>
              <a:rPr dirty="0"/>
              <a:t> the inpatient setting</a:t>
            </a:r>
            <a:r>
              <a:rPr lang="en-US" dirty="0"/>
              <a:t> or oral iron supplementation have not been adequately studied to support practice recommendations</a:t>
            </a:r>
            <a:r>
              <a:rPr dirty="0"/>
              <a:t>. </a:t>
            </a:r>
            <a:r>
              <a:rPr lang="en-US" dirty="0"/>
              <a:t>In s</a:t>
            </a:r>
            <a:r>
              <a:rPr dirty="0"/>
              <a:t>tudies completed after 2019</a:t>
            </a:r>
            <a:r>
              <a:rPr lang="en-US" dirty="0"/>
              <a:t>, </a:t>
            </a:r>
            <a:r>
              <a:rPr dirty="0"/>
              <a:t>the potential impact of the</a:t>
            </a:r>
            <a:r>
              <a:rPr lang="en-US" dirty="0"/>
              <a:t> </a:t>
            </a:r>
            <a:r>
              <a:rPr dirty="0"/>
              <a:t>pandemic cannot be ignored.</a:t>
            </a:r>
          </a:p>
        </p:txBody>
      </p:sp>
      <p:sp>
        <p:nvSpPr>
          <p:cNvPr id="146" name="Google Shape;114;p13"/>
          <p:cNvSpPr txBox="1"/>
          <p:nvPr/>
        </p:nvSpPr>
        <p:spPr>
          <a:xfrm>
            <a:off x="31191964" y="26362086"/>
            <a:ext cx="11928634" cy="51512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699" tIns="45699" rIns="45699" bIns="45699">
            <a:spAutoFit/>
          </a:bodyPr>
          <a:lstStyle/>
          <a:p>
            <a:pPr marL="781050" indent="-742950" algn="just">
              <a:buClr>
                <a:srgbClr val="000000"/>
              </a:buClr>
              <a:buSzPts val="1800"/>
              <a:buAutoNum type="arabicPeriod"/>
              <a:defRPr sz="1800"/>
            </a:pPr>
            <a:r>
              <a:rPr dirty="0"/>
              <a:t>Congestive heart failure (CHF). Better Health Channel. https://www.betterhealth.vic.gov.au/health/conditionsandtreatments/congestive-heart-failure-chf. Published October 28, 2022. Accessed January 21, 2023. </a:t>
            </a:r>
          </a:p>
          <a:p>
            <a:pPr marL="781050" indent="-742950" algn="just">
              <a:buClr>
                <a:srgbClr val="000000"/>
              </a:buClr>
              <a:buSzPts val="1800"/>
              <a:buAutoNum type="arabicPeriod"/>
              <a:defRPr sz="1800"/>
            </a:pPr>
            <a:r>
              <a:rPr dirty="0"/>
              <a:t>Shore S. Iron deficiency in heart failure. American College of Cardiology. https://www.acc.org/latest-in-cardiology/ten-points-to-remember/2018/12/31/20/40/iron-deficiency-in-heart-failure. Published January 2, 2019. Accessed January 21, 2023. </a:t>
            </a:r>
          </a:p>
          <a:p>
            <a:pPr marL="781050" indent="-742950" algn="just">
              <a:buClr>
                <a:srgbClr val="000000"/>
              </a:buClr>
              <a:buSzPts val="1800"/>
              <a:buAutoNum type="arabicPeriod"/>
              <a:defRPr sz="1800"/>
            </a:pPr>
            <a:r>
              <a:rPr dirty="0"/>
              <a:t>Naito Y, </a:t>
            </a:r>
            <a:r>
              <a:rPr dirty="0" err="1"/>
              <a:t>Masuyama</a:t>
            </a:r>
            <a:r>
              <a:rPr dirty="0"/>
              <a:t> T, Ishihara M. Iron and cardiovascular diseases. J </a:t>
            </a:r>
            <a:r>
              <a:rPr dirty="0" err="1"/>
              <a:t>Cardiol</a:t>
            </a:r>
            <a:r>
              <a:rPr dirty="0"/>
              <a:t>. 2021;77(2):160-165. doi:10.1016/j.jjcc.2020.07.009</a:t>
            </a:r>
          </a:p>
          <a:p>
            <a:pPr marL="781050" indent="-742950" algn="just">
              <a:buClr>
                <a:srgbClr val="000000"/>
              </a:buClr>
              <a:buSzPts val="1800"/>
              <a:buAutoNum type="arabicPeriod"/>
              <a:defRPr sz="1800"/>
            </a:pPr>
            <a:r>
              <a:rPr dirty="0"/>
              <a:t>Vela D. Keeping heart homeostasis in check through the balance of iron metabolism. Acta </a:t>
            </a:r>
            <a:r>
              <a:rPr dirty="0" err="1"/>
              <a:t>Physiol</a:t>
            </a:r>
            <a:r>
              <a:rPr dirty="0"/>
              <a:t> (</a:t>
            </a:r>
            <a:r>
              <a:rPr dirty="0" err="1"/>
              <a:t>Oxf</a:t>
            </a:r>
            <a:r>
              <a:rPr dirty="0"/>
              <a:t>). 2020;228(1):e13324. doi:10.1111/apha.13324</a:t>
            </a:r>
          </a:p>
          <a:p>
            <a:pPr marL="781050" indent="-742950" algn="just">
              <a:buClr>
                <a:srgbClr val="000000"/>
              </a:buClr>
              <a:buSzPts val="1800"/>
              <a:buAutoNum type="arabicPeriod"/>
              <a:defRPr sz="1800"/>
            </a:pPr>
            <a:r>
              <a:rPr dirty="0"/>
              <a:t>Anker SD, Comin Colet J, </a:t>
            </a:r>
            <a:r>
              <a:rPr dirty="0" err="1"/>
              <a:t>Filippatos</a:t>
            </a:r>
            <a:r>
              <a:rPr dirty="0"/>
              <a:t> G, et al. Ferric </a:t>
            </a:r>
            <a:r>
              <a:rPr dirty="0" err="1"/>
              <a:t>carboxymaltose</a:t>
            </a:r>
            <a:r>
              <a:rPr dirty="0"/>
              <a:t> in patients with heart failure and iron deficiency. N </a:t>
            </a:r>
            <a:r>
              <a:rPr dirty="0" err="1"/>
              <a:t>Engl</a:t>
            </a:r>
            <a:r>
              <a:rPr dirty="0"/>
              <a:t> J Med. 2009;361(25):2436-2448. doi:10.1056/NEJMoa0908355</a:t>
            </a:r>
          </a:p>
          <a:p>
            <a:pPr marL="781050" indent="-742950" algn="just">
              <a:buClr>
                <a:srgbClr val="000000"/>
              </a:buClr>
              <a:buSzPts val="1800"/>
              <a:buAutoNum type="arabicPeriod"/>
              <a:defRPr sz="1800"/>
            </a:pPr>
            <a:r>
              <a:rPr dirty="0" err="1"/>
              <a:t>Ponikowski</a:t>
            </a:r>
            <a:r>
              <a:rPr dirty="0"/>
              <a:t> P, Kirwan BA, Anker SD, et al. Ferric </a:t>
            </a:r>
            <a:r>
              <a:rPr dirty="0" err="1"/>
              <a:t>carboxymaltose</a:t>
            </a:r>
            <a:r>
              <a:rPr dirty="0"/>
              <a:t> for iron deficiency at discharge after acute heart failure: a </a:t>
            </a:r>
            <a:r>
              <a:rPr dirty="0" err="1"/>
              <a:t>multicentre</a:t>
            </a:r>
            <a:r>
              <a:rPr dirty="0"/>
              <a:t>, double-blind, </a:t>
            </a:r>
            <a:r>
              <a:rPr dirty="0" err="1"/>
              <a:t>randomised</a:t>
            </a:r>
            <a:r>
              <a:rPr dirty="0"/>
              <a:t>, controlled trial [published correction appears in Lancet. 2021 Nov 27;398(10315):1964]. Lancet. 2020;396(10266):1895-1904. doi:10.1016/S0140-6736(20)32339-4</a:t>
            </a:r>
          </a:p>
          <a:p>
            <a:pPr marL="781050" indent="-742950" algn="just">
              <a:buClr>
                <a:srgbClr val="000000"/>
              </a:buClr>
              <a:buSzPts val="1800"/>
              <a:buAutoNum type="arabicPeriod"/>
              <a:defRPr sz="1800"/>
            </a:pPr>
            <a:r>
              <a:rPr dirty="0" err="1"/>
              <a:t>Kalra</a:t>
            </a:r>
            <a:r>
              <a:rPr dirty="0"/>
              <a:t> PR, Cleland JGF, Petrie MC, et al. Intravenous ferric </a:t>
            </a:r>
            <a:r>
              <a:rPr dirty="0" err="1"/>
              <a:t>derisomaltose</a:t>
            </a:r>
            <a:r>
              <a:rPr dirty="0"/>
              <a:t> in patients with heart failure and iron deficiency in the UK (IRONMAN): an investigator-initiated, prospective, </a:t>
            </a:r>
            <a:r>
              <a:rPr dirty="0" err="1"/>
              <a:t>randomised</a:t>
            </a:r>
            <a:r>
              <a:rPr dirty="0"/>
              <a:t>, open-label, blinded-endpoint trial. Lancet. 2022;400(10369):2199-2209. doi:10.1016/S0140-6736(22)02083-9</a:t>
            </a:r>
          </a:p>
        </p:txBody>
      </p:sp>
      <p:sp>
        <p:nvSpPr>
          <p:cNvPr id="148" name="A randomized-controlled trial published by Anker et al in 2009 evaluated the impact of intravenous (IV) ferric carboxymaltose on New York Heart Association (NYHA) HF classification and the Patient’s Global Assessment (PGA) in 459 patients with HF with re"/>
          <p:cNvSpPr/>
          <p:nvPr/>
        </p:nvSpPr>
        <p:spPr>
          <a:xfrm>
            <a:off x="13689209" y="6620351"/>
            <a:ext cx="16890750" cy="24892958"/>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82875" tIns="182875" rIns="182875" bIns="182875" numCol="1" anchor="t">
            <a:spAutoFit/>
          </a:bodyPr>
          <a:lstStyle/>
          <a:p>
            <a:pPr>
              <a:lnSpc>
                <a:spcPct val="107916"/>
              </a:lnSpc>
              <a:defRPr sz="3200">
                <a:latin typeface="Times New Roman"/>
                <a:ea typeface="Times New Roman"/>
                <a:cs typeface="Times New Roman"/>
                <a:sym typeface="Times New Roman"/>
              </a:defRPr>
            </a:pPr>
            <a:r>
              <a:rPr lang="en-US" sz="3600" dirty="0"/>
              <a:t>Anker et al conducted a</a:t>
            </a:r>
            <a:r>
              <a:rPr sz="3600" dirty="0"/>
              <a:t> randomized-controlled trial </a:t>
            </a:r>
            <a:r>
              <a:rPr lang="en-US" sz="3600" dirty="0"/>
              <a:t>evaluating </a:t>
            </a:r>
            <a:r>
              <a:rPr sz="3600" dirty="0"/>
              <a:t>the impact of intravenous (IV) ferric </a:t>
            </a:r>
            <a:r>
              <a:rPr sz="3600" dirty="0" err="1"/>
              <a:t>carboxymaltose</a:t>
            </a:r>
            <a:r>
              <a:rPr sz="3600" dirty="0"/>
              <a:t> on New York Heart Association (NYHA) HF classification and the Patient’s Global Assessment (PGA) in 459</a:t>
            </a:r>
            <a:r>
              <a:rPr lang="en-US" sz="3600" dirty="0"/>
              <a:t> ambulatory</a:t>
            </a:r>
            <a:r>
              <a:rPr sz="3600" dirty="0"/>
              <a:t> patients with HF with reduced left ejection fraction (EF) and iron deficiency. </a:t>
            </a:r>
            <a:r>
              <a:rPr sz="3600" baseline="29750" dirty="0"/>
              <a:t>4 </a:t>
            </a:r>
          </a:p>
          <a:p>
            <a:pPr marL="822158" lvl="1" indent="-441158">
              <a:lnSpc>
                <a:spcPct val="107916"/>
              </a:lnSpc>
              <a:buSzPct val="100000"/>
              <a:buChar char="•"/>
              <a:defRPr sz="3200">
                <a:latin typeface="Times New Roman"/>
                <a:ea typeface="Times New Roman"/>
                <a:cs typeface="Times New Roman"/>
                <a:sym typeface="Times New Roman"/>
              </a:defRPr>
            </a:pPr>
            <a:r>
              <a:rPr lang="en-US" sz="3600" dirty="0"/>
              <a:t>R</a:t>
            </a:r>
            <a:r>
              <a:rPr sz="3600" dirty="0"/>
              <a:t>andomized to receive </a:t>
            </a:r>
            <a:r>
              <a:rPr lang="en-US" sz="3600" dirty="0"/>
              <a:t>200 mg </a:t>
            </a:r>
            <a:r>
              <a:rPr sz="3600" dirty="0"/>
              <a:t>IV iron or placebo </a:t>
            </a:r>
            <a:r>
              <a:rPr lang="en-US" sz="3600" dirty="0"/>
              <a:t>weekly </a:t>
            </a:r>
            <a:r>
              <a:rPr sz="3600" dirty="0"/>
              <a:t>during correction phases and every 4 weeks during maintenance phases for up to 24 weeks.</a:t>
            </a:r>
            <a:endParaRPr lang="en-US" sz="3600" dirty="0"/>
          </a:p>
          <a:p>
            <a:pPr marL="822158" lvl="1" indent="-441158">
              <a:lnSpc>
                <a:spcPct val="107916"/>
              </a:lnSpc>
              <a:buSzPct val="100000"/>
              <a:buChar char="•"/>
              <a:defRPr sz="3200">
                <a:latin typeface="Times New Roman"/>
                <a:ea typeface="Times New Roman"/>
                <a:cs typeface="Times New Roman"/>
                <a:sym typeface="Times New Roman"/>
              </a:defRPr>
            </a:pPr>
            <a:r>
              <a:rPr sz="3600" dirty="0"/>
              <a:t>Intent to treat analysis was conducted. Power analysis</a:t>
            </a:r>
            <a:r>
              <a:rPr lang="en-US" sz="3600" dirty="0"/>
              <a:t> t</a:t>
            </a:r>
            <a:r>
              <a:rPr sz="3600" dirty="0"/>
              <a:t>o detect a mean difference of 0.50 in the NYHA class and 0.90 in the PGA ranking</a:t>
            </a:r>
            <a:r>
              <a:rPr lang="en-US" sz="3600" dirty="0"/>
              <a:t> determined </a:t>
            </a:r>
            <a:r>
              <a:rPr sz="3600" dirty="0"/>
              <a:t>enrollment 442 subject</a:t>
            </a:r>
            <a:r>
              <a:rPr lang="en-US" sz="3600" dirty="0"/>
              <a:t>s. Treatment effect was assessed with polytomous regression modeling</a:t>
            </a:r>
          </a:p>
          <a:p>
            <a:pPr marL="822158" lvl="1" indent="-441158">
              <a:lnSpc>
                <a:spcPct val="107916"/>
              </a:lnSpc>
              <a:buSzPct val="100000"/>
              <a:buChar char="•"/>
              <a:defRPr sz="3200">
                <a:latin typeface="Times New Roman"/>
                <a:ea typeface="Times New Roman"/>
                <a:cs typeface="Times New Roman"/>
                <a:sym typeface="Times New Roman"/>
              </a:defRPr>
            </a:pPr>
            <a:r>
              <a:rPr lang="en-US" sz="3600" dirty="0"/>
              <a:t>After 24 weeks, NYHA functional class improved by 47% in those who received IV iron, compared to 30% in placebo controls (p: &lt;0.001). Additionally, 50% of patients who received iron reported significant improvement in quality of life. </a:t>
            </a:r>
          </a:p>
          <a:p>
            <a:pPr marL="381000" lvl="1">
              <a:lnSpc>
                <a:spcPct val="107916"/>
              </a:lnSpc>
              <a:buSzPct val="100000"/>
              <a:defRPr sz="3200">
                <a:latin typeface="Times New Roman"/>
                <a:ea typeface="Times New Roman"/>
                <a:cs typeface="Times New Roman"/>
                <a:sym typeface="Times New Roman"/>
              </a:defRPr>
            </a:pPr>
            <a:endParaRPr sz="3600" dirty="0"/>
          </a:p>
          <a:p>
            <a:pPr>
              <a:lnSpc>
                <a:spcPct val="107916"/>
              </a:lnSpc>
              <a:spcBef>
                <a:spcPts val="800"/>
              </a:spcBef>
              <a:defRPr sz="3200">
                <a:latin typeface="Times New Roman"/>
                <a:ea typeface="Times New Roman"/>
                <a:cs typeface="Times New Roman"/>
                <a:sym typeface="Times New Roman"/>
              </a:defRPr>
            </a:pPr>
            <a:r>
              <a:rPr sz="3600" dirty="0" err="1"/>
              <a:t>Ponikowski</a:t>
            </a:r>
            <a:r>
              <a:rPr sz="3600" dirty="0"/>
              <a:t> et al published </a:t>
            </a:r>
            <a:r>
              <a:rPr lang="en-US" sz="3600" dirty="0"/>
              <a:t>a randomized-controlled trial</a:t>
            </a:r>
            <a:r>
              <a:rPr sz="3600" dirty="0"/>
              <a:t> investigat</a:t>
            </a:r>
            <a:r>
              <a:rPr lang="en-US" sz="3600" dirty="0"/>
              <a:t>ing</a:t>
            </a:r>
            <a:r>
              <a:rPr sz="3600" dirty="0"/>
              <a:t> the effect of IV ferric </a:t>
            </a:r>
            <a:r>
              <a:rPr sz="3600" dirty="0" err="1"/>
              <a:t>carboxymaltose</a:t>
            </a:r>
            <a:r>
              <a:rPr sz="3600" dirty="0"/>
              <a:t> supplementation on clinical outcomes in</a:t>
            </a:r>
            <a:r>
              <a:rPr lang="en-US" sz="3600" dirty="0"/>
              <a:t> 1,132</a:t>
            </a:r>
            <a:r>
              <a:rPr sz="3600" dirty="0"/>
              <a:t> patients stabilized after hospitalization for HF episode. </a:t>
            </a:r>
            <a:r>
              <a:rPr sz="3600" baseline="29750" dirty="0"/>
              <a:t>5 </a:t>
            </a:r>
          </a:p>
          <a:p>
            <a:pPr marL="741947" lvl="1" indent="-360947">
              <a:lnSpc>
                <a:spcPct val="107916"/>
              </a:lnSpc>
              <a:spcBef>
                <a:spcPts val="800"/>
              </a:spcBef>
              <a:buSzPct val="100000"/>
              <a:buChar char="•"/>
              <a:defRPr sz="3200">
                <a:latin typeface="Times New Roman"/>
                <a:ea typeface="Times New Roman"/>
                <a:cs typeface="Times New Roman"/>
                <a:sym typeface="Times New Roman"/>
              </a:defRPr>
            </a:pPr>
            <a:r>
              <a:rPr lang="en-US" sz="3600" dirty="0"/>
              <a:t>Randomized to receive</a:t>
            </a:r>
            <a:r>
              <a:rPr sz="3600" dirty="0"/>
              <a:t> IV iron or a placebo prior to discharge and at week 6 for repletion. Maintenance doses were given at weeks 12 and 24.  </a:t>
            </a:r>
          </a:p>
          <a:p>
            <a:pPr marL="741947" lvl="1" indent="-360947">
              <a:lnSpc>
                <a:spcPct val="107916"/>
              </a:lnSpc>
              <a:spcBef>
                <a:spcPts val="800"/>
              </a:spcBef>
              <a:buSzPct val="100000"/>
              <a:buChar char="•"/>
              <a:defRPr sz="3200">
                <a:latin typeface="Times New Roman"/>
                <a:ea typeface="Times New Roman"/>
                <a:cs typeface="Times New Roman"/>
                <a:sym typeface="Times New Roman"/>
              </a:defRPr>
            </a:pPr>
            <a:r>
              <a:rPr sz="3600" dirty="0"/>
              <a:t>Primary outcome: Total HF hospitalizations and cardiovascular (CV) death; Secondary outcomes: Total CV hospitalizations and CV death up to 1 year.</a:t>
            </a:r>
          </a:p>
          <a:p>
            <a:pPr marL="741947" lvl="1" indent="-360947">
              <a:lnSpc>
                <a:spcPct val="107916"/>
              </a:lnSpc>
              <a:spcBef>
                <a:spcPts val="800"/>
              </a:spcBef>
              <a:buSzPct val="100000"/>
              <a:buChar char="•"/>
              <a:defRPr sz="3200">
                <a:latin typeface="Times New Roman"/>
                <a:ea typeface="Times New Roman"/>
                <a:cs typeface="Times New Roman"/>
                <a:sym typeface="Times New Roman"/>
              </a:defRPr>
            </a:pPr>
            <a:r>
              <a:rPr sz="3600" dirty="0"/>
              <a:t>Power analysis </a:t>
            </a:r>
            <a:r>
              <a:rPr lang="en-US" sz="3600" dirty="0"/>
              <a:t>determined enrollment of 1,000 subjects </a:t>
            </a:r>
            <a:r>
              <a:rPr sz="3600" dirty="0"/>
              <a:t>to detect a 0.75 difference in rate ratio for a combined endpoint of recurrent HF hospitalization or CV death.</a:t>
            </a:r>
          </a:p>
          <a:p>
            <a:pPr marL="741947" lvl="1" indent="-360947">
              <a:lnSpc>
                <a:spcPct val="107916"/>
              </a:lnSpc>
              <a:spcBef>
                <a:spcPts val="800"/>
              </a:spcBef>
              <a:buSzPct val="100000"/>
              <a:buChar char="•"/>
              <a:defRPr sz="3200">
                <a:latin typeface="Times New Roman"/>
                <a:ea typeface="Times New Roman"/>
                <a:cs typeface="Times New Roman"/>
                <a:sym typeface="Times New Roman"/>
              </a:defRPr>
            </a:pPr>
            <a:r>
              <a:rPr lang="en-US" sz="3600" dirty="0"/>
              <a:t>Treatment was not associated with a significant reduction </a:t>
            </a:r>
            <a:r>
              <a:rPr sz="3600" dirty="0"/>
              <a:t>in HF hospitalizations and CV death</a:t>
            </a:r>
            <a:r>
              <a:rPr lang="en-US" sz="3600" dirty="0"/>
              <a:t> </a:t>
            </a:r>
            <a:r>
              <a:rPr sz="3600" dirty="0"/>
              <a:t>(p: 0.059)</a:t>
            </a:r>
            <a:r>
              <a:rPr lang="en-US" sz="3600" dirty="0"/>
              <a:t>; however, </a:t>
            </a:r>
            <a:r>
              <a:rPr sz="3600" dirty="0"/>
              <a:t>significant reduction</a:t>
            </a:r>
            <a:r>
              <a:rPr lang="en-US" sz="3600" dirty="0"/>
              <a:t>s were noted</a:t>
            </a:r>
            <a:r>
              <a:rPr sz="3600" dirty="0"/>
              <a:t> in all secondary outcomes except for CV death. </a:t>
            </a:r>
          </a:p>
          <a:p>
            <a:pPr>
              <a:lnSpc>
                <a:spcPct val="107916"/>
              </a:lnSpc>
              <a:spcBef>
                <a:spcPts val="800"/>
              </a:spcBef>
              <a:defRPr sz="3200">
                <a:latin typeface="Times New Roman"/>
                <a:ea typeface="Times New Roman"/>
                <a:cs typeface="Times New Roman"/>
                <a:sym typeface="Times New Roman"/>
              </a:defRPr>
            </a:pPr>
            <a:endParaRPr sz="3600" dirty="0"/>
          </a:p>
          <a:p>
            <a:pPr>
              <a:lnSpc>
                <a:spcPct val="107916"/>
              </a:lnSpc>
              <a:spcBef>
                <a:spcPts val="800"/>
              </a:spcBef>
              <a:defRPr sz="3200">
                <a:latin typeface="Times New Roman"/>
                <a:ea typeface="Times New Roman"/>
                <a:cs typeface="Times New Roman"/>
                <a:sym typeface="Times New Roman"/>
              </a:defRPr>
            </a:pPr>
            <a:r>
              <a:rPr sz="3600" dirty="0" err="1"/>
              <a:t>Kalra</a:t>
            </a:r>
            <a:r>
              <a:rPr sz="3600" dirty="0"/>
              <a:t> et al conducted a randomized-controlled trial</a:t>
            </a:r>
            <a:r>
              <a:rPr sz="3600" dirty="0">
                <a:solidFill>
                  <a:srgbClr val="404040"/>
                </a:solidFill>
              </a:rPr>
              <a:t> </a:t>
            </a:r>
            <a:r>
              <a:rPr sz="3600" dirty="0"/>
              <a:t>evaluating the effect of IV ferric </a:t>
            </a:r>
            <a:r>
              <a:rPr sz="3600" dirty="0" err="1"/>
              <a:t>derisomaltose</a:t>
            </a:r>
            <a:r>
              <a:rPr sz="3600" dirty="0"/>
              <a:t> supplementation on long-term CV events in 1,137 patients with HF.</a:t>
            </a:r>
            <a:r>
              <a:rPr sz="3600" baseline="29750" dirty="0"/>
              <a:t>6 </a:t>
            </a:r>
            <a:r>
              <a:rPr sz="3600" dirty="0"/>
              <a:t> </a:t>
            </a:r>
          </a:p>
          <a:p>
            <a:pPr marL="741947" lvl="1" indent="-360947">
              <a:lnSpc>
                <a:spcPct val="107916"/>
              </a:lnSpc>
              <a:spcBef>
                <a:spcPts val="800"/>
              </a:spcBef>
              <a:buSzPct val="100000"/>
              <a:buChar char="•"/>
              <a:defRPr sz="3200">
                <a:latin typeface="Times New Roman"/>
                <a:ea typeface="Times New Roman"/>
                <a:cs typeface="Times New Roman"/>
                <a:sym typeface="Times New Roman"/>
              </a:defRPr>
            </a:pPr>
            <a:r>
              <a:rPr lang="en-US" sz="3600" dirty="0"/>
              <a:t>Randomized </a:t>
            </a:r>
            <a:r>
              <a:rPr sz="3600" dirty="0"/>
              <a:t>to receive IV iron based on hemoglobin status and body weight or placebo</a:t>
            </a:r>
            <a:r>
              <a:rPr lang="en-US" sz="3600" dirty="0"/>
              <a:t>. I</a:t>
            </a:r>
            <a:r>
              <a:rPr sz="3600" dirty="0"/>
              <a:t>nfusions</a:t>
            </a:r>
            <a:r>
              <a:rPr lang="en-US" sz="3600" dirty="0"/>
              <a:t> were</a:t>
            </a:r>
            <a:r>
              <a:rPr sz="3600" dirty="0"/>
              <a:t> every 4 weeks for repletion and then every 4 months. </a:t>
            </a:r>
          </a:p>
          <a:p>
            <a:pPr marL="741947" lvl="1" indent="-360947">
              <a:lnSpc>
                <a:spcPct val="107916"/>
              </a:lnSpc>
              <a:spcBef>
                <a:spcPts val="800"/>
              </a:spcBef>
              <a:buSzPct val="100000"/>
              <a:buChar char="•"/>
              <a:defRPr sz="3200">
                <a:latin typeface="Times New Roman"/>
                <a:ea typeface="Times New Roman"/>
                <a:cs typeface="Times New Roman"/>
                <a:sym typeface="Times New Roman"/>
              </a:defRPr>
            </a:pPr>
            <a:r>
              <a:rPr sz="3600" dirty="0"/>
              <a:t>Power analysis</a:t>
            </a:r>
            <a:r>
              <a:rPr lang="en-US" sz="3600" dirty="0"/>
              <a:t> t</a:t>
            </a:r>
            <a:r>
              <a:rPr sz="3600" dirty="0"/>
              <a:t>o detect a difference in first event hazard ratio of 0.75 for </a:t>
            </a:r>
            <a:r>
              <a:rPr lang="en-US" sz="3600" dirty="0"/>
              <a:t>HF and CV death determined </a:t>
            </a:r>
            <a:r>
              <a:rPr sz="3600" dirty="0"/>
              <a:t>379 subjects were required. </a:t>
            </a:r>
            <a:endParaRPr lang="en-US" sz="3600" dirty="0"/>
          </a:p>
          <a:p>
            <a:pPr marL="741947" lvl="1" indent="-360947">
              <a:lnSpc>
                <a:spcPct val="107916"/>
              </a:lnSpc>
              <a:spcBef>
                <a:spcPts val="800"/>
              </a:spcBef>
              <a:buSzPct val="100000"/>
              <a:buChar char="•"/>
              <a:defRPr sz="3200">
                <a:latin typeface="Times New Roman"/>
                <a:ea typeface="Times New Roman"/>
                <a:cs typeface="Times New Roman"/>
                <a:sym typeface="Times New Roman"/>
              </a:defRPr>
            </a:pPr>
            <a:r>
              <a:rPr lang="en-US" sz="3600" dirty="0"/>
              <a:t>Treatment impact on the primary outcome was assessed using Rate Ratio analysis. Cox proportional hazard models were used to evaluate secondary outcomes.</a:t>
            </a:r>
            <a:endParaRPr sz="3600" dirty="0"/>
          </a:p>
          <a:p>
            <a:pPr marL="741947" lvl="1" indent="-360947">
              <a:lnSpc>
                <a:spcPct val="107916"/>
              </a:lnSpc>
              <a:spcBef>
                <a:spcPts val="800"/>
              </a:spcBef>
              <a:buSzPct val="100000"/>
              <a:buChar char="•"/>
              <a:defRPr sz="3200">
                <a:latin typeface="Times New Roman"/>
                <a:ea typeface="Times New Roman"/>
                <a:cs typeface="Times New Roman"/>
                <a:sym typeface="Times New Roman"/>
              </a:defRPr>
            </a:pPr>
            <a:r>
              <a:rPr sz="3600" dirty="0"/>
              <a:t>Pre-specified COVID-19 sensitivity analysis included all patients randomly assigned through March 31st, 2020 along with two post-hoc sensitivity analyses </a:t>
            </a:r>
          </a:p>
          <a:p>
            <a:pPr marL="741947" lvl="1" indent="-360947">
              <a:lnSpc>
                <a:spcPct val="107916"/>
              </a:lnSpc>
              <a:spcBef>
                <a:spcPts val="800"/>
              </a:spcBef>
              <a:buSzPct val="100000"/>
              <a:buChar char="•"/>
              <a:defRPr sz="3200">
                <a:latin typeface="Times New Roman"/>
                <a:ea typeface="Times New Roman"/>
                <a:cs typeface="Times New Roman"/>
                <a:sym typeface="Times New Roman"/>
              </a:defRPr>
            </a:pPr>
            <a:r>
              <a:rPr sz="3600" dirty="0"/>
              <a:t>Iron supplementation was not associated with a statistically significant reduction in HF and CV death in un-controlled analysis (p</a:t>
            </a:r>
            <a:r>
              <a:rPr lang="en-US" sz="3600" dirty="0"/>
              <a:t>: 0.07</a:t>
            </a:r>
            <a:r>
              <a:rPr sz="3600" dirty="0"/>
              <a:t>); however, the relationship was significant after controlling for the impact of the COVID-19 pandemic (</a:t>
            </a:r>
            <a:r>
              <a:rPr lang="en-US" sz="3600" dirty="0"/>
              <a:t>p: 0.047</a:t>
            </a:r>
            <a:r>
              <a:rPr sz="3600" dirty="0"/>
              <a:t>).</a:t>
            </a:r>
          </a:p>
        </p:txBody>
      </p:sp>
      <p:grpSp>
        <p:nvGrpSpPr>
          <p:cNvPr id="152" name="Google Shape;104;p13"/>
          <p:cNvGrpSpPr/>
          <p:nvPr/>
        </p:nvGrpSpPr>
        <p:grpSpPr>
          <a:xfrm>
            <a:off x="31219140" y="5742233"/>
            <a:ext cx="11738586" cy="897849"/>
            <a:chOff x="-1" y="-1"/>
            <a:chExt cx="11733531" cy="990053"/>
          </a:xfrm>
        </p:grpSpPr>
        <p:sp>
          <p:nvSpPr>
            <p:cNvPr id="150" name="Rectangle"/>
            <p:cNvSpPr/>
            <p:nvPr/>
          </p:nvSpPr>
          <p:spPr>
            <a:xfrm>
              <a:off x="-1" y="-1"/>
              <a:ext cx="11733531" cy="990053"/>
            </a:xfrm>
            <a:prstGeom prst="rect">
              <a:avLst/>
            </a:prstGeom>
            <a:solidFill>
              <a:srgbClr val="FFCB0D"/>
            </a:solidFill>
            <a:ln w="9525" cap="flat">
              <a:solidFill>
                <a:srgbClr val="000000"/>
              </a:solidFill>
              <a:prstDash val="solid"/>
              <a:miter lim="800000"/>
            </a:ln>
            <a:effectLst/>
          </p:spPr>
          <p:txBody>
            <a:bodyPr wrap="square" lIns="45719" tIns="45719" rIns="45719" bIns="45719" numCol="1" anchor="t">
              <a:noAutofit/>
            </a:bodyPr>
            <a:lstStyle/>
            <a:p>
              <a:pPr algn="ctr"/>
              <a:endParaRPr/>
            </a:p>
          </p:txBody>
        </p:sp>
        <p:sp>
          <p:nvSpPr>
            <p:cNvPr id="151" name="Patient Case"/>
            <p:cNvSpPr txBox="1"/>
            <p:nvPr/>
          </p:nvSpPr>
          <p:spPr>
            <a:xfrm>
              <a:off x="110483" y="4761"/>
              <a:ext cx="11572559" cy="923286"/>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699" tIns="45699" rIns="45699" bIns="45699" numCol="1" anchor="t">
              <a:spAutoFit/>
            </a:bodyPr>
            <a:lstStyle>
              <a:lvl1pPr algn="ctr">
                <a:defRPr sz="5400" b="1"/>
              </a:lvl1pPr>
            </a:lstStyle>
            <a:p>
              <a:r>
                <a:rPr dirty="0"/>
                <a:t>Patient Case</a:t>
              </a:r>
            </a:p>
          </p:txBody>
        </p:sp>
      </p:grpSp>
      <p:sp>
        <p:nvSpPr>
          <p:cNvPr id="154" name="A 65-year old male presented for acute HF exacerbation.…"/>
          <p:cNvSpPr txBox="1"/>
          <p:nvPr/>
        </p:nvSpPr>
        <p:spPr>
          <a:xfrm>
            <a:off x="31213074" y="6734950"/>
            <a:ext cx="11886414" cy="732321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82875" tIns="182875" rIns="182875" bIns="182875" numCol="1" anchor="t">
            <a:spAutoFit/>
          </a:bodyPr>
          <a:lstStyle/>
          <a:p>
            <a:pPr>
              <a:lnSpc>
                <a:spcPct val="115000"/>
              </a:lnSpc>
              <a:defRPr sz="3400"/>
            </a:pPr>
            <a:r>
              <a:rPr sz="3600" dirty="0"/>
              <a:t>A 65-year old male presented for acute HF exacerbation.  </a:t>
            </a:r>
          </a:p>
          <a:p>
            <a:pPr marL="571500" indent="-571500">
              <a:lnSpc>
                <a:spcPct val="115000"/>
              </a:lnSpc>
              <a:buClr>
                <a:srgbClr val="000000"/>
              </a:buClr>
              <a:buSzPct val="100000"/>
              <a:buFont typeface="Arial"/>
              <a:buChar char="•"/>
              <a:defRPr sz="3400"/>
            </a:pPr>
            <a:r>
              <a:rPr sz="3600" dirty="0"/>
              <a:t>Past medical history significant for</a:t>
            </a:r>
            <a:r>
              <a:rPr lang="en-US" sz="3600" dirty="0"/>
              <a:t>:</a:t>
            </a:r>
            <a:r>
              <a:rPr sz="3600" b="1" dirty="0"/>
              <a:t> iron deficiency anemia</a:t>
            </a:r>
            <a:r>
              <a:rPr sz="3600" dirty="0"/>
              <a:t>, stroke, ST-elevated myocardial infarction, </a:t>
            </a:r>
            <a:r>
              <a:rPr sz="3600" b="1" dirty="0"/>
              <a:t>ischemic cardiomyopathy</a:t>
            </a:r>
            <a:r>
              <a:rPr sz="3600" dirty="0"/>
              <a:t>, hypertension, type 2 diabetes, and colon cancer. </a:t>
            </a:r>
          </a:p>
          <a:p>
            <a:pPr marL="571500" indent="-571500">
              <a:lnSpc>
                <a:spcPct val="115000"/>
              </a:lnSpc>
              <a:buClr>
                <a:srgbClr val="000000"/>
              </a:buClr>
              <a:buSzPct val="100000"/>
              <a:buFont typeface="Arial"/>
              <a:buChar char="•"/>
              <a:defRPr sz="3400"/>
            </a:pPr>
            <a:r>
              <a:rPr lang="en-US" sz="3600" dirty="0"/>
              <a:t>R</a:t>
            </a:r>
            <a:r>
              <a:rPr sz="3600" dirty="0"/>
              <a:t>eported 10 pounds of unintentional weight loss between August to October 2022, related to reduced appetite that the patient attributed to colon cancer. </a:t>
            </a:r>
          </a:p>
          <a:p>
            <a:pPr marL="571500" indent="-571500">
              <a:lnSpc>
                <a:spcPct val="115000"/>
              </a:lnSpc>
              <a:buClr>
                <a:srgbClr val="000000"/>
              </a:buClr>
              <a:buSzPct val="100000"/>
              <a:buFont typeface="Arial"/>
              <a:buChar char="•"/>
              <a:defRPr sz="3400"/>
            </a:pPr>
            <a:r>
              <a:rPr sz="3600" dirty="0"/>
              <a:t>His weight had stabilized appetite improved.  </a:t>
            </a:r>
          </a:p>
          <a:p>
            <a:pPr marL="571500" indent="-571500">
              <a:lnSpc>
                <a:spcPct val="115000"/>
              </a:lnSpc>
              <a:buClr>
                <a:srgbClr val="000000"/>
              </a:buClr>
              <a:buSzPct val="100000"/>
              <a:buFont typeface="Arial"/>
              <a:buChar char="•"/>
              <a:defRPr sz="3400"/>
            </a:pPr>
            <a:r>
              <a:rPr sz="3600" dirty="0"/>
              <a:t>The patient received daily ferric gluconate tablets</a:t>
            </a:r>
            <a:r>
              <a:rPr lang="en-US" sz="3600" dirty="0"/>
              <a:t> for </a:t>
            </a:r>
            <a:r>
              <a:rPr sz="3600" dirty="0"/>
              <a:t>iron deficiency anemia</a:t>
            </a:r>
            <a:r>
              <a:rPr dirty="0"/>
              <a:t>. </a:t>
            </a:r>
          </a:p>
        </p:txBody>
      </p:sp>
      <p:pic>
        <p:nvPicPr>
          <p:cNvPr id="156" name="Google Shape;112;p1" descr="Google Shape;112;p1"/>
          <p:cNvPicPr>
            <a:picLocks noChangeAspect="1"/>
          </p:cNvPicPr>
          <p:nvPr/>
        </p:nvPicPr>
        <p:blipFill>
          <a:blip r:embed="rId4">
            <a:extLst/>
          </a:blip>
          <a:stretch>
            <a:fillRect/>
          </a:stretch>
        </p:blipFill>
        <p:spPr>
          <a:xfrm>
            <a:off x="31974141" y="14177225"/>
            <a:ext cx="10127058" cy="5310542"/>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Default Design">
  <a:themeElements>
    <a:clrScheme name="Default Design">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Default Design">
      <a:majorFont>
        <a:latin typeface="Helvetica"/>
        <a:ea typeface="Helvetica"/>
        <a:cs typeface="Helvetica"/>
      </a:majorFont>
      <a:minorFont>
        <a:latin typeface="Arial"/>
        <a:ea typeface="Arial"/>
        <a:cs typeface="Arial"/>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Design">
  <a:themeElements>
    <a:clrScheme name="Default Design">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Default Design">
      <a:majorFont>
        <a:latin typeface="Helvetica"/>
        <a:ea typeface="Helvetica"/>
        <a:cs typeface="Helvetica"/>
      </a:majorFont>
      <a:minorFont>
        <a:latin typeface="Arial"/>
        <a:ea typeface="Arial"/>
        <a:cs typeface="Arial"/>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38</TotalTime>
  <Words>1226</Words>
  <Application>Microsoft Office PowerPoint</Application>
  <PresentationFormat>Custom</PresentationFormat>
  <Paragraphs>49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Pelekhaty, Stacy</dc:creator>
  <cp:lastModifiedBy>Pelekhaty, Stacy</cp:lastModifiedBy>
  <cp:revision>7</cp:revision>
  <dcterms:modified xsi:type="dcterms:W3CDTF">2023-03-24T19:22:00Z</dcterms:modified>
</cp:coreProperties>
</file>