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eb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502" r:id="rId3"/>
    <p:sldId id="503" r:id="rId4"/>
    <p:sldId id="298" r:id="rId5"/>
    <p:sldId id="721" r:id="rId6"/>
    <p:sldId id="622" r:id="rId7"/>
    <p:sldId id="736" r:id="rId8"/>
    <p:sldId id="737" r:id="rId9"/>
    <p:sldId id="330" r:id="rId10"/>
    <p:sldId id="738" r:id="rId11"/>
    <p:sldId id="781" r:id="rId12"/>
    <p:sldId id="403" r:id="rId13"/>
    <p:sldId id="271" r:id="rId14"/>
    <p:sldId id="475" r:id="rId15"/>
    <p:sldId id="319" r:id="rId16"/>
    <p:sldId id="454" r:id="rId17"/>
    <p:sldId id="307" r:id="rId18"/>
    <p:sldId id="308" r:id="rId19"/>
    <p:sldId id="282" r:id="rId20"/>
    <p:sldId id="746" r:id="rId21"/>
    <p:sldId id="722" r:id="rId22"/>
    <p:sldId id="283" r:id="rId23"/>
    <p:sldId id="764" r:id="rId24"/>
    <p:sldId id="727" r:id="rId25"/>
    <p:sldId id="744" r:id="rId26"/>
    <p:sldId id="753" r:id="rId27"/>
    <p:sldId id="754" r:id="rId28"/>
    <p:sldId id="755" r:id="rId29"/>
    <p:sldId id="756" r:id="rId30"/>
    <p:sldId id="482" r:id="rId31"/>
    <p:sldId id="757" r:id="rId32"/>
    <p:sldId id="269" r:id="rId33"/>
    <p:sldId id="279" r:id="rId34"/>
    <p:sldId id="287" r:id="rId35"/>
    <p:sldId id="289" r:id="rId36"/>
    <p:sldId id="765" r:id="rId37"/>
    <p:sldId id="758" r:id="rId38"/>
    <p:sldId id="767" r:id="rId39"/>
    <p:sldId id="768" r:id="rId40"/>
    <p:sldId id="769" r:id="rId41"/>
    <p:sldId id="770" r:id="rId42"/>
    <p:sldId id="771" r:id="rId43"/>
    <p:sldId id="772" r:id="rId44"/>
    <p:sldId id="773" r:id="rId45"/>
    <p:sldId id="774" r:id="rId46"/>
    <p:sldId id="775" r:id="rId47"/>
    <p:sldId id="780" r:id="rId48"/>
    <p:sldId id="776" r:id="rId49"/>
    <p:sldId id="777" r:id="rId50"/>
    <p:sldId id="778" r:id="rId51"/>
    <p:sldId id="779" r:id="rId52"/>
    <p:sldId id="745" r:id="rId53"/>
    <p:sldId id="732" r:id="rId54"/>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7093" autoAdjust="0"/>
  </p:normalViewPr>
  <p:slideViewPr>
    <p:cSldViewPr snapToGrid="0">
      <p:cViewPr varScale="1">
        <p:scale>
          <a:sx n="78" d="100"/>
          <a:sy n="78" d="100"/>
        </p:scale>
        <p:origin x="12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E8E69AF4-D8EB-4C54-BD01-26B384FFD96C}" type="datetimeFigureOut">
              <a:rPr lang="en-US" smtClean="0"/>
              <a:t>2/16/2022</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D753EE85-6247-4974-A251-9C43FAA540D4}" type="slidenum">
              <a:rPr lang="en-US" smtClean="0"/>
              <a:t>‹#›</a:t>
            </a:fld>
            <a:endParaRPr lang="en-US"/>
          </a:p>
        </p:txBody>
      </p:sp>
    </p:spTree>
    <p:extLst>
      <p:ext uri="{BB962C8B-B14F-4D97-AF65-F5344CB8AC3E}">
        <p14:creationId xmlns:p14="http://schemas.microsoft.com/office/powerpoint/2010/main" val="2248130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eliac.org/about-celiac-disease/treatment-and-follow-up/#footnote-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868BFC6-9185-45E5-AFAD-AB39F5809E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7013CC86-9EE9-49CE-A19A-11FE858CFF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But I am highly invested in this research especially because I have celiac disease</a:t>
            </a:r>
          </a:p>
        </p:txBody>
      </p:sp>
      <p:sp>
        <p:nvSpPr>
          <p:cNvPr id="15364" name="Slide Number Placeholder 3">
            <a:extLst>
              <a:ext uri="{FF2B5EF4-FFF2-40B4-BE49-F238E27FC236}">
                <a16:creationId xmlns:a16="http://schemas.microsoft.com/office/drawing/2014/main" id="{C8A0BAE7-8B6E-4F56-8B93-073D93D5B4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fld id="{5DB92C4D-FA6B-46FD-AD7E-BF91313D7A15}" type="slidenum">
              <a:rPr lang="en-US" altLang="en-US" sz="1200" smtClean="0"/>
              <a:pPr/>
              <a:t>2</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E62F6BA6-CDB1-4F16-8F9F-E245A19486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1B52FC4-D7B9-4E00-A87B-87F520429E1F}"/>
              </a:ext>
            </a:extLst>
          </p:cNvPr>
          <p:cNvSpPr>
            <a:spLocks noGrp="1"/>
          </p:cNvSpPr>
          <p:nvPr>
            <p:ph type="body" idx="1"/>
          </p:nvPr>
        </p:nvSpPr>
        <p:spPr>
          <a:xfrm>
            <a:off x="701040" y="4387136"/>
            <a:ext cx="5764107" cy="4156234"/>
          </a:xfrm>
        </p:spPr>
        <p:txBody>
          <a:bodyPr>
            <a:normAutofit fontScale="92500" lnSpcReduction="20000"/>
          </a:bodyPr>
          <a:lstStyle/>
          <a:p>
            <a:pPr>
              <a:defRPr/>
            </a:pPr>
            <a:r>
              <a:rPr lang="en-US" dirty="0"/>
              <a:t> Untreated Celiac Disease has been associated with  the following  Micronutrient Deficiencies Iron</a:t>
            </a:r>
          </a:p>
          <a:p>
            <a:pPr>
              <a:defRPr/>
            </a:pPr>
            <a:r>
              <a:rPr lang="en-US" dirty="0"/>
              <a:t>Folic acid</a:t>
            </a:r>
          </a:p>
          <a:p>
            <a:pPr>
              <a:defRPr/>
            </a:pPr>
            <a:r>
              <a:rPr lang="en-US" dirty="0"/>
              <a:t>Vitamin B12</a:t>
            </a:r>
          </a:p>
          <a:p>
            <a:pPr>
              <a:defRPr/>
            </a:pPr>
            <a:r>
              <a:rPr lang="en-US" dirty="0"/>
              <a:t> Vitamin D</a:t>
            </a:r>
          </a:p>
          <a:p>
            <a:pPr>
              <a:defRPr/>
            </a:pPr>
            <a:r>
              <a:rPr lang="en-US" dirty="0"/>
              <a:t>Vitamin B6</a:t>
            </a:r>
          </a:p>
          <a:p>
            <a:pPr>
              <a:defRPr/>
            </a:pPr>
            <a:r>
              <a:rPr lang="en-US" dirty="0"/>
              <a:t>Copper </a:t>
            </a:r>
          </a:p>
          <a:p>
            <a:pPr>
              <a:defRPr/>
            </a:pPr>
            <a:r>
              <a:rPr lang="en-US" dirty="0"/>
              <a:t>Zinc </a:t>
            </a:r>
          </a:p>
          <a:p>
            <a:pPr>
              <a:defRPr/>
            </a:pPr>
            <a:r>
              <a:rPr lang="en-US" dirty="0"/>
              <a:t>Carnitine</a:t>
            </a:r>
          </a:p>
          <a:p>
            <a:pPr>
              <a:defRPr/>
            </a:pPr>
            <a:endParaRPr lang="en-US" dirty="0"/>
          </a:p>
          <a:p>
            <a:pPr>
              <a:defRPr/>
            </a:pPr>
            <a:r>
              <a:rPr lang="en-US" dirty="0"/>
              <a:t>The American College of Gastroenterology recommends  testing should be considered for but not limited to  iron, vitamin D, folic acid and B12 </a:t>
            </a:r>
          </a:p>
          <a:p>
            <a:pPr>
              <a:buFont typeface="Arial" pitchFamily="34" charset="0"/>
              <a:buChar char="•"/>
              <a:defRPr/>
            </a:pPr>
            <a:r>
              <a:rPr lang="en-US" dirty="0"/>
              <a:t>Depending on your patient findings  consider</a:t>
            </a:r>
          </a:p>
          <a:p>
            <a:pPr>
              <a:buFont typeface="Arial" pitchFamily="34" charset="0"/>
              <a:buChar char="•"/>
              <a:defRPr/>
            </a:pPr>
            <a:r>
              <a:rPr lang="en-US" dirty="0"/>
              <a:t>CBC </a:t>
            </a:r>
          </a:p>
          <a:p>
            <a:pPr>
              <a:buFont typeface="Arial" pitchFamily="34" charset="0"/>
              <a:buChar char="•"/>
              <a:defRPr/>
            </a:pPr>
            <a:r>
              <a:rPr lang="en-US" dirty="0"/>
              <a:t>Electrolytes</a:t>
            </a:r>
          </a:p>
          <a:p>
            <a:pPr>
              <a:buFont typeface="Arial" pitchFamily="34" charset="0"/>
              <a:buChar char="•"/>
              <a:defRPr/>
            </a:pPr>
            <a:r>
              <a:rPr lang="en-US" dirty="0"/>
              <a:t> B 1 &amp; B2 </a:t>
            </a:r>
          </a:p>
          <a:p>
            <a:pPr>
              <a:buFont typeface="Arial" pitchFamily="34" charset="0"/>
              <a:buChar char="•"/>
              <a:defRPr/>
            </a:pPr>
            <a:r>
              <a:rPr lang="en-US" dirty="0"/>
              <a:t>Fat soluble vitamins  A &amp;/or  E</a:t>
            </a:r>
          </a:p>
          <a:p>
            <a:pPr>
              <a:buFont typeface="Arial" pitchFamily="34" charset="0"/>
              <a:buChar char="•"/>
              <a:defRPr/>
            </a:pPr>
            <a:r>
              <a:rPr lang="en-US" dirty="0"/>
              <a:t>Lipid profile</a:t>
            </a:r>
          </a:p>
          <a:p>
            <a:pPr>
              <a:buFont typeface="Arial" pitchFamily="34" charset="0"/>
              <a:buChar char="•"/>
              <a:defRPr/>
            </a:pPr>
            <a:r>
              <a:rPr lang="en-US" dirty="0"/>
              <a:t>Renal profile</a:t>
            </a:r>
          </a:p>
          <a:p>
            <a:pPr>
              <a:defRPr/>
            </a:pPr>
            <a:endParaRPr lang="en-US" dirty="0"/>
          </a:p>
          <a:p>
            <a:pPr>
              <a:buFont typeface="Arial" pitchFamily="34" charset="0"/>
              <a:buChar char="•"/>
              <a:defRPr/>
            </a:pPr>
            <a:r>
              <a:rPr lang="en-US" dirty="0"/>
              <a:t>Serology </a:t>
            </a:r>
          </a:p>
          <a:p>
            <a:pPr lvl="1">
              <a:defRPr/>
            </a:pPr>
            <a:r>
              <a:rPr lang="en-US" dirty="0"/>
              <a:t>may take up to 1 year to normalize after starting gluten-free diet; should be normal after 1 year gluten-free however  there is some new evidence that serology alone may not be the best tool for  monitoring </a:t>
            </a:r>
          </a:p>
          <a:p>
            <a:pPr>
              <a:defRPr/>
            </a:pPr>
            <a:r>
              <a:rPr lang="en-US" dirty="0"/>
              <a:t>Commonly, people with celiac disease are deficient in fiber, iron, calcium, magnesium, zinc, folate, niacin, riboflavin, vitamin B12, and vitamin D, as well as in calories and protein. Deficiencies in copper and vitamin B6 are also possible, but less common. Supplementation of B12 and folate may help individuals with celiac disease recover from anxiety and depression caused by vitamin deficiencies.</a:t>
            </a:r>
            <a:r>
              <a:rPr lang="en-US" baseline="30000" dirty="0">
                <a:hlinkClick r:id="rId3"/>
              </a:rPr>
              <a:t>1</a:t>
            </a:r>
            <a:endParaRPr lang="en-US" dirty="0"/>
          </a:p>
        </p:txBody>
      </p:sp>
      <p:sp>
        <p:nvSpPr>
          <p:cNvPr id="39940" name="Slide Number Placeholder 3">
            <a:extLst>
              <a:ext uri="{FF2B5EF4-FFF2-40B4-BE49-F238E27FC236}">
                <a16:creationId xmlns:a16="http://schemas.microsoft.com/office/drawing/2014/main" id="{6843FFFF-C6DB-434B-B8EC-1E98037C9F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fld id="{B769FCFE-B5A9-43C2-BF96-7D2421F48329}" type="slidenum">
              <a:rPr lang="en-US" altLang="en-US" sz="1200" smtClean="0"/>
              <a:pPr/>
              <a:t>15</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0902071-5061-487E-98A5-6B4516920458}" type="slidenum">
              <a:rPr lang="en-US" altLang="en-US" smtClean="0"/>
              <a:pPr>
                <a:defRPr/>
              </a:pPr>
              <a:t>16</a:t>
            </a:fld>
            <a:endParaRPr lang="en-US" altLang="en-US"/>
          </a:p>
        </p:txBody>
      </p:sp>
    </p:spTree>
    <p:extLst>
      <p:ext uri="{BB962C8B-B14F-4D97-AF65-F5344CB8AC3E}">
        <p14:creationId xmlns:p14="http://schemas.microsoft.com/office/powerpoint/2010/main" val="1739901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2E7081AD-1F1F-491F-8722-20EF387923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02D4F75F-20CE-47C4-ACC3-3B8ECC47A9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a:extLst>
              <a:ext uri="{FF2B5EF4-FFF2-40B4-BE49-F238E27FC236}">
                <a16:creationId xmlns:a16="http://schemas.microsoft.com/office/drawing/2014/main" id="{26E7A514-862A-44CD-9975-17AA44B940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fld id="{B4BF63BB-85CC-4879-83E3-4EAE20D71AFD}" type="slidenum">
              <a:rPr lang="en-US" altLang="en-US" sz="1200"/>
              <a:pPr/>
              <a:t>17</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C35F87ED-6937-4DDB-97A8-9F5B748247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4EBB2092-81D3-495E-A9F0-BD2261C092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a:extLst>
              <a:ext uri="{FF2B5EF4-FFF2-40B4-BE49-F238E27FC236}">
                <a16:creationId xmlns:a16="http://schemas.microsoft.com/office/drawing/2014/main" id="{7C403F55-1779-4418-89AA-17650D3CF9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fld id="{C6C0F306-9B61-42F4-8EE9-13653E0A93DA}" type="slidenum">
              <a:rPr lang="en-US" altLang="en-US" sz="1200"/>
              <a:pPr/>
              <a:t>18</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7C6655EE-AF37-40C4-A737-7AABC1DC82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0C98EC55-A0E1-4FAA-87B1-08BF387C9E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0180" name="Slide Number Placeholder 3">
            <a:extLst>
              <a:ext uri="{FF2B5EF4-FFF2-40B4-BE49-F238E27FC236}">
                <a16:creationId xmlns:a16="http://schemas.microsoft.com/office/drawing/2014/main" id="{C28DCEBF-161F-452F-9136-8C5EEA3370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fld id="{4963A9C7-3108-4CE6-A058-5FC741CBE22E}" type="slidenum">
              <a:rPr lang="en-US" altLang="en-US" sz="1200"/>
              <a:pPr/>
              <a:t>19</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35D06C3-1C4D-4D0E-8E40-4167685F10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ECCB6C08-BBD2-4BDC-8804-598C98ECC8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Reducing intestinal permeability but as I discussed before, there are so many other things that contribute to intestinal </a:t>
            </a:r>
            <a:r>
              <a:rPr lang="en-US" altLang="en-US" dirty="0" err="1"/>
              <a:t>permability</a:t>
            </a:r>
            <a:r>
              <a:rPr lang="en-US" altLang="en-US" dirty="0"/>
              <a:t> and it is a normal physiological process so this is not an argument either</a:t>
            </a:r>
          </a:p>
          <a:p>
            <a:endParaRPr lang="en-US" altLang="en-US" dirty="0"/>
          </a:p>
          <a:p>
            <a:r>
              <a:rPr lang="en-US" altLang="en-US" dirty="0"/>
              <a:t>Case series of 15 cases in </a:t>
            </a:r>
            <a:r>
              <a:rPr lang="en-US" altLang="en-US" dirty="0" err="1"/>
              <a:t>italy</a:t>
            </a:r>
            <a:r>
              <a:rPr lang="en-US" altLang="en-US" dirty="0"/>
              <a:t>!- We will report our experience soon but we see more children to discuss the possibility of gluten sensitivity and rule it out than those who have it- </a:t>
            </a:r>
          </a:p>
        </p:txBody>
      </p:sp>
      <p:sp>
        <p:nvSpPr>
          <p:cNvPr id="31748" name="Slide Number Placeholder 3">
            <a:extLst>
              <a:ext uri="{FF2B5EF4-FFF2-40B4-BE49-F238E27FC236}">
                <a16:creationId xmlns:a16="http://schemas.microsoft.com/office/drawing/2014/main" id="{73E50D6A-F3BB-488D-A9D5-C2788B2243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fld id="{ECACB99F-E2E9-495A-AAC2-EEC064E28BE1}" type="slidenum">
              <a:rPr lang="en-US" altLang="en-US" sz="1200" smtClean="0"/>
              <a:pPr/>
              <a:t>21</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B0534842-6EBB-4E6F-B923-77B7C9DA61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2475" indent="-288925">
              <a:spcBef>
                <a:spcPct val="30000"/>
              </a:spcBef>
              <a:defRPr sz="1200">
                <a:solidFill>
                  <a:schemeClr val="tx1"/>
                </a:solidFill>
                <a:latin typeface="Calibri" panose="020F0502020204030204" pitchFamily="34" charset="0"/>
              </a:defRPr>
            </a:lvl2pPr>
            <a:lvl3pPr marL="1160463" indent="-230188">
              <a:spcBef>
                <a:spcPct val="30000"/>
              </a:spcBef>
              <a:defRPr sz="1200">
                <a:solidFill>
                  <a:schemeClr val="tx1"/>
                </a:solidFill>
                <a:latin typeface="Calibri" panose="020F0502020204030204" pitchFamily="34" charset="0"/>
              </a:defRPr>
            </a:lvl3pPr>
            <a:lvl4pPr marL="1625600" indent="-230188">
              <a:spcBef>
                <a:spcPct val="30000"/>
              </a:spcBef>
              <a:defRPr sz="1200">
                <a:solidFill>
                  <a:schemeClr val="tx1"/>
                </a:solidFill>
                <a:latin typeface="Calibri" panose="020F0502020204030204" pitchFamily="34" charset="0"/>
              </a:defRPr>
            </a:lvl4pPr>
            <a:lvl5pPr marL="2089150" indent="-230188">
              <a:spcBef>
                <a:spcPct val="30000"/>
              </a:spcBef>
              <a:defRPr sz="1200">
                <a:solidFill>
                  <a:schemeClr val="tx1"/>
                </a:solidFill>
                <a:latin typeface="Calibri" panose="020F0502020204030204" pitchFamily="34" charset="0"/>
              </a:defRPr>
            </a:lvl5pPr>
            <a:lvl6pPr marL="2546350" indent="-230188" eaLnBrk="0" fontAlgn="base" hangingPunct="0">
              <a:spcBef>
                <a:spcPct val="30000"/>
              </a:spcBef>
              <a:spcAft>
                <a:spcPct val="0"/>
              </a:spcAft>
              <a:defRPr sz="1200">
                <a:solidFill>
                  <a:schemeClr val="tx1"/>
                </a:solidFill>
                <a:latin typeface="Calibri" panose="020F0502020204030204" pitchFamily="34" charset="0"/>
              </a:defRPr>
            </a:lvl6pPr>
            <a:lvl7pPr marL="3003550" indent="-230188" eaLnBrk="0" fontAlgn="base" hangingPunct="0">
              <a:spcBef>
                <a:spcPct val="30000"/>
              </a:spcBef>
              <a:spcAft>
                <a:spcPct val="0"/>
              </a:spcAft>
              <a:defRPr sz="1200">
                <a:solidFill>
                  <a:schemeClr val="tx1"/>
                </a:solidFill>
                <a:latin typeface="Calibri" panose="020F0502020204030204" pitchFamily="34" charset="0"/>
              </a:defRPr>
            </a:lvl7pPr>
            <a:lvl8pPr marL="3460750" indent="-230188" eaLnBrk="0" fontAlgn="base" hangingPunct="0">
              <a:spcBef>
                <a:spcPct val="30000"/>
              </a:spcBef>
              <a:spcAft>
                <a:spcPct val="0"/>
              </a:spcAft>
              <a:defRPr sz="1200">
                <a:solidFill>
                  <a:schemeClr val="tx1"/>
                </a:solidFill>
                <a:latin typeface="Calibri" panose="020F0502020204030204" pitchFamily="34" charset="0"/>
              </a:defRPr>
            </a:lvl8pPr>
            <a:lvl9pPr marL="3917950"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0D8508-FF7B-48FE-83E3-C3C77423E128}" type="slidenum">
              <a:rPr lang="en-US" altLang="en-US">
                <a:solidFill>
                  <a:srgbClr val="000000"/>
                </a:solidFill>
                <a:latin typeface="Arial" panose="020B0604020202020204" pitchFamily="34" charset="0"/>
              </a:rPr>
              <a:pPr>
                <a:spcBef>
                  <a:spcPct val="0"/>
                </a:spcBef>
              </a:pPr>
              <a:t>22</a:t>
            </a:fld>
            <a:endParaRPr lang="en-US" altLang="en-US">
              <a:solidFill>
                <a:srgbClr val="000000"/>
              </a:solidFill>
              <a:latin typeface="Arial" panose="020B0604020202020204" pitchFamily="34" charset="0"/>
            </a:endParaRPr>
          </a:p>
        </p:txBody>
      </p:sp>
      <p:sp>
        <p:nvSpPr>
          <p:cNvPr id="52227" name="Rectangle 2">
            <a:extLst>
              <a:ext uri="{FF2B5EF4-FFF2-40B4-BE49-F238E27FC236}">
                <a16:creationId xmlns:a16="http://schemas.microsoft.com/office/drawing/2014/main" id="{931F4719-DFA9-4897-8836-CD8F3897B7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a:extLst>
              <a:ext uri="{FF2B5EF4-FFF2-40B4-BE49-F238E27FC236}">
                <a16:creationId xmlns:a16="http://schemas.microsoft.com/office/drawing/2014/main" id="{B86A1CD1-76E0-4425-B57F-E0F43FBCF551}"/>
              </a:ext>
            </a:extLst>
          </p:cNvPr>
          <p:cNvSpPr>
            <a:spLocks noGrp="1" noChangeArrowheads="1"/>
          </p:cNvSpPr>
          <p:nvPr>
            <p:ph type="body" idx="1"/>
          </p:nvPr>
        </p:nvSpPr>
        <p:spPr bwMode="auto">
          <a:xfrm>
            <a:off x="934720" y="4460897"/>
            <a:ext cx="5140960" cy="4225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48" tIns="46475" rIns="92948" bIns="46475"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E2EAEB5F-291E-4611-89E0-5C9BC94C84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82617C52-2C6E-44CC-805A-F9A7ECF28C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86A44C03-38DB-47AC-BEE4-ADADEF375084}"/>
              </a:ext>
            </a:extLst>
          </p:cNvPr>
          <p:cNvSpPr>
            <a:spLocks noGrp="1"/>
          </p:cNvSpPr>
          <p:nvPr>
            <p:ph type="sldNum" sz="quarter" idx="5"/>
          </p:nvPr>
        </p:nvSpPr>
        <p:spPr/>
        <p:txBody>
          <a:bodyPr/>
          <a:lstStyle/>
          <a:p>
            <a:pPr fontAlgn="auto">
              <a:spcBef>
                <a:spcPts val="0"/>
              </a:spcBef>
              <a:spcAft>
                <a:spcPts val="0"/>
              </a:spcAft>
              <a:defRPr/>
            </a:pPr>
            <a:fld id="{9AB452D3-AB6D-465E-B5A1-31F987A05AA4}" type="slidenum">
              <a:rPr lang="en-US">
                <a:solidFill>
                  <a:prstClr val="black"/>
                </a:solidFill>
                <a:latin typeface="Calibri"/>
                <a:ea typeface="+mn-ea"/>
              </a:rPr>
              <a:pPr fontAlgn="auto">
                <a:spcBef>
                  <a:spcPts val="0"/>
                </a:spcBef>
                <a:spcAft>
                  <a:spcPts val="0"/>
                </a:spcAft>
                <a:defRPr/>
              </a:pPr>
              <a:t>24</a:t>
            </a:fld>
            <a:endParaRPr lang="en-US">
              <a:solidFill>
                <a:prstClr val="black"/>
              </a:solidFill>
              <a:latin typeface="Calibri"/>
              <a:ea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3CC358B-758C-420C-BD70-E17042DF18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A94D1424-2C63-411F-B2D1-7F4C49AA3A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a:extLst>
              <a:ext uri="{FF2B5EF4-FFF2-40B4-BE49-F238E27FC236}">
                <a16:creationId xmlns:a16="http://schemas.microsoft.com/office/drawing/2014/main" id="{EB4B3873-7844-4D11-99D6-AD058B6795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fld id="{63A3E7FC-CB3D-400E-B0B9-9181C8E6D19F}" type="slidenum">
              <a:rPr lang="en-US" altLang="en-US" sz="1200" smtClean="0"/>
              <a:pPr/>
              <a:t>25</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0902071-5061-487E-98A5-6B4516920458}" type="slidenum">
              <a:rPr lang="en-US" altLang="en-US" smtClean="0"/>
              <a:pPr>
                <a:defRPr/>
              </a:pPr>
              <a:t>27</a:t>
            </a:fld>
            <a:endParaRPr lang="en-US" altLang="en-US"/>
          </a:p>
        </p:txBody>
      </p:sp>
    </p:spTree>
    <p:extLst>
      <p:ext uri="{BB962C8B-B14F-4D97-AF65-F5344CB8AC3E}">
        <p14:creationId xmlns:p14="http://schemas.microsoft.com/office/powerpoint/2010/main" val="1314291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B1CAEF2-CE30-4B0A-B302-7A69D7B067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EF810825-D475-4F03-B02C-D0B24AFA12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a:extLst>
              <a:ext uri="{FF2B5EF4-FFF2-40B4-BE49-F238E27FC236}">
                <a16:creationId xmlns:a16="http://schemas.microsoft.com/office/drawing/2014/main" id="{05FEACB7-ECFA-46EE-A209-E20E7D569B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fld id="{64E60CAC-4C14-4BE7-B9D3-4E75BB839AA7}" type="slidenum">
              <a:rPr lang="en-US" altLang="en-US" sz="1200" smtClean="0"/>
              <a:pPr/>
              <a:t>3</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0902071-5061-487E-98A5-6B4516920458}" type="slidenum">
              <a:rPr lang="en-US" altLang="en-US" smtClean="0"/>
              <a:pPr>
                <a:defRPr/>
              </a:pPr>
              <a:t>28</a:t>
            </a:fld>
            <a:endParaRPr lang="en-US" altLang="en-US"/>
          </a:p>
        </p:txBody>
      </p:sp>
    </p:spTree>
    <p:extLst>
      <p:ext uri="{BB962C8B-B14F-4D97-AF65-F5344CB8AC3E}">
        <p14:creationId xmlns:p14="http://schemas.microsoft.com/office/powerpoint/2010/main" val="3913622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2F7C457-5EAE-48B1-A4F9-6DBDE7FDB8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DDB01BFC-D5AB-45DD-8489-8DA509A6E6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 bone density test may also be ordered for children and adolescents who have experienced severe malabsorption, a prolonged delay in diagnosis, have bone disease symptoms or are non-compliant with the gluten-free diet.</a:t>
            </a:r>
            <a:endParaRPr lang="en-US" altLang="en-US" dirty="0"/>
          </a:p>
        </p:txBody>
      </p:sp>
      <p:sp>
        <p:nvSpPr>
          <p:cNvPr id="46084" name="Slide Number Placeholder 3">
            <a:extLst>
              <a:ext uri="{FF2B5EF4-FFF2-40B4-BE49-F238E27FC236}">
                <a16:creationId xmlns:a16="http://schemas.microsoft.com/office/drawing/2014/main" id="{031273E5-FBA2-4A00-860D-323431EB83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Arial" panose="020B0604020202020204" pitchFamily="34" charset="0"/>
                <a:ea typeface="ヒラギノ角ゴ ProN W3" charset="-128"/>
                <a:sym typeface="Arial" panose="020B0604020202020204" pitchFamily="34" charset="0"/>
              </a:defRPr>
            </a:lvl1pPr>
            <a:lvl2pPr marL="755650" indent="-290513">
              <a:defRPr sz="2400">
                <a:solidFill>
                  <a:srgbClr val="000000"/>
                </a:solidFill>
                <a:latin typeface="Arial" panose="020B0604020202020204" pitchFamily="34" charset="0"/>
                <a:ea typeface="ヒラギノ角ゴ ProN W3" charset="-128"/>
                <a:sym typeface="Arial" panose="020B0604020202020204" pitchFamily="34" charset="0"/>
              </a:defRPr>
            </a:lvl2pPr>
            <a:lvl3pPr marL="1163638" indent="-231775">
              <a:defRPr sz="2400">
                <a:solidFill>
                  <a:srgbClr val="000000"/>
                </a:solidFill>
                <a:latin typeface="Arial" panose="020B0604020202020204" pitchFamily="34" charset="0"/>
                <a:ea typeface="ヒラギノ角ゴ ProN W3" charset="-128"/>
                <a:sym typeface="Arial" panose="020B0604020202020204" pitchFamily="34" charset="0"/>
              </a:defRPr>
            </a:lvl3pPr>
            <a:lvl4pPr marL="1630363" indent="-231775">
              <a:defRPr sz="2400">
                <a:solidFill>
                  <a:srgbClr val="000000"/>
                </a:solidFill>
                <a:latin typeface="Arial" panose="020B0604020202020204" pitchFamily="34" charset="0"/>
                <a:ea typeface="ヒラギノ角ゴ ProN W3" charset="-128"/>
                <a:sym typeface="Arial" panose="020B0604020202020204" pitchFamily="34" charset="0"/>
              </a:defRPr>
            </a:lvl4pPr>
            <a:lvl5pPr marL="2095500" indent="-231775">
              <a:defRPr sz="2400">
                <a:solidFill>
                  <a:srgbClr val="000000"/>
                </a:solidFill>
                <a:latin typeface="Arial" panose="020B0604020202020204" pitchFamily="34" charset="0"/>
                <a:ea typeface="ヒラギノ角ゴ ProN W3" charset="-128"/>
                <a:sym typeface="Arial" panose="020B0604020202020204" pitchFamily="34" charset="0"/>
              </a:defRPr>
            </a:lvl5pPr>
            <a:lvl6pPr marL="2552700" indent="-231775"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3009900" indent="-231775"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67100" indent="-231775"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924300" indent="-231775"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fld id="{B001D35D-8E56-476E-BD4D-E57C20E8C3D5}" type="slidenum">
              <a:rPr lang="en-US" altLang="en-US" sz="1200" smtClean="0"/>
              <a:pPr/>
              <a:t>31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39A67EE-0E79-4F16-8FC6-FD15AE35B3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a:extLst>
              <a:ext uri="{FF2B5EF4-FFF2-40B4-BE49-F238E27FC236}">
                <a16:creationId xmlns:a16="http://schemas.microsoft.com/office/drawing/2014/main" id="{1BDC1382-3FE2-466E-8ACF-77EAE8BA15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800"/>
              <a:t>For the majority of pt dx with CD once a GFD is initiated, symptoms improve within a few weeks and may comptetely resolve in months.  However,  up to 30% may show sighns, symptoms or persistenent small intestinal damage after one year on a GFD. These pt require evaluation for other common GI etiologies and assessment of ther CD stasus in order to make a dx  and suggest treatment. </a:t>
            </a:r>
          </a:p>
          <a:p>
            <a:pPr eaLnBrk="1" hangingPunct="1">
              <a:spcBef>
                <a:spcPct val="0"/>
              </a:spcBef>
            </a:pPr>
            <a:br>
              <a:rPr lang="en-US" altLang="en-US" sz="1800">
                <a:latin typeface="Arial" panose="020B0604020202020204" pitchFamily="34" charset="0"/>
              </a:rPr>
            </a:br>
            <a:r>
              <a:rPr lang="en-US" altLang="en-US" sz="1800">
                <a:latin typeface="Arial" panose="020B0604020202020204" pitchFamily="34" charset="0"/>
              </a:rPr>
              <a:t>There are multiple reasons for non responsive celiac disease, including but not limited to those listed here. </a:t>
            </a:r>
          </a:p>
          <a:p>
            <a:pPr eaLnBrk="1" hangingPunct="1">
              <a:spcBef>
                <a:spcPct val="0"/>
              </a:spcBef>
            </a:pPr>
            <a:endParaRPr lang="en-US" altLang="en-US" sz="1800">
              <a:solidFill>
                <a:srgbClr val="FF66CC"/>
              </a:solidFill>
              <a:latin typeface="Arial" panose="020B0604020202020204" pitchFamily="34" charset="0"/>
            </a:endParaRPr>
          </a:p>
          <a:p>
            <a:pPr eaLnBrk="1" hangingPunct="1">
              <a:spcBef>
                <a:spcPct val="0"/>
              </a:spcBef>
            </a:pPr>
            <a:endParaRPr lang="en-US" altLang="en-US" sz="1800">
              <a:solidFill>
                <a:srgbClr val="FF66CC"/>
              </a:solidFill>
              <a:latin typeface="Arial" panose="020B0604020202020204" pitchFamily="34" charset="0"/>
            </a:endParaRPr>
          </a:p>
          <a:p>
            <a:pPr eaLnBrk="1" hangingPunct="1">
              <a:spcBef>
                <a:spcPct val="0"/>
              </a:spcBef>
            </a:pPr>
            <a:endParaRPr lang="en-US" altLang="en-US" sz="1800">
              <a:solidFill>
                <a:srgbClr val="FF66CC"/>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decade we’ve learned that persistent enteropathy is</a:t>
            </a:r>
            <a:r>
              <a:rPr lang="en-US" baseline="0" dirty="0"/>
              <a:t> very common in adults. </a:t>
            </a:r>
          </a:p>
          <a:p>
            <a:endParaRPr lang="en-US" baseline="0" dirty="0"/>
          </a:p>
          <a:p>
            <a:r>
              <a:rPr lang="en-US" baseline="0" dirty="0"/>
              <a:t>More than 1/3 of adult patients with celiac disease have persistent villous atrophy whether they have been on the GFD for 2,4 or 5 years. This is associated with the use of proton-pump inhibitors, non-steroidal anti-inflammatory drugs and selective serotonin uptake inhibitors</a:t>
            </a:r>
            <a:endParaRPr lang="en-US" dirty="0"/>
          </a:p>
          <a:p>
            <a:endParaRPr lang="en-US" dirty="0"/>
          </a:p>
          <a:p>
            <a:r>
              <a:rPr lang="en-US" dirty="0"/>
              <a:t>And the question is now- is this</a:t>
            </a:r>
            <a:r>
              <a:rPr lang="en-US" baseline="0" dirty="0"/>
              <a:t> a problem for children as well? </a:t>
            </a:r>
          </a:p>
          <a:p>
            <a:endParaRPr lang="en-US" baseline="0" dirty="0"/>
          </a:p>
          <a:p>
            <a:r>
              <a:rPr lang="en-US" dirty="0"/>
              <a:t>While data remains</a:t>
            </a:r>
            <a:r>
              <a:rPr lang="en-US" baseline="0" dirty="0"/>
              <a:t> limited in children, I think it is more frequent that we assumed ranging from 4-19%</a:t>
            </a:r>
          </a:p>
          <a:p>
            <a:endParaRPr lang="en-US" dirty="0"/>
          </a:p>
          <a:p>
            <a:r>
              <a:rPr lang="en-US" dirty="0"/>
              <a:t>And</a:t>
            </a:r>
            <a:r>
              <a:rPr lang="en-US" baseline="0" dirty="0"/>
              <a:t> remember- In the 1970’s when 3 biopsies were being performed, mucosal healing was confirmed in children after less than 1.5 years on a gluten free diet SO these studies are not looking too early as some have suggested</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F64C75A-2B36-4035-A7AD-D5705DFFB50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70961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know if there are clinical consequences</a:t>
            </a:r>
            <a:r>
              <a:rPr lang="en-US" baseline="0" dirty="0"/>
              <a:t> of persistent VA but we believe there are consequences to untreated celiac disease although data here is also not straight forward</a:t>
            </a:r>
          </a:p>
          <a:p>
            <a:endParaRPr lang="en-US" baseline="0" dirty="0"/>
          </a:p>
          <a:p>
            <a:r>
              <a:rPr lang="en-US" baseline="0" dirty="0"/>
              <a:t>Hypothyroidism in </a:t>
            </a:r>
            <a:r>
              <a:rPr lang="en-US" baseline="0" dirty="0" err="1"/>
              <a:t>Oldmsted</a:t>
            </a:r>
            <a:r>
              <a:rPr lang="en-US" baseline="0" dirty="0"/>
              <a:t> county (2.2)</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F64C75A-2B36-4035-A7AD-D5705DFFB50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0899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53EE85-6247-4974-A251-9C43FAA540D4}" type="slidenum">
              <a:rPr lang="en-US" smtClean="0"/>
              <a:t>36</a:t>
            </a:fld>
            <a:endParaRPr lang="en-US"/>
          </a:p>
        </p:txBody>
      </p:sp>
    </p:spTree>
    <p:extLst>
      <p:ext uri="{BB962C8B-B14F-4D97-AF65-F5344CB8AC3E}">
        <p14:creationId xmlns:p14="http://schemas.microsoft.com/office/powerpoint/2010/main" val="152053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dirty="0">
              <a:latin typeface="Arial" charset="0"/>
              <a:ea typeface="MS PGothic" pitchFamily="34" charset="-128"/>
            </a:endParaRPr>
          </a:p>
        </p:txBody>
      </p:sp>
      <p:sp>
        <p:nvSpPr>
          <p:cNvPr id="34820" name="Slide Number Placeholder 3"/>
          <p:cNvSpPr>
            <a:spLocks noGrp="1"/>
          </p:cNvSpPr>
          <p:nvPr>
            <p:ph type="sldNum" sz="quarter" idx="5"/>
          </p:nvPr>
        </p:nvSpPr>
        <p:spPr>
          <a:noFill/>
        </p:spPr>
        <p:txBody>
          <a:bodyPr/>
          <a:lstStyle/>
          <a:p>
            <a:fld id="{8D4517EC-1C99-42E7-8EF5-19A9DB77420F}" type="slidenum">
              <a:rPr lang="en-US">
                <a:latin typeface="Arial" charset="0"/>
                <a:ea typeface="MS PGothic" pitchFamily="34" charset="-128"/>
              </a:rPr>
              <a:pPr/>
              <a:t>37</a:t>
            </a:fld>
            <a:endParaRPr lang="en-US">
              <a:latin typeface="Arial" charset="0"/>
              <a:ea typeface="MS PGothic" pitchFamily="34" charset="-128"/>
            </a:endParaRPr>
          </a:p>
        </p:txBody>
      </p:sp>
    </p:spTree>
    <p:extLst>
      <p:ext uri="{BB962C8B-B14F-4D97-AF65-F5344CB8AC3E}">
        <p14:creationId xmlns:p14="http://schemas.microsoft.com/office/powerpoint/2010/main" val="3184247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Retrospective case series over 12 years</a:t>
            </a:r>
          </a:p>
          <a:p>
            <a:r>
              <a:rPr lang="en-US" dirty="0"/>
              <a:t>3 patients lost to follow-u p and 3 had adverse effects to budesonide (edema, fatigue, and nausea)</a:t>
            </a:r>
          </a:p>
          <a:p>
            <a:r>
              <a:rPr lang="en-US" dirty="0"/>
              <a:t>*unpublished data showed</a:t>
            </a:r>
          </a:p>
          <a:p>
            <a:endParaRPr lang="en-US" dirty="0"/>
          </a:p>
          <a:p>
            <a:r>
              <a:rPr lang="en-US" sz="1200" b="0" i="0" u="none" strike="noStrike" kern="1200" baseline="0" dirty="0">
                <a:solidFill>
                  <a:schemeClr val="tx1"/>
                </a:solidFill>
                <a:latin typeface="+mn-lt"/>
                <a:ea typeface="+mn-ea"/>
                <a:cs typeface="+mn-cs"/>
              </a:rPr>
              <a:t>All patients while on OB treatment were instructed to avoid any</a:t>
            </a:r>
          </a:p>
          <a:p>
            <a:r>
              <a:rPr lang="en-US" sz="1200" b="0" i="0" u="none" strike="noStrike" kern="1200" baseline="0" dirty="0">
                <a:solidFill>
                  <a:schemeClr val="tx1"/>
                </a:solidFill>
                <a:latin typeface="+mn-lt"/>
                <a:ea typeface="+mn-ea"/>
                <a:cs typeface="+mn-cs"/>
              </a:rPr>
              <a:t>drugs such as ketoconazole, oral contraceptive pills or foods such</a:t>
            </a:r>
          </a:p>
          <a:p>
            <a:r>
              <a:rPr lang="en-US" sz="1200" b="0" i="0" u="none" strike="noStrike" kern="1200" baseline="0" dirty="0">
                <a:solidFill>
                  <a:schemeClr val="tx1"/>
                </a:solidFill>
                <a:latin typeface="+mn-lt"/>
                <a:ea typeface="+mn-ea"/>
                <a:cs typeface="+mn-cs"/>
              </a:rPr>
              <a:t>as grapefruit that are known to impair the cytochrome P3A4 function</a:t>
            </a:r>
          </a:p>
          <a:p>
            <a:r>
              <a:rPr lang="en-US" sz="1200" b="0" i="0" u="none" strike="noStrike" kern="1200" baseline="0" dirty="0">
                <a:solidFill>
                  <a:schemeClr val="tx1"/>
                </a:solidFill>
                <a:latin typeface="+mn-lt"/>
                <a:ea typeface="+mn-ea"/>
                <a:cs typeface="+mn-cs"/>
              </a:rPr>
              <a:t>that is responsible for the high fi </a:t>
            </a:r>
            <a:r>
              <a:rPr lang="en-US" sz="1200" b="0" i="0" u="none" strike="noStrike" kern="1200" baseline="0" dirty="0" err="1">
                <a:solidFill>
                  <a:schemeClr val="tx1"/>
                </a:solidFill>
                <a:latin typeface="+mn-lt"/>
                <a:ea typeface="+mn-ea"/>
                <a:cs typeface="+mn-cs"/>
              </a:rPr>
              <a:t>rst</a:t>
            </a:r>
            <a:r>
              <a:rPr lang="en-US" sz="1200" b="0" i="0" u="none" strike="noStrike" kern="1200" baseline="0" dirty="0">
                <a:solidFill>
                  <a:schemeClr val="tx1"/>
                </a:solidFill>
                <a:latin typeface="+mn-lt"/>
                <a:ea typeface="+mn-ea"/>
                <a:cs typeface="+mn-cs"/>
              </a:rPr>
              <a:t> pass inactivation of the</a:t>
            </a:r>
          </a:p>
          <a:p>
            <a:r>
              <a:rPr lang="en-US" sz="1200" b="0" i="0" u="none" strike="noStrike" kern="1200" baseline="0" dirty="0">
                <a:solidFill>
                  <a:schemeClr val="tx1"/>
                </a:solidFill>
                <a:latin typeface="+mn-lt"/>
                <a:ea typeface="+mn-ea"/>
                <a:cs typeface="+mn-cs"/>
              </a:rPr>
              <a:t>active drug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 e patients were advised to taper the OB using</a:t>
            </a:r>
          </a:p>
          <a:p>
            <a:r>
              <a:rPr lang="en-US" sz="1200" b="0" i="0" u="none" strike="noStrike" kern="1200" baseline="0" dirty="0">
                <a:solidFill>
                  <a:schemeClr val="tx1"/>
                </a:solidFill>
                <a:latin typeface="+mn-lt"/>
                <a:ea typeface="+mn-ea"/>
                <a:cs typeface="+mn-cs"/>
              </a:rPr>
              <a:t>the following regimen once resolution of symptoms and at least</a:t>
            </a:r>
          </a:p>
          <a:p>
            <a:r>
              <a:rPr lang="en-US" sz="1200" b="0" i="0" u="none" strike="noStrike" kern="1200" baseline="0" dirty="0">
                <a:solidFill>
                  <a:schemeClr val="tx1"/>
                </a:solidFill>
                <a:latin typeface="+mn-lt"/>
                <a:ea typeface="+mn-ea"/>
                <a:cs typeface="+mn-cs"/>
              </a:rPr>
              <a:t>substantial improvement in histology were achieved; 1 capsule</a:t>
            </a:r>
          </a:p>
          <a:p>
            <a:r>
              <a:rPr lang="en-US" sz="1200" b="0" i="0" u="none" strike="noStrike" kern="1200" baseline="0" dirty="0">
                <a:solidFill>
                  <a:schemeClr val="tx1"/>
                </a:solidFill>
                <a:latin typeface="+mn-lt"/>
                <a:ea typeface="+mn-ea"/>
                <a:cs typeface="+mn-cs"/>
              </a:rPr>
              <a:t>three times a day (9 mg); 1 capsule two times a day (6 mg); 1 capsule</a:t>
            </a:r>
          </a:p>
          <a:p>
            <a:r>
              <a:rPr lang="en-US" sz="1200" b="0" i="0" u="none" strike="noStrike" kern="1200" baseline="0" dirty="0">
                <a:solidFill>
                  <a:schemeClr val="tx1"/>
                </a:solidFill>
                <a:latin typeface="+mn-lt"/>
                <a:ea typeface="+mn-ea"/>
                <a:cs typeface="+mn-cs"/>
              </a:rPr>
              <a:t>once a day (3 mg); lastly 1 capsule every alternate day with dose</a:t>
            </a:r>
          </a:p>
          <a:p>
            <a:r>
              <a:rPr lang="en-US" sz="1200" b="0" i="0" u="none" strike="noStrike" kern="1200" baseline="0" dirty="0">
                <a:solidFill>
                  <a:schemeClr val="tx1"/>
                </a:solidFill>
                <a:latin typeface="+mn-lt"/>
                <a:ea typeface="+mn-ea"/>
                <a:cs typeface="+mn-cs"/>
              </a:rPr>
              <a:t>adjustments occurring each 3 months.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median duration of OB treatment was</a:t>
            </a:r>
          </a:p>
          <a:p>
            <a:r>
              <a:rPr lang="en-US" sz="1200" b="0" i="0" u="none" strike="noStrike" kern="1200" baseline="0" dirty="0">
                <a:solidFill>
                  <a:schemeClr val="tx1"/>
                </a:solidFill>
                <a:latin typeface="+mn-lt"/>
                <a:ea typeface="+mn-ea"/>
                <a:cs typeface="+mn-cs"/>
              </a:rPr>
              <a:t>15 (range, 2–118) months in 50 patients; 24 (48%) were tapered</a:t>
            </a:r>
          </a:p>
          <a:p>
            <a:r>
              <a:rPr lang="en-US" sz="1200" b="0" i="0" u="none" strike="noStrike" kern="1200" baseline="0" dirty="0">
                <a:solidFill>
                  <a:schemeClr val="tx1"/>
                </a:solidFill>
                <a:latin typeface="+mn-lt"/>
                <a:ea typeface="+mn-ea"/>
                <a:cs typeface="+mn-cs"/>
              </a:rPr>
              <a:t>off OB and 26 (52%) were OB dependent—19 (73%) on low dose</a:t>
            </a:r>
          </a:p>
          <a:p>
            <a:r>
              <a:rPr lang="en-US" sz="1200" b="0" i="0" u="none" strike="noStrike" kern="1200" baseline="0">
                <a:solidFill>
                  <a:schemeClr val="tx1"/>
                </a:solidFill>
                <a:latin typeface="+mn-lt"/>
                <a:ea typeface="+mn-ea"/>
                <a:cs typeface="+mn-cs"/>
              </a:rPr>
              <a:t>(3 mg or 6 mg/day) and 7 (27%) on full dose (9 mg/day).</a:t>
            </a:r>
            <a:endParaRPr lang="en-US" dirty="0"/>
          </a:p>
        </p:txBody>
      </p:sp>
      <p:sp>
        <p:nvSpPr>
          <p:cNvPr id="4" name="Slide Number Placeholder 3"/>
          <p:cNvSpPr>
            <a:spLocks noGrp="1"/>
          </p:cNvSpPr>
          <p:nvPr>
            <p:ph type="sldNum" sz="quarter" idx="5"/>
          </p:nvPr>
        </p:nvSpPr>
        <p:spPr/>
        <p:txBody>
          <a:bodyPr/>
          <a:lstStyle/>
          <a:p>
            <a:fld id="{A8AD2020-FE6B-4206-927D-A08B78EAB3D2}" type="slidenum">
              <a:rPr lang="en-US" smtClean="0"/>
              <a:t>39</a:t>
            </a:fld>
            <a:endParaRPr lang="en-US"/>
          </a:p>
        </p:txBody>
      </p:sp>
    </p:spTree>
    <p:extLst>
      <p:ext uri="{BB962C8B-B14F-4D97-AF65-F5344CB8AC3E}">
        <p14:creationId xmlns:p14="http://schemas.microsoft.com/office/powerpoint/2010/main" val="1387317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A8150C-D8F5-49E3-96BC-3AB347B80A03}" type="slidenum">
              <a:rPr lang="en-US" smtClean="0"/>
              <a:t>41</a:t>
            </a:fld>
            <a:endParaRPr lang="en-US"/>
          </a:p>
        </p:txBody>
      </p:sp>
    </p:spTree>
    <p:extLst>
      <p:ext uri="{BB962C8B-B14F-4D97-AF65-F5344CB8AC3E}">
        <p14:creationId xmlns:p14="http://schemas.microsoft.com/office/powerpoint/2010/main" val="1185752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A8150C-D8F5-49E3-96BC-3AB347B80A03}" type="slidenum">
              <a:rPr lang="en-US" smtClean="0"/>
              <a:t>42</a:t>
            </a:fld>
            <a:endParaRPr lang="en-US"/>
          </a:p>
        </p:txBody>
      </p:sp>
    </p:spTree>
    <p:extLst>
      <p:ext uri="{BB962C8B-B14F-4D97-AF65-F5344CB8AC3E}">
        <p14:creationId xmlns:p14="http://schemas.microsoft.com/office/powerpoint/2010/main" val="1843488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ED4EE35-A6B4-4FBA-8E57-C02AC78E89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315B445D-D4CC-4E28-B263-1F25AB7F5D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reponse to gluten there is an inappropriate</a:t>
            </a:r>
          </a:p>
          <a:p>
            <a:r>
              <a:rPr lang="en-US" altLang="en-US"/>
              <a:t>CD is characterized by signs and symptoms that may vary based on age of the patient as well as the extent and duration of disease</a:t>
            </a:r>
          </a:p>
          <a:p>
            <a:endParaRPr lang="en-US" altLang="en-US"/>
          </a:p>
        </p:txBody>
      </p:sp>
      <p:sp>
        <p:nvSpPr>
          <p:cNvPr id="19460" name="Slide Number Placeholder 3">
            <a:extLst>
              <a:ext uri="{FF2B5EF4-FFF2-40B4-BE49-F238E27FC236}">
                <a16:creationId xmlns:a16="http://schemas.microsoft.com/office/drawing/2014/main" id="{43A2E329-0B74-4929-A9E3-6E2E579888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fld id="{9C06D83E-ECE5-4BD2-AC50-10FAE8DBCB76}" type="slidenum">
              <a:rPr lang="en-US" altLang="en-US" sz="1200" smtClean="0"/>
              <a:pPr/>
              <a:t>4</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A8150C-D8F5-49E3-96BC-3AB347B80A03}" type="slidenum">
              <a:rPr lang="en-US" smtClean="0"/>
              <a:t>43</a:t>
            </a:fld>
            <a:endParaRPr lang="en-US"/>
          </a:p>
        </p:txBody>
      </p:sp>
    </p:spTree>
    <p:extLst>
      <p:ext uri="{BB962C8B-B14F-4D97-AF65-F5344CB8AC3E}">
        <p14:creationId xmlns:p14="http://schemas.microsoft.com/office/powerpoint/2010/main" val="3287547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A8150C-D8F5-49E3-96BC-3AB347B80A03}" type="slidenum">
              <a:rPr lang="en-US" smtClean="0"/>
              <a:t>45</a:t>
            </a:fld>
            <a:endParaRPr lang="en-US"/>
          </a:p>
        </p:txBody>
      </p:sp>
    </p:spTree>
    <p:extLst>
      <p:ext uri="{BB962C8B-B14F-4D97-AF65-F5344CB8AC3E}">
        <p14:creationId xmlns:p14="http://schemas.microsoft.com/office/powerpoint/2010/main" val="191381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A8150C-D8F5-49E3-96BC-3AB347B80A03}" type="slidenum">
              <a:rPr lang="en-US" smtClean="0"/>
              <a:t>46</a:t>
            </a:fld>
            <a:endParaRPr lang="en-US"/>
          </a:p>
        </p:txBody>
      </p:sp>
    </p:spTree>
    <p:extLst>
      <p:ext uri="{BB962C8B-B14F-4D97-AF65-F5344CB8AC3E}">
        <p14:creationId xmlns:p14="http://schemas.microsoft.com/office/powerpoint/2010/main" val="36698009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A8150C-D8F5-49E3-96BC-3AB347B80A03}" type="slidenum">
              <a:rPr lang="en-US" smtClean="0"/>
              <a:t>48</a:t>
            </a:fld>
            <a:endParaRPr lang="en-US"/>
          </a:p>
        </p:txBody>
      </p:sp>
    </p:spTree>
    <p:extLst>
      <p:ext uri="{BB962C8B-B14F-4D97-AF65-F5344CB8AC3E}">
        <p14:creationId xmlns:p14="http://schemas.microsoft.com/office/powerpoint/2010/main" val="4245066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A8150C-D8F5-49E3-96BC-3AB347B80A03}" type="slidenum">
              <a:rPr lang="en-US" smtClean="0"/>
              <a:t>49</a:t>
            </a:fld>
            <a:endParaRPr lang="en-US"/>
          </a:p>
        </p:txBody>
      </p:sp>
    </p:spTree>
    <p:extLst>
      <p:ext uri="{BB962C8B-B14F-4D97-AF65-F5344CB8AC3E}">
        <p14:creationId xmlns:p14="http://schemas.microsoft.com/office/powerpoint/2010/main" val="33663284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A8150C-D8F5-49E3-96BC-3AB347B80A03}" type="slidenum">
              <a:rPr lang="en-US" smtClean="0"/>
              <a:t>50</a:t>
            </a:fld>
            <a:endParaRPr lang="en-US"/>
          </a:p>
        </p:txBody>
      </p:sp>
    </p:spTree>
    <p:extLst>
      <p:ext uri="{BB962C8B-B14F-4D97-AF65-F5344CB8AC3E}">
        <p14:creationId xmlns:p14="http://schemas.microsoft.com/office/powerpoint/2010/main" val="19438895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A8150C-D8F5-49E3-96BC-3AB347B80A03}" type="slidenum">
              <a:rPr lang="en-US" smtClean="0"/>
              <a:t>51</a:t>
            </a:fld>
            <a:endParaRPr lang="en-US"/>
          </a:p>
        </p:txBody>
      </p:sp>
    </p:spTree>
    <p:extLst>
      <p:ext uri="{BB962C8B-B14F-4D97-AF65-F5344CB8AC3E}">
        <p14:creationId xmlns:p14="http://schemas.microsoft.com/office/powerpoint/2010/main" val="282821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0995E5F-36D0-44FC-BF06-036127E255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fld id="{86877AD0-9688-4398-A81E-5DEE1A6E85D1}" type="slidenum">
              <a:rPr lang="en-US" altLang="en-US" sz="1200" smtClean="0"/>
              <a:pPr/>
              <a:t>5</a:t>
            </a:fld>
            <a:endParaRPr lang="en-US" altLang="en-US" sz="1200"/>
          </a:p>
        </p:txBody>
      </p:sp>
      <p:sp>
        <p:nvSpPr>
          <p:cNvPr id="21507" name="Rectangle 2">
            <a:extLst>
              <a:ext uri="{FF2B5EF4-FFF2-40B4-BE49-F238E27FC236}">
                <a16:creationId xmlns:a16="http://schemas.microsoft.com/office/drawing/2014/main" id="{57F94202-B6A7-4B18-BE3C-EE9705B90DD8}"/>
              </a:ext>
            </a:extLst>
          </p:cNvPr>
          <p:cNvSpPr>
            <a:spLocks noGrp="1" noRot="1" noChangeAspect="1" noChangeArrowheads="1" noTextEdit="1"/>
          </p:cNvSpPr>
          <p:nvPr>
            <p:ph type="sldImg"/>
          </p:nvPr>
        </p:nvSpPr>
        <p:spPr bwMode="auto">
          <a:xfrm>
            <a:off x="438150" y="698500"/>
            <a:ext cx="6135688" cy="3451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a:extLst>
              <a:ext uri="{FF2B5EF4-FFF2-40B4-BE49-F238E27FC236}">
                <a16:creationId xmlns:a16="http://schemas.microsoft.com/office/drawing/2014/main" id="{9F00BEC6-7BB4-4C9D-BB0C-30774A46E5F0}"/>
              </a:ext>
            </a:extLst>
          </p:cNvPr>
          <p:cNvSpPr>
            <a:spLocks noGrp="1" noChangeArrowheads="1"/>
          </p:cNvSpPr>
          <p:nvPr>
            <p:ph type="body" idx="1"/>
          </p:nvPr>
        </p:nvSpPr>
        <p:spPr bwMode="auto">
          <a:xfrm>
            <a:off x="934720" y="4387136"/>
            <a:ext cx="5140960" cy="41562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kwashiorkor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8FF5C22-48E0-433B-9B25-A959958229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0FDFE318-1EEC-4B34-A476-7EA17B8F18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id="{8A61686F-2A43-474A-B198-9BB288AB48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fld id="{A4181ACF-24AE-4B6D-983D-51647B3A743D}" type="slidenum">
              <a:rPr lang="en-US" altLang="en-US" sz="1200" smtClean="0"/>
              <a:pPr/>
              <a:t>7</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Is truly a systemic auto immune disease that affects almost every tissue and cell in the body.</a:t>
            </a:r>
            <a:r>
              <a:rPr lang="en-US" sz="1200" kern="1200" baseline="0" dirty="0">
                <a:solidFill>
                  <a:schemeClr val="tx1"/>
                </a:solidFill>
                <a:latin typeface="+mn-lt"/>
                <a:ea typeface="+mn-ea"/>
                <a:cs typeface="+mn-cs"/>
              </a:rPr>
              <a:t> Patients with celiac disease may have no symptoms GI symptoms or could present with seizures, a rash, arthritis, infertility</a:t>
            </a:r>
            <a:endParaRPr lang="en-US" dirty="0"/>
          </a:p>
        </p:txBody>
      </p:sp>
      <p:sp>
        <p:nvSpPr>
          <p:cNvPr id="4" name="Slide Number Placeholder 3"/>
          <p:cNvSpPr>
            <a:spLocks noGrp="1"/>
          </p:cNvSpPr>
          <p:nvPr>
            <p:ph type="sldNum" sz="quarter" idx="10"/>
          </p:nvPr>
        </p:nvSpPr>
        <p:spPr/>
        <p:txBody>
          <a:bodyPr/>
          <a:lstStyle/>
          <a:p>
            <a:fld id="{1B3562DF-F980-494E-8791-BEE2333D0647}" type="slidenum">
              <a:rPr lang="en-US" smtClean="0"/>
              <a:pPr/>
              <a:t>9</a:t>
            </a:fld>
            <a:endParaRPr lang="en-US"/>
          </a:p>
        </p:txBody>
      </p:sp>
    </p:spTree>
    <p:extLst>
      <p:ext uri="{BB962C8B-B14F-4D97-AF65-F5344CB8AC3E}">
        <p14:creationId xmlns:p14="http://schemas.microsoft.com/office/powerpoint/2010/main" val="1653878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a:t>
            </a:r>
            <a:r>
              <a:rPr lang="en-US" dirty="0" err="1"/>
              <a:t>incredbile</a:t>
            </a:r>
            <a:r>
              <a:rPr lang="en-US" baseline="0" dirty="0"/>
              <a:t> </a:t>
            </a:r>
            <a:r>
              <a:rPr lang="en-US" baseline="0" dirty="0" err="1"/>
              <a:t>beause</a:t>
            </a:r>
            <a:r>
              <a:rPr lang="en-US" baseline="0" dirty="0"/>
              <a:t> it became a non-invasive way to test for celiac disease. </a:t>
            </a:r>
            <a:r>
              <a:rPr lang="en-US" dirty="0"/>
              <a:t>Prior to the development of accurate blood test</a:t>
            </a:r>
            <a:r>
              <a:rPr lang="en-US" baseline="0" dirty="0"/>
              <a:t>s to screen for celiac disease, a physician had to suspect celiac disease, then the had to </a:t>
            </a:r>
            <a:r>
              <a:rPr lang="en-US" dirty="0"/>
              <a:t>undergo an endoscopy procedure where several</a:t>
            </a:r>
            <a:r>
              <a:rPr lang="en-US" baseline="0" dirty="0"/>
              <a:t> biopsies were taken from the small intestine and evaluating the villi under the microscope to see if they are healthy or damaged and short, then a patient would change to a gluten free diet and have a second </a:t>
            </a:r>
            <a:r>
              <a:rPr lang="en-US" baseline="0" dirty="0" err="1"/>
              <a:t>endsoscopy</a:t>
            </a:r>
            <a:r>
              <a:rPr lang="en-US" baseline="0" dirty="0"/>
              <a:t> to  see whether the intestine healed and then the patient was reintroduced to gluten and had a third endoscopy with </a:t>
            </a:r>
            <a:r>
              <a:rPr lang="en-US" baseline="0" dirty="0" err="1"/>
              <a:t>biiopsy</a:t>
            </a:r>
            <a:r>
              <a:rPr lang="en-US" baseline="0" dirty="0"/>
              <a:t> to ensure the damage came back. So these blood tests allowed for easy testing for people- if the blood test came back positive then an endoscopy was done to confirm disease.</a:t>
            </a:r>
            <a:endParaRPr lang="en-US" dirty="0"/>
          </a:p>
        </p:txBody>
      </p:sp>
      <p:sp>
        <p:nvSpPr>
          <p:cNvPr id="4" name="Slide Number Placeholder 3"/>
          <p:cNvSpPr>
            <a:spLocks noGrp="1"/>
          </p:cNvSpPr>
          <p:nvPr>
            <p:ph type="sldNum" sz="quarter" idx="10"/>
          </p:nvPr>
        </p:nvSpPr>
        <p:spPr/>
        <p:txBody>
          <a:bodyPr/>
          <a:lstStyle/>
          <a:p>
            <a:fld id="{1B3562DF-F980-494E-8791-BEE2333D0647}" type="slidenum">
              <a:rPr lang="en-US" smtClean="0"/>
              <a:pPr/>
              <a:t>12</a:t>
            </a:fld>
            <a:endParaRPr lang="en-US"/>
          </a:p>
        </p:txBody>
      </p:sp>
    </p:spTree>
    <p:extLst>
      <p:ext uri="{BB962C8B-B14F-4D97-AF65-F5344CB8AC3E}">
        <p14:creationId xmlns:p14="http://schemas.microsoft.com/office/powerpoint/2010/main" val="302084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9C3D5EF-A1BF-4A96-9B24-78A884DAAB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A7CD5378-5472-439E-BFD2-023C473680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4" name="Slide Number Placeholder 3">
            <a:extLst>
              <a:ext uri="{FF2B5EF4-FFF2-40B4-BE49-F238E27FC236}">
                <a16:creationId xmlns:a16="http://schemas.microsoft.com/office/drawing/2014/main" id="{9609D8C2-4AE5-4D41-9B62-526E8F7C94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fld id="{127C8F7B-25A9-4CAF-B606-1A5793D3877F}" type="slidenum">
              <a:rPr lang="en-US" altLang="en-US" sz="1200"/>
              <a:pPr/>
              <a:t>13</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true for nearly all autoimmune diseases so of course it is happening with celiac disease as well</a:t>
            </a:r>
          </a:p>
        </p:txBody>
      </p:sp>
      <p:sp>
        <p:nvSpPr>
          <p:cNvPr id="4" name="Slide Number Placeholder 3"/>
          <p:cNvSpPr>
            <a:spLocks noGrp="1"/>
          </p:cNvSpPr>
          <p:nvPr>
            <p:ph type="sldNum" sz="quarter" idx="10"/>
          </p:nvPr>
        </p:nvSpPr>
        <p:spPr/>
        <p:txBody>
          <a:bodyPr/>
          <a:lstStyle/>
          <a:p>
            <a:fld id="{1B3562DF-F980-494E-8791-BEE2333D0647}" type="slidenum">
              <a:rPr lang="en-US" smtClean="0"/>
              <a:pPr/>
              <a:t>14</a:t>
            </a:fld>
            <a:endParaRPr lang="en-US"/>
          </a:p>
        </p:txBody>
      </p:sp>
    </p:spTree>
    <p:extLst>
      <p:ext uri="{BB962C8B-B14F-4D97-AF65-F5344CB8AC3E}">
        <p14:creationId xmlns:p14="http://schemas.microsoft.com/office/powerpoint/2010/main" val="1353738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95143E-6959-4D10-96E0-2147CDD0D183}" type="datetimeFigureOut">
              <a:rPr lang="en-US" smtClean="0"/>
              <a:t>2/16/2022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7B14D628-B8C6-451A-8A78-949F8E585DA7}"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3443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95143E-6959-4D10-96E0-2147CDD0D183}"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4D628-B8C6-451A-8A78-949F8E585DA7}"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77946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95143E-6959-4D10-96E0-2147CDD0D183}"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4D628-B8C6-451A-8A78-949F8E585DA7}"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4187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a:prstGeom prst="rect">
            <a:avLst/>
          </a:prstGeom>
        </p:spPr>
        <p:txBody>
          <a:bodyPr/>
          <a:lstStyle/>
          <a:p>
            <a:pPr lvl="0"/>
            <a:endParaRPr lang="en-US" noProof="0"/>
          </a:p>
        </p:txBody>
      </p:sp>
    </p:spTree>
    <p:extLst>
      <p:ext uri="{BB962C8B-B14F-4D97-AF65-F5344CB8AC3E}">
        <p14:creationId xmlns:p14="http://schemas.microsoft.com/office/powerpoint/2010/main" val="275482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95143E-6959-4D10-96E0-2147CDD0D183}"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4D628-B8C6-451A-8A78-949F8E585DA7}"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323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95143E-6959-4D10-96E0-2147CDD0D183}"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4D628-B8C6-451A-8A78-949F8E585DA7}"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14851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95143E-6959-4D10-96E0-2147CDD0D183}"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4D628-B8C6-451A-8A78-949F8E585DA7}"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824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95143E-6959-4D10-96E0-2147CDD0D183}" type="datetimeFigureOut">
              <a:rPr lang="en-US" smtClean="0"/>
              <a:t>2/16/2022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4D628-B8C6-451A-8A78-949F8E585DA7}"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7617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95143E-6959-4D10-96E0-2147CDD0D183}" type="datetimeFigureOut">
              <a:rPr lang="en-US" smtClean="0"/>
              <a:t>2/16/2022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4D628-B8C6-451A-8A78-949F8E585DA7}"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561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95143E-6959-4D10-96E0-2147CDD0D183}" type="datetimeFigureOut">
              <a:rPr lang="en-US" smtClean="0"/>
              <a:t>2/16/2022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4D628-B8C6-451A-8A78-949F8E585DA7}" type="slidenum">
              <a:rPr lang="en-US" smtClean="0"/>
              <a:t>‹#›</a:t>
            </a:fld>
            <a:endParaRPr lang="en-US"/>
          </a:p>
        </p:txBody>
      </p:sp>
    </p:spTree>
    <p:extLst>
      <p:ext uri="{BB962C8B-B14F-4D97-AF65-F5344CB8AC3E}">
        <p14:creationId xmlns:p14="http://schemas.microsoft.com/office/powerpoint/2010/main" val="268195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95143E-6959-4D10-96E0-2147CDD0D183}"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4D628-B8C6-451A-8A78-949F8E585DA7}"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2596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A95143E-6959-4D10-96E0-2147CDD0D183}" type="datetimeFigureOut">
              <a:rPr lang="en-US" smtClean="0"/>
              <a:t>2/16/2022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7B14D628-B8C6-451A-8A78-949F8E585DA7}"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3721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A95143E-6959-4D10-96E0-2147CDD0D183}" type="datetimeFigureOut">
              <a:rPr lang="en-US" smtClean="0"/>
              <a:t>2/16/2022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B14D628-B8C6-451A-8A78-949F8E585DA7}"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106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blogs.lse.ac.uk/lsereviewofbooks/2018/01/15/book-review-the-sociology-of-food-eating-and-the-place-of-food-in-society-by-jean-pierre-poulain/"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webp"/><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web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med.monash.edu/cecs/gastro/fodmap/"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ibsfree.net/"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hyperlink" Target="https://www.amazon.com/gp/product/0451497724/ref=as_li_tl?ie=UTF8&amp;camp=1789&amp;creative=9325&amp;creativeASIN=0451497724&amp;linkCode=as2&amp;tag=ibsfree-20&amp;linkId=7c96a9a02388c806b974bfb555fc0515"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gikids.org/" TargetMode="Externa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789E3E-D847-43BA-8F74-9B18EB29789D}"/>
              </a:ext>
            </a:extLst>
          </p:cNvPr>
          <p:cNvSpPr>
            <a:spLocks noGrp="1"/>
          </p:cNvSpPr>
          <p:nvPr>
            <p:ph type="title"/>
          </p:nvPr>
        </p:nvSpPr>
        <p:spPr>
          <a:xfrm>
            <a:off x="1515587" y="653123"/>
            <a:ext cx="9768109" cy="1362609"/>
          </a:xfrm>
        </p:spPr>
        <p:txBody>
          <a:bodyPr>
            <a:noAutofit/>
          </a:bodyPr>
          <a:lstStyle/>
          <a:p>
            <a:pPr algn="ctr"/>
            <a:r>
              <a:rPr lang="en-US" sz="4800" b="1" dirty="0">
                <a:latin typeface="Algerian" panose="04020705040A02060702" pitchFamily="82" charset="0"/>
              </a:rPr>
              <a:t>Current Issues in Celiac Disease</a:t>
            </a:r>
          </a:p>
        </p:txBody>
      </p:sp>
      <p:sp>
        <p:nvSpPr>
          <p:cNvPr id="5" name="Content Placeholder 4">
            <a:extLst>
              <a:ext uri="{FF2B5EF4-FFF2-40B4-BE49-F238E27FC236}">
                <a16:creationId xmlns:a16="http://schemas.microsoft.com/office/drawing/2014/main" id="{3B9D5D0E-A8C0-4486-BBC9-5481B528323D}"/>
              </a:ext>
            </a:extLst>
          </p:cNvPr>
          <p:cNvSpPr>
            <a:spLocks noGrp="1"/>
          </p:cNvSpPr>
          <p:nvPr>
            <p:ph idx="1"/>
          </p:nvPr>
        </p:nvSpPr>
        <p:spPr>
          <a:xfrm>
            <a:off x="1451579" y="2015732"/>
            <a:ext cx="9603275" cy="3450613"/>
          </a:xfrm>
        </p:spPr>
        <p:txBody>
          <a:bodyPr>
            <a:normAutofit/>
          </a:bodyPr>
          <a:lstStyle/>
          <a:p>
            <a:pPr marL="0" indent="0" algn="ctr">
              <a:buNone/>
            </a:pPr>
            <a:endParaRPr lang="en-US" sz="3200" dirty="0"/>
          </a:p>
          <a:p>
            <a:pPr marL="0" indent="0" algn="ctr">
              <a:buNone/>
            </a:pPr>
            <a:r>
              <a:rPr lang="en-US" sz="2800" dirty="0"/>
              <a:t>by:</a:t>
            </a:r>
          </a:p>
          <a:p>
            <a:pPr marL="0" indent="0" algn="ctr">
              <a:buNone/>
            </a:pPr>
            <a:r>
              <a:rPr lang="en-US" sz="3200" dirty="0"/>
              <a:t>PAM CURETON RDN, LDN</a:t>
            </a:r>
          </a:p>
          <a:p>
            <a:pPr marL="0" indent="0" algn="ctr">
              <a:buNone/>
            </a:pPr>
            <a:r>
              <a:rPr lang="en-US" sz="3200" dirty="0"/>
              <a:t>pcureton@som.umaryland.edu</a:t>
            </a:r>
          </a:p>
        </p:txBody>
      </p:sp>
    </p:spTree>
    <p:extLst>
      <p:ext uri="{BB962C8B-B14F-4D97-AF65-F5344CB8AC3E}">
        <p14:creationId xmlns:p14="http://schemas.microsoft.com/office/powerpoint/2010/main" val="73444934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B59314-34B3-4193-85BC-74E47B3B5E5E}"/>
              </a:ext>
            </a:extLst>
          </p:cNvPr>
          <p:cNvSpPr>
            <a:spLocks noGrp="1"/>
          </p:cNvSpPr>
          <p:nvPr>
            <p:ph type="title"/>
          </p:nvPr>
        </p:nvSpPr>
        <p:spPr/>
        <p:txBody>
          <a:bodyPr/>
          <a:lstStyle/>
          <a:p>
            <a:pPr>
              <a:defRPr/>
            </a:pPr>
            <a:r>
              <a:rPr lang="en-US" i="0" dirty="0">
                <a:latin typeface="+mj-lt"/>
              </a:rPr>
              <a:t>Screening for CD  </a:t>
            </a:r>
          </a:p>
        </p:txBody>
      </p:sp>
      <p:sp>
        <p:nvSpPr>
          <p:cNvPr id="6" name="Content Placeholder 5">
            <a:extLst>
              <a:ext uri="{FF2B5EF4-FFF2-40B4-BE49-F238E27FC236}">
                <a16:creationId xmlns:a16="http://schemas.microsoft.com/office/drawing/2014/main" id="{A61808E9-5DE0-49E0-BDEA-2C6555A1A795}"/>
              </a:ext>
            </a:extLst>
          </p:cNvPr>
          <p:cNvSpPr>
            <a:spLocks noGrp="1"/>
          </p:cNvSpPr>
          <p:nvPr>
            <p:ph idx="1"/>
          </p:nvPr>
        </p:nvSpPr>
        <p:spPr/>
        <p:txBody>
          <a:bodyPr>
            <a:normAutofit fontScale="25000" lnSpcReduction="20000"/>
          </a:bodyPr>
          <a:lstStyle/>
          <a:p>
            <a:pPr marL="342900" indent="-342900">
              <a:defRPr/>
            </a:pPr>
            <a:r>
              <a:rPr lang="en-US" sz="7200" dirty="0">
                <a:solidFill>
                  <a:schemeClr val="tx1"/>
                </a:solidFill>
              </a:rPr>
              <a:t>Family member with celiac disease</a:t>
            </a:r>
          </a:p>
          <a:p>
            <a:pPr marL="798513" lvl="2" indent="-342900">
              <a:defRPr/>
            </a:pPr>
            <a:r>
              <a:rPr lang="en-US" sz="7200" i="0" dirty="0">
                <a:solidFill>
                  <a:schemeClr val="tx1"/>
                </a:solidFill>
                <a:latin typeface="+mj-lt"/>
              </a:rPr>
              <a:t>Regardless of symptoms</a:t>
            </a:r>
          </a:p>
          <a:p>
            <a:pPr marL="342900" indent="-342900">
              <a:defRPr/>
            </a:pPr>
            <a:r>
              <a:rPr lang="en-US" sz="7200" dirty="0">
                <a:solidFill>
                  <a:schemeClr val="tx1"/>
                </a:solidFill>
              </a:rPr>
              <a:t>Type 1 diabetes</a:t>
            </a:r>
          </a:p>
          <a:p>
            <a:pPr marL="342900" indent="-342900">
              <a:defRPr/>
            </a:pPr>
            <a:r>
              <a:rPr lang="en-US" sz="7200" dirty="0">
                <a:solidFill>
                  <a:schemeClr val="tx1"/>
                </a:solidFill>
              </a:rPr>
              <a:t>Autoimmune Thyroid disease</a:t>
            </a:r>
          </a:p>
          <a:p>
            <a:pPr marL="342900" indent="-342900">
              <a:defRPr/>
            </a:pPr>
            <a:r>
              <a:rPr lang="en-US" sz="7200" dirty="0">
                <a:solidFill>
                  <a:schemeClr val="tx1"/>
                </a:solidFill>
              </a:rPr>
              <a:t>Turner syndrome</a:t>
            </a:r>
          </a:p>
          <a:p>
            <a:pPr marL="342900" indent="-342900">
              <a:defRPr/>
            </a:pPr>
            <a:r>
              <a:rPr lang="en-US" sz="7200" dirty="0">
                <a:solidFill>
                  <a:schemeClr val="tx1"/>
                </a:solidFill>
              </a:rPr>
              <a:t>Williams syndrome</a:t>
            </a:r>
          </a:p>
          <a:p>
            <a:pPr marL="342900" indent="-342900">
              <a:defRPr/>
            </a:pPr>
            <a:r>
              <a:rPr lang="en-US" sz="7200" dirty="0">
                <a:solidFill>
                  <a:schemeClr val="tx1"/>
                </a:solidFill>
              </a:rPr>
              <a:t>IgA deficiency</a:t>
            </a:r>
          </a:p>
          <a:p>
            <a:pPr marL="342900" indent="-342900">
              <a:defRPr/>
            </a:pPr>
            <a:r>
              <a:rPr lang="en-US" sz="7200" dirty="0">
                <a:solidFill>
                  <a:schemeClr val="tx1"/>
                </a:solidFill>
              </a:rPr>
              <a:t>Autoimmune liver disease</a:t>
            </a:r>
          </a:p>
          <a:p>
            <a:pPr marL="342900" indent="-342900">
              <a:defRPr/>
            </a:pPr>
            <a:r>
              <a:rPr lang="en-US" sz="7200" dirty="0">
                <a:solidFill>
                  <a:schemeClr val="tx1"/>
                </a:solidFill>
              </a:rPr>
              <a:t>Juvenile Chronic Arthritis</a:t>
            </a:r>
          </a:p>
          <a:p>
            <a:pPr marL="342900" indent="-342900">
              <a:defRPr/>
            </a:pPr>
            <a:r>
              <a:rPr lang="en-US" sz="7200" dirty="0">
                <a:solidFill>
                  <a:schemeClr val="tx1"/>
                </a:solidFill>
              </a:rPr>
              <a:t>Down syndrome (Trisomy 21)</a:t>
            </a:r>
          </a:p>
          <a:p>
            <a:pPr>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731" y="447903"/>
            <a:ext cx="9603275" cy="1049235"/>
          </a:xfrm>
        </p:spPr>
        <p:txBody>
          <a:bodyPr>
            <a:normAutofit fontScale="90000"/>
          </a:bodyPr>
          <a:lstStyle/>
          <a:p>
            <a:r>
              <a:rPr lang="en-US" b="1" dirty="0"/>
              <a:t>Diagnosing Celiac Disease</a:t>
            </a:r>
            <a:br>
              <a:rPr lang="en-US" b="1" dirty="0"/>
            </a:br>
            <a:r>
              <a:rPr lang="en-US" dirty="0"/>
              <a:t>Accurate Serological Tests Allowed for Screening</a:t>
            </a:r>
          </a:p>
        </p:txBody>
      </p:sp>
      <p:pic>
        <p:nvPicPr>
          <p:cNvPr id="4" name="Picture 9"/>
          <p:cNvPicPr>
            <a:picLocks noGrp="1" noChangeAspect="1" noChangeArrowheads="1"/>
          </p:cNvPicPr>
          <p:nvPr>
            <p:ph idx="1"/>
          </p:nvPr>
        </p:nvPicPr>
        <p:blipFill>
          <a:blip r:embed="rId2" cstate="print"/>
          <a:srcRect/>
          <a:stretch>
            <a:fillRect/>
          </a:stretch>
        </p:blipFill>
        <p:spPr bwMode="auto">
          <a:xfrm>
            <a:off x="2379287" y="2016125"/>
            <a:ext cx="7747750" cy="3449638"/>
          </a:xfrm>
          <a:prstGeom prst="rect">
            <a:avLst/>
          </a:prstGeom>
          <a:noFill/>
          <a:ln w="9525">
            <a:noFill/>
            <a:miter lim="800000"/>
            <a:headEnd/>
            <a:tailEnd/>
          </a:ln>
        </p:spPr>
      </p:pic>
    </p:spTree>
    <p:extLst>
      <p:ext uri="{BB962C8B-B14F-4D97-AF65-F5344CB8AC3E}">
        <p14:creationId xmlns:p14="http://schemas.microsoft.com/office/powerpoint/2010/main" val="3877257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3392" y="484240"/>
            <a:ext cx="8991600" cy="838200"/>
          </a:xfrm>
        </p:spPr>
        <p:txBody>
          <a:bodyPr>
            <a:normAutofit fontScale="90000"/>
          </a:bodyPr>
          <a:lstStyle/>
          <a:p>
            <a:r>
              <a:rPr lang="en-US" b="1" dirty="0"/>
              <a:t>Diagnosing Celiac Disease</a:t>
            </a:r>
            <a:br>
              <a:rPr lang="en-US" b="1" dirty="0"/>
            </a:br>
            <a:br>
              <a:rPr lang="en-US" b="1" dirty="0"/>
            </a:br>
            <a:r>
              <a:rPr lang="en-US" dirty="0"/>
              <a:t>Endoscopy still the Gold Standard </a:t>
            </a:r>
          </a:p>
        </p:txBody>
      </p:sp>
      <p:pic>
        <p:nvPicPr>
          <p:cNvPr id="12" name="Picture 11" descr="GI16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8234" y="2045609"/>
            <a:ext cx="2438400" cy="1601410"/>
          </a:xfrm>
          <a:prstGeom prst="rect">
            <a:avLst/>
          </a:prstGeom>
        </p:spPr>
      </p:pic>
      <p:pic>
        <p:nvPicPr>
          <p:cNvPr id="4" name="Picture 3"/>
          <p:cNvPicPr>
            <a:picLocks noChangeAspect="1"/>
          </p:cNvPicPr>
          <p:nvPr/>
        </p:nvPicPr>
        <p:blipFill>
          <a:blip r:embed="rId4" cstate="print"/>
          <a:stretch>
            <a:fillRect/>
          </a:stretch>
        </p:blipFill>
        <p:spPr>
          <a:xfrm>
            <a:off x="463673" y="2442063"/>
            <a:ext cx="2514600" cy="2891790"/>
          </a:xfrm>
          <a:prstGeom prst="rect">
            <a:avLst/>
          </a:prstGeom>
        </p:spPr>
      </p:pic>
      <p:pic>
        <p:nvPicPr>
          <p:cNvPr id="5" name="Picture 4"/>
          <p:cNvPicPr>
            <a:picLocks noChangeAspect="1"/>
          </p:cNvPicPr>
          <p:nvPr/>
        </p:nvPicPr>
        <p:blipFill>
          <a:blip r:embed="rId5" cstate="print"/>
          <a:stretch>
            <a:fillRect/>
          </a:stretch>
        </p:blipFill>
        <p:spPr>
          <a:xfrm>
            <a:off x="3977640" y="2743347"/>
            <a:ext cx="3458458" cy="2590506"/>
          </a:xfrm>
          <a:prstGeom prst="rect">
            <a:avLst/>
          </a:prstGeom>
        </p:spPr>
      </p:pic>
      <p:pic>
        <p:nvPicPr>
          <p:cNvPr id="13" name="Picture 12"/>
          <p:cNvPicPr>
            <a:picLocks noChangeAspect="1"/>
          </p:cNvPicPr>
          <p:nvPr/>
        </p:nvPicPr>
        <p:blipFill rotWithShape="1">
          <a:blip r:embed="rId6" cstate="print"/>
          <a:srcRect r="49530"/>
          <a:stretch/>
        </p:blipFill>
        <p:spPr>
          <a:xfrm>
            <a:off x="9226938" y="4255158"/>
            <a:ext cx="2286000" cy="1541172"/>
          </a:xfrm>
          <a:prstGeom prst="rect">
            <a:avLst/>
          </a:prstGeom>
        </p:spPr>
      </p:pic>
    </p:spTree>
    <p:extLst>
      <p:ext uri="{BB962C8B-B14F-4D97-AF65-F5344CB8AC3E}">
        <p14:creationId xmlns:p14="http://schemas.microsoft.com/office/powerpoint/2010/main" val="2484173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a:extLst>
              <a:ext uri="{FF2B5EF4-FFF2-40B4-BE49-F238E27FC236}">
                <a16:creationId xmlns:a16="http://schemas.microsoft.com/office/drawing/2014/main" id="{DC936CE1-1B35-4F7F-A293-15FAE8B638B7}"/>
              </a:ext>
            </a:extLst>
          </p:cNvPr>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compatLnSpc="1">
            <a:prstTxWarp prst="textNoShape">
              <a:avLst/>
            </a:prstTxWarp>
            <a:normAutofit fontScale="90000"/>
          </a:bodyPr>
          <a:lstStyle/>
          <a:p>
            <a:pPr>
              <a:defRPr/>
            </a:pPr>
            <a:r>
              <a:rPr lang="en-US" altLang="en-US" i="0" dirty="0">
                <a:latin typeface="+mj-lt"/>
              </a:rPr>
              <a:t>Diagnosing Celiac Disease:</a:t>
            </a:r>
            <a:br>
              <a:rPr lang="en-US" altLang="en-US" i="0" dirty="0">
                <a:latin typeface="+mj-lt"/>
              </a:rPr>
            </a:br>
            <a:r>
              <a:rPr lang="en-US" altLang="en-US" dirty="0"/>
              <a:t>Genetic (HLA) Testing</a:t>
            </a:r>
            <a:br>
              <a:rPr lang="en-US" altLang="en-US" dirty="0"/>
            </a:br>
            <a:endParaRPr lang="en-US" altLang="en-US" i="0" dirty="0">
              <a:latin typeface="+mj-lt"/>
            </a:endParaRPr>
          </a:p>
        </p:txBody>
      </p:sp>
      <p:sp>
        <p:nvSpPr>
          <p:cNvPr id="5" name="Content Placeholder 4">
            <a:extLst>
              <a:ext uri="{FF2B5EF4-FFF2-40B4-BE49-F238E27FC236}">
                <a16:creationId xmlns:a16="http://schemas.microsoft.com/office/drawing/2014/main" id="{D9AB04FC-BE54-4217-8C2B-CE5FCFC94F2A}"/>
              </a:ext>
            </a:extLst>
          </p:cNvPr>
          <p:cNvSpPr>
            <a:spLocks noGrp="1"/>
          </p:cNvSpPr>
          <p:nvPr>
            <p:ph idx="1"/>
          </p:nvPr>
        </p:nvSpPr>
        <p:spPr>
          <a:xfrm>
            <a:off x="2057400" y="1371600"/>
            <a:ext cx="7772400" cy="4953000"/>
          </a:xfrm>
        </p:spPr>
        <p:txBody>
          <a:bodyPr vert="horz" wrap="square" lIns="91440" tIns="45720" rIns="91440" bIns="45720" numCol="1" rtlCol="0" anchor="t" anchorCtr="0" compatLnSpc="1">
            <a:prstTxWarp prst="textNoShape">
              <a:avLst/>
            </a:prstTxWarp>
            <a:normAutofit/>
          </a:bodyPr>
          <a:lstStyle/>
          <a:p>
            <a:pPr>
              <a:defRPr/>
            </a:pPr>
            <a:endParaRPr lang="en-US" altLang="en-US" dirty="0"/>
          </a:p>
          <a:p>
            <a:pPr marL="342900" indent="-342900">
              <a:defRPr/>
            </a:pPr>
            <a:r>
              <a:rPr lang="en-US" altLang="en-US" dirty="0">
                <a:solidFill>
                  <a:schemeClr val="tx1"/>
                </a:solidFill>
              </a:rPr>
              <a:t>DQ2 found in 95% of celiac patients</a:t>
            </a:r>
          </a:p>
          <a:p>
            <a:pPr marL="342900" indent="-342900">
              <a:defRPr/>
            </a:pPr>
            <a:r>
              <a:rPr lang="en-US" altLang="en-US" dirty="0">
                <a:solidFill>
                  <a:schemeClr val="tx1"/>
                </a:solidFill>
              </a:rPr>
              <a:t>DQ8 found in remaining patients</a:t>
            </a:r>
          </a:p>
          <a:p>
            <a:pPr marL="342900" indent="-342900">
              <a:defRPr/>
            </a:pPr>
            <a:r>
              <a:rPr lang="en-US" altLang="en-US" dirty="0">
                <a:solidFill>
                  <a:schemeClr val="tx1"/>
                </a:solidFill>
              </a:rPr>
              <a:t>DQ2 found in ~30% of general population</a:t>
            </a:r>
          </a:p>
          <a:p>
            <a:pPr marL="342900" indent="-342900">
              <a:defRPr/>
            </a:pPr>
            <a:r>
              <a:rPr lang="en-US" altLang="en-US" dirty="0">
                <a:solidFill>
                  <a:schemeClr val="tx1"/>
                </a:solidFill>
              </a:rPr>
              <a:t>High negative predictive value - </a:t>
            </a:r>
            <a:r>
              <a:rPr lang="en-US" altLang="en-US" dirty="0"/>
              <a:t>Negativity for DQ2/DQ8 excludes diagnosis of Celiac Disease with 99% confidence!</a:t>
            </a:r>
          </a:p>
          <a:p>
            <a:pPr>
              <a:defRPr/>
            </a:pPr>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Is The Prevalence Of Celiac Disease Truly Increasing?</a:t>
            </a:r>
          </a:p>
        </p:txBody>
      </p:sp>
      <p:pic>
        <p:nvPicPr>
          <p:cNvPr id="4" name="Picture 1"/>
          <p:cNvPicPr>
            <a:picLocks noChangeAspect="1"/>
          </p:cNvPicPr>
          <p:nvPr/>
        </p:nvPicPr>
        <p:blipFill>
          <a:blip r:embed="rId4" cstate="print"/>
          <a:srcRect l="48603" t="13090" b="8475"/>
          <a:stretch>
            <a:fillRect/>
          </a:stretch>
        </p:blipFill>
        <p:spPr bwMode="auto">
          <a:xfrm>
            <a:off x="1080564" y="2057400"/>
            <a:ext cx="4137177" cy="3352800"/>
          </a:xfrm>
          <a:prstGeom prst="rect">
            <a:avLst/>
          </a:prstGeom>
          <a:noFill/>
          <a:ln w="9525">
            <a:noFill/>
            <a:miter lim="800000"/>
            <a:headEnd/>
            <a:tailEnd/>
          </a:ln>
        </p:spPr>
      </p:pic>
      <p:sp>
        <p:nvSpPr>
          <p:cNvPr id="5" name="TextBox 4"/>
          <p:cNvSpPr txBox="1"/>
          <p:nvPr/>
        </p:nvSpPr>
        <p:spPr>
          <a:xfrm>
            <a:off x="8991600" y="6396336"/>
            <a:ext cx="1676400" cy="461665"/>
          </a:xfrm>
          <a:prstGeom prst="rect">
            <a:avLst/>
          </a:prstGeom>
          <a:noFill/>
        </p:spPr>
        <p:txBody>
          <a:bodyPr wrap="square" rtlCol="0">
            <a:spAutoFit/>
          </a:bodyPr>
          <a:lstStyle/>
          <a:p>
            <a:r>
              <a:rPr lang="en-US" sz="1200" dirty="0"/>
              <a:t>Bach, NEJM, 2002</a:t>
            </a:r>
          </a:p>
          <a:p>
            <a:endParaRPr lang="en-US" sz="1200" dirty="0"/>
          </a:p>
        </p:txBody>
      </p:sp>
      <p:graphicFrame>
        <p:nvGraphicFramePr>
          <p:cNvPr id="229378" name="Object 2"/>
          <p:cNvGraphicFramePr>
            <a:graphicFrameLocks noGrp="1" noChangeAspect="1"/>
          </p:cNvGraphicFramePr>
          <p:nvPr/>
        </p:nvGraphicFramePr>
        <p:xfrm>
          <a:off x="5581058" y="1981200"/>
          <a:ext cx="5086943" cy="3581400"/>
        </p:xfrm>
        <a:graphic>
          <a:graphicData uri="http://schemas.openxmlformats.org/presentationml/2006/ole">
            <mc:AlternateContent xmlns:mc="http://schemas.openxmlformats.org/markup-compatibility/2006">
              <mc:Choice xmlns:v="urn:schemas-microsoft-com:vml" Requires="v">
                <p:oleObj spid="_x0000_s1041" name="Prism Project" r:id="rId5" imgW="3788833" imgH="2669117" progId="">
                  <p:embed/>
                </p:oleObj>
              </mc:Choice>
              <mc:Fallback>
                <p:oleObj name="Prism Project" r:id="rId5" imgW="3788833" imgH="2669117" progId="">
                  <p:embed/>
                  <p:pic>
                    <p:nvPicPr>
                      <p:cNvPr id="229378"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1058" y="1981200"/>
                        <a:ext cx="5086943"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
        <p:nvSpPr>
          <p:cNvPr id="6" name="Rectangle 4"/>
          <p:cNvSpPr>
            <a:spLocks noChangeArrowheads="1"/>
          </p:cNvSpPr>
          <p:nvPr/>
        </p:nvSpPr>
        <p:spPr bwMode="auto">
          <a:xfrm>
            <a:off x="8784150" y="6611780"/>
            <a:ext cx="1883850" cy="246221"/>
          </a:xfrm>
          <a:prstGeom prst="rect">
            <a:avLst/>
          </a:prstGeom>
          <a:noFill/>
          <a:ln w="9525">
            <a:noFill/>
            <a:miter lim="800000"/>
            <a:headEnd/>
            <a:tailEnd/>
          </a:ln>
        </p:spPr>
        <p:txBody>
          <a:bodyPr wrap="none">
            <a:spAutoFit/>
          </a:bodyPr>
          <a:lstStyle/>
          <a:p>
            <a:pPr algn="r"/>
            <a:r>
              <a:rPr lang="en-US" altLang="en-US" sz="1000" dirty="0">
                <a:cs typeface="Arial" pitchFamily="34" charset="0"/>
              </a:rPr>
              <a:t>C. Catassi et al, </a:t>
            </a:r>
            <a:r>
              <a:rPr lang="en-US" altLang="en-US" sz="1000" dirty="0" err="1">
                <a:cs typeface="Arial" pitchFamily="34" charset="0"/>
              </a:rPr>
              <a:t>Annal</a:t>
            </a:r>
            <a:r>
              <a:rPr lang="en-US" altLang="en-US" sz="1000" dirty="0">
                <a:cs typeface="Arial" pitchFamily="34" charset="0"/>
              </a:rPr>
              <a:t> Med 2010</a:t>
            </a:r>
            <a:endParaRPr lang="en-US" altLang="en-US" sz="1000" dirty="0"/>
          </a:p>
        </p:txBody>
      </p:sp>
      <p:sp>
        <p:nvSpPr>
          <p:cNvPr id="7" name="Rectangle 5"/>
          <p:cNvSpPr>
            <a:spLocks noChangeArrowheads="1"/>
          </p:cNvSpPr>
          <p:nvPr/>
        </p:nvSpPr>
        <p:spPr bwMode="auto">
          <a:xfrm>
            <a:off x="5638800" y="5562601"/>
            <a:ext cx="5029200" cy="646331"/>
          </a:xfrm>
          <a:prstGeom prst="rect">
            <a:avLst/>
          </a:prstGeom>
          <a:noFill/>
          <a:ln w="9525">
            <a:noFill/>
            <a:miter lim="800000"/>
            <a:headEnd/>
            <a:tailEnd/>
          </a:ln>
        </p:spPr>
        <p:txBody>
          <a:bodyPr wrap="square">
            <a:spAutoFit/>
          </a:bodyPr>
          <a:lstStyle/>
          <a:p>
            <a:r>
              <a:rPr lang="it-IT" altLang="en-US" b="1" dirty="0"/>
              <a:t>During the past 35 years the </a:t>
            </a:r>
            <a:r>
              <a:rPr lang="it-IT" altLang="en-US" b="1" dirty="0" err="1"/>
              <a:t>prevalence</a:t>
            </a:r>
            <a:r>
              <a:rPr lang="it-IT" altLang="en-US" b="1" dirty="0"/>
              <a:t> of CD in USA doubled every 15 years.</a:t>
            </a:r>
            <a:endParaRPr lang="en-US" altLang="en-US" b="1" dirty="0"/>
          </a:p>
        </p:txBody>
      </p:sp>
      <p:sp>
        <p:nvSpPr>
          <p:cNvPr id="8" name="Text Box 8"/>
          <p:cNvSpPr txBox="1">
            <a:spLocks noChangeArrowheads="1"/>
          </p:cNvSpPr>
          <p:nvPr/>
        </p:nvSpPr>
        <p:spPr bwMode="auto">
          <a:xfrm>
            <a:off x="8991601" y="2209800"/>
            <a:ext cx="861133" cy="400110"/>
          </a:xfrm>
          <a:prstGeom prst="rect">
            <a:avLst/>
          </a:prstGeom>
          <a:noFill/>
          <a:ln w="9525">
            <a:noFill/>
            <a:miter lim="800000"/>
            <a:headEnd/>
            <a:tailEnd/>
          </a:ln>
        </p:spPr>
        <p:txBody>
          <a:bodyPr wrap="none">
            <a:spAutoFit/>
          </a:bodyPr>
          <a:lstStyle/>
          <a:p>
            <a:r>
              <a:rPr lang="en-US" altLang="en-US" sz="2000" b="1" dirty="0"/>
              <a:t>0.93%</a:t>
            </a:r>
          </a:p>
        </p:txBody>
      </p:sp>
      <p:sp>
        <p:nvSpPr>
          <p:cNvPr id="9" name="Text Box 6"/>
          <p:cNvSpPr txBox="1">
            <a:spLocks noChangeArrowheads="1"/>
          </p:cNvSpPr>
          <p:nvPr/>
        </p:nvSpPr>
        <p:spPr bwMode="auto">
          <a:xfrm>
            <a:off x="7010401" y="3733800"/>
            <a:ext cx="861133" cy="400110"/>
          </a:xfrm>
          <a:prstGeom prst="rect">
            <a:avLst/>
          </a:prstGeom>
          <a:noFill/>
          <a:ln w="9525">
            <a:noFill/>
            <a:miter lim="800000"/>
            <a:headEnd/>
            <a:tailEnd/>
          </a:ln>
        </p:spPr>
        <p:txBody>
          <a:bodyPr wrap="none">
            <a:spAutoFit/>
          </a:bodyPr>
          <a:lstStyle/>
          <a:p>
            <a:r>
              <a:rPr lang="en-US" altLang="en-US" sz="2000" b="1" dirty="0"/>
              <a:t>0.21%</a:t>
            </a:r>
          </a:p>
        </p:txBody>
      </p:sp>
      <p:sp>
        <p:nvSpPr>
          <p:cNvPr id="10" name="Text Box 7"/>
          <p:cNvSpPr txBox="1">
            <a:spLocks noChangeArrowheads="1"/>
          </p:cNvSpPr>
          <p:nvPr/>
        </p:nvSpPr>
        <p:spPr bwMode="auto">
          <a:xfrm>
            <a:off x="8153401" y="3276600"/>
            <a:ext cx="861133" cy="400110"/>
          </a:xfrm>
          <a:prstGeom prst="rect">
            <a:avLst/>
          </a:prstGeom>
          <a:noFill/>
          <a:ln w="9525">
            <a:noFill/>
            <a:miter lim="800000"/>
            <a:headEnd/>
            <a:tailEnd/>
          </a:ln>
        </p:spPr>
        <p:txBody>
          <a:bodyPr wrap="none">
            <a:spAutoFit/>
          </a:bodyPr>
          <a:lstStyle/>
          <a:p>
            <a:r>
              <a:rPr lang="en-US" altLang="en-US" sz="2000" b="1" dirty="0"/>
              <a:t>0.45%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a:extLst>
              <a:ext uri="{FF2B5EF4-FFF2-40B4-BE49-F238E27FC236}">
                <a16:creationId xmlns:a16="http://schemas.microsoft.com/office/drawing/2014/main" id="{6DBFDC4A-5DBC-4A78-B869-4D16BBE0C902}"/>
              </a:ext>
            </a:extLst>
          </p:cNvPr>
          <p:cNvSpPr>
            <a:spLocks noGrp="1" noChangeArrowheads="1"/>
          </p:cNvSpPr>
          <p:nvPr>
            <p:ph type="title"/>
          </p:nvPr>
        </p:nvSpPr>
        <p:spPr bwMode="auto">
          <a:xfrm>
            <a:off x="1674182" y="456683"/>
            <a:ext cx="9605635" cy="1059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z="2800" dirty="0"/>
              <a:t>Untreated CD HAS BEEN ASSOCIATED WITH Micronutrient Deficiencies </a:t>
            </a:r>
          </a:p>
        </p:txBody>
      </p:sp>
      <p:sp>
        <p:nvSpPr>
          <p:cNvPr id="6" name="Text Placeholder 5">
            <a:extLst>
              <a:ext uri="{FF2B5EF4-FFF2-40B4-BE49-F238E27FC236}">
                <a16:creationId xmlns:a16="http://schemas.microsoft.com/office/drawing/2014/main" id="{D951B72D-039D-4FA6-A5CE-94D0224BDEC8}"/>
              </a:ext>
            </a:extLst>
          </p:cNvPr>
          <p:cNvSpPr>
            <a:spLocks noGrp="1"/>
          </p:cNvSpPr>
          <p:nvPr>
            <p:ph sz="half" idx="1"/>
          </p:nvPr>
        </p:nvSpPr>
        <p:spPr>
          <a:xfrm>
            <a:off x="1826582" y="1856882"/>
            <a:ext cx="4267200" cy="4267200"/>
          </a:xfrm>
        </p:spPr>
        <p:txBody>
          <a:bodyPr>
            <a:normAutofit lnSpcReduction="10000"/>
          </a:bodyPr>
          <a:lstStyle/>
          <a:p>
            <a:pPr marL="0" indent="0">
              <a:buNone/>
              <a:defRPr/>
            </a:pPr>
            <a:r>
              <a:rPr lang="en-US" dirty="0">
                <a:latin typeface="Arial" panose="020B0604020202020204" pitchFamily="34" charset="0"/>
                <a:cs typeface="Arial" panose="020B0604020202020204" pitchFamily="34" charset="0"/>
              </a:rPr>
              <a:t>Micronutrient Deficiencies </a:t>
            </a:r>
          </a:p>
          <a:p>
            <a:pPr marL="457200" indent="-457200">
              <a:defRPr/>
            </a:pPr>
            <a:r>
              <a:rPr lang="en-US" dirty="0">
                <a:solidFill>
                  <a:srgbClr val="FF0000"/>
                </a:solidFill>
                <a:latin typeface="Arial" panose="020B0604020202020204" pitchFamily="34" charset="0"/>
                <a:cs typeface="Arial" panose="020B0604020202020204" pitchFamily="34" charset="0"/>
              </a:rPr>
              <a:t>Iron(Ferritin)</a:t>
            </a:r>
          </a:p>
          <a:p>
            <a:pPr marL="457200" indent="-457200">
              <a:defRPr/>
            </a:pPr>
            <a:r>
              <a:rPr lang="en-US" dirty="0">
                <a:solidFill>
                  <a:srgbClr val="FF0000"/>
                </a:solidFill>
                <a:latin typeface="Arial" panose="020B0604020202020204" pitchFamily="34" charset="0"/>
                <a:cs typeface="Arial" panose="020B0604020202020204" pitchFamily="34" charset="0"/>
              </a:rPr>
              <a:t>Folic acid</a:t>
            </a:r>
          </a:p>
          <a:p>
            <a:pPr marL="457200" indent="-457200">
              <a:defRPr/>
            </a:pPr>
            <a:r>
              <a:rPr lang="en-US" dirty="0">
                <a:solidFill>
                  <a:srgbClr val="FF0000"/>
                </a:solidFill>
                <a:latin typeface="Arial" panose="020B0604020202020204" pitchFamily="34" charset="0"/>
                <a:cs typeface="Arial" panose="020B0604020202020204" pitchFamily="34" charset="0"/>
              </a:rPr>
              <a:t>Vitamin B12</a:t>
            </a:r>
          </a:p>
          <a:p>
            <a:pPr marL="457200" indent="-457200">
              <a:defRPr/>
            </a:pPr>
            <a:r>
              <a:rPr lang="en-US" dirty="0">
                <a:solidFill>
                  <a:srgbClr val="FF0000"/>
                </a:solidFill>
                <a:latin typeface="Arial" panose="020B0604020202020204" pitchFamily="34" charset="0"/>
                <a:cs typeface="Arial" panose="020B0604020202020204" pitchFamily="34" charset="0"/>
              </a:rPr>
              <a:t>Vitamin D</a:t>
            </a:r>
          </a:p>
          <a:p>
            <a:pPr marL="457200" indent="-457200">
              <a:defRPr/>
            </a:pPr>
            <a:r>
              <a:rPr lang="en-US" dirty="0">
                <a:latin typeface="Arial" panose="020B0604020202020204" pitchFamily="34" charset="0"/>
                <a:cs typeface="Arial" panose="020B0604020202020204" pitchFamily="34" charset="0"/>
              </a:rPr>
              <a:t>Vitamin B6</a:t>
            </a:r>
          </a:p>
          <a:p>
            <a:pPr marL="457200" indent="-457200">
              <a:defRPr/>
            </a:pPr>
            <a:r>
              <a:rPr lang="en-US" dirty="0">
                <a:latin typeface="Arial" panose="020B0604020202020204" pitchFamily="34" charset="0"/>
                <a:cs typeface="Arial" panose="020B0604020202020204" pitchFamily="34" charset="0"/>
              </a:rPr>
              <a:t>Copper </a:t>
            </a:r>
          </a:p>
          <a:p>
            <a:pPr marL="457200" indent="-457200">
              <a:defRPr/>
            </a:pPr>
            <a:r>
              <a:rPr lang="en-US" dirty="0">
                <a:latin typeface="Arial" panose="020B0604020202020204" pitchFamily="34" charset="0"/>
                <a:cs typeface="Arial" panose="020B0604020202020204" pitchFamily="34" charset="0"/>
              </a:rPr>
              <a:t>Zinc </a:t>
            </a:r>
          </a:p>
          <a:p>
            <a:pPr>
              <a:defRPr/>
            </a:pPr>
            <a:endParaRPr lang="en-US" dirty="0"/>
          </a:p>
        </p:txBody>
      </p:sp>
      <p:sp>
        <p:nvSpPr>
          <p:cNvPr id="12" name="Text Placeholder 11">
            <a:extLst>
              <a:ext uri="{FF2B5EF4-FFF2-40B4-BE49-F238E27FC236}">
                <a16:creationId xmlns:a16="http://schemas.microsoft.com/office/drawing/2014/main" id="{FAED6424-FA3D-495A-ABBB-3CB9D1FAE790}"/>
              </a:ext>
            </a:extLst>
          </p:cNvPr>
          <p:cNvSpPr>
            <a:spLocks noGrp="1"/>
          </p:cNvSpPr>
          <p:nvPr>
            <p:ph sz="half" idx="2"/>
          </p:nvPr>
        </p:nvSpPr>
        <p:spPr>
          <a:xfrm>
            <a:off x="6477000" y="1856882"/>
            <a:ext cx="4419600" cy="3733800"/>
          </a:xfrm>
        </p:spPr>
        <p:txBody>
          <a:bodyPr>
            <a:normAutofit lnSpcReduction="10000"/>
          </a:bodyPr>
          <a:lstStyle/>
          <a:p>
            <a:pPr marL="0" indent="0">
              <a:buNone/>
              <a:defRPr/>
            </a:pPr>
            <a:r>
              <a:rPr lang="en-US" dirty="0">
                <a:latin typeface="+mj-lt"/>
              </a:rPr>
              <a:t>Consider the following based on patient findings</a:t>
            </a:r>
          </a:p>
          <a:p>
            <a:pPr marL="457200" indent="-457200">
              <a:defRPr/>
            </a:pPr>
            <a:r>
              <a:rPr lang="en-US" dirty="0">
                <a:latin typeface="+mj-lt"/>
              </a:rPr>
              <a:t>CBC</a:t>
            </a:r>
          </a:p>
          <a:p>
            <a:pPr marL="457200" indent="-457200">
              <a:defRPr/>
            </a:pPr>
            <a:r>
              <a:rPr lang="en-US" dirty="0">
                <a:latin typeface="+mj-lt"/>
              </a:rPr>
              <a:t>Electrolytes</a:t>
            </a:r>
          </a:p>
          <a:p>
            <a:pPr marL="457200" indent="-457200">
              <a:defRPr/>
            </a:pPr>
            <a:r>
              <a:rPr lang="en-US" dirty="0">
                <a:latin typeface="+mj-lt"/>
              </a:rPr>
              <a:t>Vitamin B1 &amp; B2 </a:t>
            </a:r>
          </a:p>
          <a:p>
            <a:pPr marL="457200" indent="-457200">
              <a:defRPr/>
            </a:pPr>
            <a:r>
              <a:rPr lang="en-US" dirty="0">
                <a:latin typeface="+mj-lt"/>
              </a:rPr>
              <a:t>Vitamins A &amp;/or E</a:t>
            </a:r>
          </a:p>
          <a:p>
            <a:pPr marL="457200" indent="-457200">
              <a:defRPr/>
            </a:pPr>
            <a:r>
              <a:rPr lang="en-US" dirty="0">
                <a:latin typeface="+mj-lt"/>
              </a:rPr>
              <a:t>Lipid profile</a:t>
            </a:r>
          </a:p>
          <a:p>
            <a:pPr marL="457200" indent="-457200">
              <a:defRPr/>
            </a:pPr>
            <a:r>
              <a:rPr lang="en-US" dirty="0">
                <a:latin typeface="+mj-lt"/>
              </a:rPr>
              <a:t>Renal profile</a:t>
            </a:r>
          </a:p>
          <a:p>
            <a:pPr>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C73869-77FC-4A9D-AF15-04B39D0AEF3C}"/>
              </a:ext>
            </a:extLst>
          </p:cNvPr>
          <p:cNvSpPr>
            <a:spLocks noGrp="1"/>
          </p:cNvSpPr>
          <p:nvPr>
            <p:ph type="title"/>
          </p:nvPr>
        </p:nvSpPr>
        <p:spPr>
          <a:xfrm>
            <a:off x="1989221" y="657726"/>
            <a:ext cx="9144000" cy="990600"/>
          </a:xfrm>
        </p:spPr>
        <p:txBody>
          <a:bodyPr/>
          <a:lstStyle/>
          <a:p>
            <a:pPr>
              <a:defRPr/>
            </a:pPr>
            <a:r>
              <a:rPr lang="en-US" i="0" dirty="0">
                <a:latin typeface="+mj-lt"/>
              </a:rPr>
              <a:t>Follow Up and Monitoring CD</a:t>
            </a:r>
          </a:p>
        </p:txBody>
      </p:sp>
      <p:sp>
        <p:nvSpPr>
          <p:cNvPr id="6" name="Content Placeholder 5">
            <a:extLst>
              <a:ext uri="{FF2B5EF4-FFF2-40B4-BE49-F238E27FC236}">
                <a16:creationId xmlns:a16="http://schemas.microsoft.com/office/drawing/2014/main" id="{ADFC3440-FFA4-49F4-8536-18EC5BBBD6FA}"/>
              </a:ext>
            </a:extLst>
          </p:cNvPr>
          <p:cNvSpPr>
            <a:spLocks noGrp="1"/>
          </p:cNvSpPr>
          <p:nvPr>
            <p:ph idx="1"/>
          </p:nvPr>
        </p:nvSpPr>
        <p:spPr>
          <a:xfrm>
            <a:off x="1808747" y="1816769"/>
            <a:ext cx="8458200" cy="5486400"/>
          </a:xfrm>
        </p:spPr>
        <p:txBody>
          <a:bodyPr>
            <a:normAutofit/>
          </a:bodyPr>
          <a:lstStyle/>
          <a:p>
            <a:pPr marL="342900" indent="-342900">
              <a:defRPr/>
            </a:pPr>
            <a:r>
              <a:rPr lang="en-US" dirty="0">
                <a:solidFill>
                  <a:schemeClr val="tx1"/>
                </a:solidFill>
              </a:rPr>
              <a:t>Diagnosis: Nutritional labs, teaching with physician and dietitian</a:t>
            </a:r>
          </a:p>
          <a:p>
            <a:pPr marL="342900" indent="-342900">
              <a:defRPr/>
            </a:pPr>
            <a:r>
              <a:rPr lang="en-US" dirty="0">
                <a:solidFill>
                  <a:schemeClr val="tx1"/>
                </a:solidFill>
              </a:rPr>
              <a:t>3 -6 months: Evaluation with dietitian to evaluate dietary compliance and meet with physician to monitor growth and symptom. Recheck </a:t>
            </a:r>
            <a:r>
              <a:rPr lang="en-US" dirty="0" err="1">
                <a:solidFill>
                  <a:schemeClr val="tx1"/>
                </a:solidFill>
              </a:rPr>
              <a:t>tTG</a:t>
            </a:r>
            <a:r>
              <a:rPr lang="en-US" dirty="0">
                <a:solidFill>
                  <a:schemeClr val="tx1"/>
                </a:solidFill>
              </a:rPr>
              <a:t> at 6 </a:t>
            </a:r>
            <a:r>
              <a:rPr lang="en-US" dirty="0" err="1">
                <a:solidFill>
                  <a:schemeClr val="tx1"/>
                </a:solidFill>
              </a:rPr>
              <a:t>months,if</a:t>
            </a:r>
            <a:r>
              <a:rPr lang="en-US" dirty="0">
                <a:solidFill>
                  <a:schemeClr val="tx1"/>
                </a:solidFill>
              </a:rPr>
              <a:t> normal see in 6 months, if </a:t>
            </a:r>
            <a:r>
              <a:rPr lang="en-US" dirty="0" err="1">
                <a:solidFill>
                  <a:schemeClr val="tx1"/>
                </a:solidFill>
              </a:rPr>
              <a:t>tTG</a:t>
            </a:r>
            <a:r>
              <a:rPr lang="en-US" dirty="0">
                <a:solidFill>
                  <a:schemeClr val="tx1"/>
                </a:solidFill>
              </a:rPr>
              <a:t> elevated, repeat labs in 3 months</a:t>
            </a:r>
          </a:p>
          <a:p>
            <a:pPr marL="342900" indent="-342900">
              <a:defRPr/>
            </a:pPr>
            <a:r>
              <a:rPr lang="en-US" dirty="0">
                <a:solidFill>
                  <a:schemeClr val="tx1"/>
                </a:solidFill>
              </a:rPr>
              <a:t>12 months: Recheck </a:t>
            </a:r>
            <a:r>
              <a:rPr lang="en-US" dirty="0" err="1">
                <a:solidFill>
                  <a:schemeClr val="tx1"/>
                </a:solidFill>
              </a:rPr>
              <a:t>tTG</a:t>
            </a:r>
            <a:r>
              <a:rPr lang="en-US" dirty="0">
                <a:solidFill>
                  <a:schemeClr val="tx1"/>
                </a:solidFill>
              </a:rPr>
              <a:t> and nutritional labs, meet with physician and dietitian</a:t>
            </a:r>
          </a:p>
          <a:p>
            <a:pPr>
              <a:defRPr/>
            </a:pPr>
            <a:r>
              <a:rPr lang="en-US" dirty="0">
                <a:solidFill>
                  <a:schemeClr val="tx1"/>
                </a:solidFill>
              </a:rPr>
              <a:t>Once stable on a strict GFD</a:t>
            </a:r>
          </a:p>
          <a:p>
            <a:pPr marL="344488" lvl="1" indent="-342900">
              <a:defRPr/>
            </a:pPr>
            <a:r>
              <a:rPr lang="en-US" dirty="0">
                <a:latin typeface="+mj-lt"/>
              </a:rPr>
              <a:t>Repeat endoscopy between 1-2 years for children above the age of 10</a:t>
            </a:r>
          </a:p>
          <a:p>
            <a:pPr marL="798513" lvl="2" indent="-342900">
              <a:defRPr/>
            </a:pPr>
            <a:r>
              <a:rPr lang="en-US" i="0" dirty="0" err="1">
                <a:solidFill>
                  <a:schemeClr val="tx1"/>
                </a:solidFill>
                <a:latin typeface="+mj-lt"/>
              </a:rPr>
              <a:t>tTG</a:t>
            </a:r>
            <a:r>
              <a:rPr lang="en-US" i="0" dirty="0">
                <a:solidFill>
                  <a:schemeClr val="tx1"/>
                </a:solidFill>
                <a:latin typeface="+mj-lt"/>
              </a:rPr>
              <a:t> is not the best predictor of mucosal healing</a:t>
            </a:r>
          </a:p>
          <a:p>
            <a:pPr marL="342900" indent="-342900">
              <a:defRPr/>
            </a:pPr>
            <a:r>
              <a:rPr lang="en-US" dirty="0">
                <a:solidFill>
                  <a:schemeClr val="tx1"/>
                </a:solidFill>
              </a:rPr>
              <a:t>Follow-up clinically yearly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Content Placeholder 2">
            <a:extLst>
              <a:ext uri="{FF2B5EF4-FFF2-40B4-BE49-F238E27FC236}">
                <a16:creationId xmlns:a16="http://schemas.microsoft.com/office/drawing/2014/main" id="{4452D7BC-CFCC-45CC-8A94-F05B892C8837}"/>
              </a:ext>
            </a:extLst>
          </p:cNvPr>
          <p:cNvSpPr>
            <a:spLocks noGrp="1"/>
          </p:cNvSpPr>
          <p:nvPr>
            <p:ph idx="1"/>
          </p:nvPr>
        </p:nvSpPr>
        <p:spPr bwMode="auto">
          <a:xfrm>
            <a:off x="1905000" y="1447800"/>
            <a:ext cx="7924800" cy="4800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defRPr/>
            </a:pPr>
            <a:endParaRPr lang="en-US" altLang="en-US" dirty="0">
              <a:solidFill>
                <a:srgbClr val="000000"/>
              </a:solidFill>
            </a:endParaRPr>
          </a:p>
          <a:p>
            <a:pPr eaLnBrk="1" hangingPunct="1">
              <a:buFont typeface="Arial" panose="020B0604020202020204" pitchFamily="34" charset="0"/>
              <a:buChar char="•"/>
              <a:defRPr/>
            </a:pPr>
            <a:r>
              <a:rPr lang="en-US" altLang="en-US" dirty="0">
                <a:solidFill>
                  <a:srgbClr val="000000"/>
                </a:solidFill>
              </a:rPr>
              <a:t>Unable to tolerate gluten and develop an adverse reaction when eating gluten</a:t>
            </a:r>
          </a:p>
          <a:p>
            <a:pPr eaLnBrk="1" hangingPunct="1">
              <a:buFont typeface="Arial" panose="020B0604020202020204" pitchFamily="34" charset="0"/>
              <a:buChar char="•"/>
              <a:defRPr/>
            </a:pPr>
            <a:r>
              <a:rPr lang="en-US" altLang="en-US" dirty="0">
                <a:solidFill>
                  <a:srgbClr val="000000"/>
                </a:solidFill>
              </a:rPr>
              <a:t>Symptoms may resemble celiac disease</a:t>
            </a:r>
          </a:p>
          <a:p>
            <a:pPr eaLnBrk="1" hangingPunct="1">
              <a:buFont typeface="Arial" panose="020B0604020202020204" pitchFamily="34" charset="0"/>
              <a:buChar char="•"/>
              <a:defRPr/>
            </a:pPr>
            <a:r>
              <a:rPr lang="en-US" altLang="en-US" dirty="0">
                <a:solidFill>
                  <a:srgbClr val="000000"/>
                </a:solidFill>
              </a:rPr>
              <a:t>Negative celiac serology</a:t>
            </a:r>
          </a:p>
          <a:p>
            <a:pPr eaLnBrk="1" hangingPunct="1">
              <a:buFont typeface="Arial" panose="020B0604020202020204" pitchFamily="34" charset="0"/>
              <a:buChar char="•"/>
              <a:defRPr/>
            </a:pPr>
            <a:r>
              <a:rPr lang="en-US" altLang="en-US" dirty="0">
                <a:solidFill>
                  <a:srgbClr val="000000"/>
                </a:solidFill>
              </a:rPr>
              <a:t>Wheat allergy is ruled out</a:t>
            </a:r>
          </a:p>
          <a:p>
            <a:pPr eaLnBrk="1" hangingPunct="1">
              <a:buFont typeface="Arial" panose="020B0604020202020204" pitchFamily="34" charset="0"/>
              <a:buChar char="•"/>
              <a:defRPr/>
            </a:pPr>
            <a:r>
              <a:rPr lang="en-US" altLang="en-US" dirty="0">
                <a:solidFill>
                  <a:srgbClr val="000000"/>
                </a:solidFill>
              </a:rPr>
              <a:t>NO small intestinal damage-normal histology</a:t>
            </a:r>
          </a:p>
          <a:p>
            <a:pPr eaLnBrk="1" hangingPunct="1">
              <a:buFont typeface="Arial" panose="020B0604020202020204" pitchFamily="34" charset="0"/>
              <a:buChar char="•"/>
              <a:defRPr/>
            </a:pPr>
            <a:r>
              <a:rPr lang="en-US" altLang="en-US" dirty="0">
                <a:solidFill>
                  <a:srgbClr val="000000"/>
                </a:solidFill>
              </a:rPr>
              <a:t>Currently the diagnosis is made by exclusion, and an elimination diet and 'open challenge’</a:t>
            </a:r>
          </a:p>
          <a:p>
            <a:pPr marL="1030288" lvl="3" indent="-342900">
              <a:defRPr/>
            </a:pPr>
            <a:r>
              <a:rPr lang="en-US" altLang="en-US" dirty="0">
                <a:solidFill>
                  <a:srgbClr val="000000"/>
                </a:solidFill>
                <a:latin typeface="Arial" pitchFamily="34" charset="0"/>
              </a:rPr>
              <a:t>Symptoms disappear after gluten is withdrawn from diet</a:t>
            </a:r>
          </a:p>
          <a:p>
            <a:pPr marL="1030288" lvl="3" indent="-342900">
              <a:defRPr/>
            </a:pPr>
            <a:r>
              <a:rPr lang="en-US" altLang="en-US" dirty="0">
                <a:solidFill>
                  <a:srgbClr val="000000"/>
                </a:solidFill>
                <a:latin typeface="Arial" pitchFamily="34" charset="0"/>
              </a:rPr>
              <a:t>Symptoms reoccur after gluten challenge</a:t>
            </a:r>
          </a:p>
          <a:p>
            <a:pPr eaLnBrk="1" hangingPunct="1">
              <a:buFont typeface="Arial" panose="020B0604020202020204" pitchFamily="34" charset="0"/>
              <a:buChar char="•"/>
              <a:defRPr/>
            </a:pPr>
            <a:endParaRPr lang="en-US" altLang="en-US" dirty="0">
              <a:solidFill>
                <a:srgbClr val="000000"/>
              </a:solidFill>
            </a:endParaRPr>
          </a:p>
        </p:txBody>
      </p:sp>
      <p:sp>
        <p:nvSpPr>
          <p:cNvPr id="29699" name="Title 1">
            <a:extLst>
              <a:ext uri="{FF2B5EF4-FFF2-40B4-BE49-F238E27FC236}">
                <a16:creationId xmlns:a16="http://schemas.microsoft.com/office/drawing/2014/main" id="{53CDB8C2-5C77-4E4E-A532-1DFF8C343495}"/>
              </a:ext>
            </a:extLst>
          </p:cNvPr>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compatLnSpc="1">
            <a:prstTxWarp prst="textNoShape">
              <a:avLst/>
            </a:prstTxWarp>
            <a:normAutofit fontScale="90000"/>
          </a:bodyPr>
          <a:lstStyle/>
          <a:p>
            <a:pPr eaLnBrk="1" hangingPunct="1">
              <a:defRPr/>
            </a:pPr>
            <a:r>
              <a:rPr lang="en-US" altLang="en-US" sz="2400" dirty="0"/>
              <a:t>NON CELIAC GLUTEN SENSITIVITY</a:t>
            </a:r>
            <a:br>
              <a:rPr lang="en-US" altLang="en-US" sz="2400" dirty="0"/>
            </a:br>
            <a:r>
              <a:rPr lang="en-US" altLang="en-US" sz="2400" dirty="0"/>
              <a:t> (NCGS</a:t>
            </a:r>
            <a:r>
              <a:rPr lang="en-US" altLang="en-US" sz="2400" b="1" dirty="0"/>
              <a:t>)</a:t>
            </a:r>
            <a:br>
              <a:rPr lang="en-US" altLang="en-US" sz="2400" b="1" dirty="0"/>
            </a:br>
            <a:endParaRPr lang="en-US" alt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a:extLst>
              <a:ext uri="{FF2B5EF4-FFF2-40B4-BE49-F238E27FC236}">
                <a16:creationId xmlns:a16="http://schemas.microsoft.com/office/drawing/2014/main" id="{A47843E0-70CE-481C-BEBE-95932C1DBF0C}"/>
              </a:ext>
            </a:extLst>
          </p:cNvPr>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compatLnSpc="1">
            <a:prstTxWarp prst="textNoShape">
              <a:avLst/>
            </a:prstTxWarp>
            <a:normAutofit/>
          </a:bodyPr>
          <a:lstStyle/>
          <a:p>
            <a:pPr>
              <a:defRPr/>
            </a:pPr>
            <a:r>
              <a:rPr lang="en-US" altLang="en-US" dirty="0"/>
              <a:t>NCGS FACTS:</a:t>
            </a:r>
            <a:br>
              <a:rPr lang="en-US" altLang="en-US" dirty="0"/>
            </a:br>
            <a:endParaRPr lang="en-US" altLang="en-US" i="0" dirty="0">
              <a:latin typeface="+mj-lt"/>
            </a:endParaRPr>
          </a:p>
        </p:txBody>
      </p:sp>
      <p:sp>
        <p:nvSpPr>
          <p:cNvPr id="9218" name="Content Placeholder 4">
            <a:extLst>
              <a:ext uri="{FF2B5EF4-FFF2-40B4-BE49-F238E27FC236}">
                <a16:creationId xmlns:a16="http://schemas.microsoft.com/office/drawing/2014/main" id="{54F14131-A28C-4AD4-9DF0-C9457EA02B60}"/>
              </a:ext>
            </a:extLst>
          </p:cNvPr>
          <p:cNvSpPr>
            <a:spLocks noGrp="1"/>
          </p:cNvSpPr>
          <p:nvPr>
            <p:ph idx="1"/>
          </p:nvPr>
        </p:nvSpPr>
        <p:spPr bwMode="auto">
          <a:xfrm>
            <a:off x="1981200" y="1371600"/>
            <a:ext cx="7772400" cy="518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buFont typeface="Arial" charset="0"/>
              <a:buNone/>
              <a:defRPr/>
            </a:pPr>
            <a:endParaRPr lang="en-US" dirty="0">
              <a:ea typeface="MS PGothic" charset="0"/>
              <a:cs typeface="MS PGothic" charset="0"/>
            </a:endParaRPr>
          </a:p>
          <a:p>
            <a:pPr marL="342900" indent="-342900">
              <a:buFont typeface="Arial"/>
              <a:buChar char="•"/>
              <a:defRPr/>
            </a:pPr>
            <a:r>
              <a:rPr lang="en-US" dirty="0">
                <a:solidFill>
                  <a:srgbClr val="000000"/>
                </a:solidFill>
                <a:ea typeface="MS PGothic" charset="0"/>
                <a:cs typeface="MS PGothic" charset="0"/>
              </a:rPr>
              <a:t>The lack of clear diagnostic marker/criteria may have led to NCGS underdiagnosed by physicians for many years</a:t>
            </a:r>
          </a:p>
          <a:p>
            <a:pPr marL="342900" indent="-342900">
              <a:buFont typeface="Arial"/>
              <a:buChar char="•"/>
              <a:defRPr/>
            </a:pPr>
            <a:r>
              <a:rPr lang="en-US" dirty="0">
                <a:solidFill>
                  <a:srgbClr val="000000"/>
                </a:solidFill>
                <a:ea typeface="MS PGothic" charset="0"/>
                <a:cs typeface="MS PGothic" charset="0"/>
              </a:rPr>
              <a:t>The prevalence of NCGS is estimated to be between 3% to 6%</a:t>
            </a:r>
          </a:p>
          <a:p>
            <a:pPr marL="342900" indent="-342900">
              <a:buFont typeface="Arial"/>
              <a:buChar char="•"/>
              <a:defRPr/>
            </a:pPr>
            <a:r>
              <a:rPr lang="en-US" dirty="0">
                <a:solidFill>
                  <a:srgbClr val="000000"/>
                </a:solidFill>
                <a:ea typeface="MS PGothic" charset="0"/>
                <a:cs typeface="MS PGothic" charset="0"/>
              </a:rPr>
              <a:t>The research estimates that 18 million Americans have NCGS.</a:t>
            </a:r>
          </a:p>
          <a:p>
            <a:pPr marL="342900" indent="-342900">
              <a:buFont typeface="Arial"/>
              <a:buChar char="•"/>
              <a:defRPr/>
            </a:pPr>
            <a:r>
              <a:rPr lang="en-US" dirty="0">
                <a:solidFill>
                  <a:srgbClr val="000000"/>
                </a:solidFill>
                <a:ea typeface="MS PGothic" charset="0"/>
                <a:cs typeface="MS PGothic" charset="0"/>
              </a:rPr>
              <a:t>The genetic component of NCGS is not yet completely understood</a:t>
            </a:r>
          </a:p>
          <a:p>
            <a:pPr marL="342900" indent="-342900">
              <a:buFont typeface="Arial"/>
              <a:buChar char="•"/>
              <a:defRPr/>
            </a:pPr>
            <a:r>
              <a:rPr lang="en-US" dirty="0">
                <a:solidFill>
                  <a:srgbClr val="000000"/>
                </a:solidFill>
                <a:ea typeface="MS PGothic" charset="0"/>
                <a:cs typeface="MS PGothic" charset="0"/>
              </a:rPr>
              <a:t>Only 50% of NCGS patients express HLA-DQ2 or HLA-DQ8, indicating that these genes are not necessary to develop NCGS.</a:t>
            </a:r>
          </a:p>
          <a:p>
            <a:pPr marL="342900" indent="-342900">
              <a:buFont typeface="Arial"/>
              <a:buChar char="•"/>
              <a:defRPr/>
            </a:pPr>
            <a:endParaRPr lang="en-US" dirty="0">
              <a:solidFill>
                <a:srgbClr val="000000"/>
              </a:solidFill>
              <a:ea typeface="MS PGothic" charset="0"/>
              <a:cs typeface="MS PGothic" charset="0"/>
            </a:endParaRPr>
          </a:p>
          <a:p>
            <a:pPr marL="342900" indent="-342900">
              <a:buFont typeface="Arial"/>
              <a:buChar char="•"/>
              <a:defRPr/>
            </a:pPr>
            <a:endParaRPr lang="en-US" dirty="0">
              <a:solidFill>
                <a:srgbClr val="000000"/>
              </a:solidFill>
              <a:ea typeface="MS PGothic" charset="0"/>
              <a:cs typeface="MS PGothic" charset="0"/>
            </a:endParaRPr>
          </a:p>
          <a:p>
            <a:pPr>
              <a:buFont typeface="Arial" charset="0"/>
              <a:buNone/>
              <a:defRPr/>
            </a:pPr>
            <a:r>
              <a:rPr lang="en-US" sz="1400" dirty="0" err="1">
                <a:solidFill>
                  <a:srgbClr val="000000"/>
                </a:solidFill>
                <a:ea typeface="MS PGothic" charset="0"/>
                <a:cs typeface="MS PGothic" charset="0"/>
              </a:rPr>
              <a:t>Sapone</a:t>
            </a:r>
            <a:r>
              <a:rPr lang="en-US" sz="1400" dirty="0">
                <a:solidFill>
                  <a:srgbClr val="000000"/>
                </a:solidFill>
                <a:ea typeface="MS PGothic" charset="0"/>
                <a:cs typeface="MS PGothic" charset="0"/>
              </a:rPr>
              <a:t> A et al. BMC Med 2012;10:13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7">
            <a:extLst>
              <a:ext uri="{FF2B5EF4-FFF2-40B4-BE49-F238E27FC236}">
                <a16:creationId xmlns:a16="http://schemas.microsoft.com/office/drawing/2014/main" id="{52BAEFA0-5FFA-4DDC-AFF8-6102673F832A}"/>
              </a:ext>
            </a:extLst>
          </p:cNvPr>
          <p:cNvSpPr>
            <a:spLocks noGrp="1"/>
          </p:cNvSpPr>
          <p:nvPr>
            <p:ph type="title"/>
          </p:nvPr>
        </p:nvSpPr>
        <p:spPr>
          <a:xfrm>
            <a:off x="2057400" y="1295401"/>
            <a:ext cx="4572000" cy="563563"/>
          </a:xfrm>
        </p:spPr>
        <p:txBody>
          <a:bodyPr>
            <a:normAutofit fontScale="90000"/>
          </a:bodyPr>
          <a:lstStyle/>
          <a:p>
            <a:pPr algn="l" eaLnBrk="1" hangingPunct="1">
              <a:defRPr/>
            </a:pPr>
            <a:br>
              <a:rPr lang="en-US" dirty="0"/>
            </a:br>
            <a:endParaRPr lang="en-US" sz="3600" dirty="0">
              <a:effectLst>
                <a:outerShdw blurRad="38100" dist="38100" dir="2700000" algn="tl">
                  <a:srgbClr val="000000">
                    <a:alpha val="43137"/>
                  </a:srgbClr>
                </a:outerShdw>
              </a:effectLst>
            </a:endParaRPr>
          </a:p>
        </p:txBody>
      </p:sp>
      <p:graphicFrame>
        <p:nvGraphicFramePr>
          <p:cNvPr id="20529" name="Group 49">
            <a:extLst>
              <a:ext uri="{FF2B5EF4-FFF2-40B4-BE49-F238E27FC236}">
                <a16:creationId xmlns:a16="http://schemas.microsoft.com/office/drawing/2014/main" id="{FC4009BE-4CDE-4963-BC1F-38B2BE7C4B3A}"/>
              </a:ext>
            </a:extLst>
          </p:cNvPr>
          <p:cNvGraphicFramePr>
            <a:graphicFrameLocks noGrp="1"/>
          </p:cNvGraphicFramePr>
          <p:nvPr>
            <p:ph idx="1"/>
            <p:extLst>
              <p:ext uri="{D42A27DB-BD31-4B8C-83A1-F6EECF244321}">
                <p14:modId xmlns:p14="http://schemas.microsoft.com/office/powerpoint/2010/main" val="1132308802"/>
              </p:ext>
            </p:extLst>
          </p:nvPr>
        </p:nvGraphicFramePr>
        <p:xfrm>
          <a:off x="1981200" y="1155032"/>
          <a:ext cx="8229600" cy="4729163"/>
        </p:xfrm>
        <a:graphic>
          <a:graphicData uri="http://schemas.openxmlformats.org/drawingml/2006/table">
            <a:tbl>
              <a:tblPr/>
              <a:tblGrid>
                <a:gridCol w="4335463">
                  <a:extLst>
                    <a:ext uri="{9D8B030D-6E8A-4147-A177-3AD203B41FA5}">
                      <a16:colId xmlns:a16="http://schemas.microsoft.com/office/drawing/2014/main" val="20000"/>
                    </a:ext>
                  </a:extLst>
                </a:gridCol>
                <a:gridCol w="1984375">
                  <a:extLst>
                    <a:ext uri="{9D8B030D-6E8A-4147-A177-3AD203B41FA5}">
                      <a16:colId xmlns:a16="http://schemas.microsoft.com/office/drawing/2014/main" val="20001"/>
                    </a:ext>
                  </a:extLst>
                </a:gridCol>
                <a:gridCol w="1909762">
                  <a:extLst>
                    <a:ext uri="{9D8B030D-6E8A-4147-A177-3AD203B41FA5}">
                      <a16:colId xmlns:a16="http://schemas.microsoft.com/office/drawing/2014/main" val="20002"/>
                    </a:ext>
                  </a:extLst>
                </a:gridCol>
              </a:tblGrid>
              <a:tr h="762005">
                <a:tc>
                  <a:txBody>
                    <a:bodyPr/>
                    <a:lstStyle>
                      <a:lvl1pPr eaLnBrk="0" hangingPunct="0">
                        <a:spcBef>
                          <a:spcPct val="20000"/>
                        </a:spcBef>
                        <a:buFont typeface="Arial" charset="0"/>
                        <a:defRPr sz="2800">
                          <a:solidFill>
                            <a:schemeClr val="tx1"/>
                          </a:solidFill>
                          <a:latin typeface="Times New Roman" charset="0"/>
                          <a:ea typeface="MS PGothic" charset="-128"/>
                        </a:defRPr>
                      </a:lvl1pPr>
                      <a:lvl2pPr marL="742950" indent="-285750" eaLnBrk="0" hangingPunct="0">
                        <a:spcBef>
                          <a:spcPct val="20000"/>
                        </a:spcBef>
                        <a:buFont typeface="Arial" charset="0"/>
                        <a:defRPr sz="2400">
                          <a:solidFill>
                            <a:schemeClr val="tx1"/>
                          </a:solidFill>
                          <a:latin typeface="Times New Roman" charset="0"/>
                          <a:ea typeface="MS PGothic" charset="-128"/>
                        </a:defRPr>
                      </a:lvl2pPr>
                      <a:lvl3pPr marL="1143000" indent="-228600" eaLnBrk="0" hangingPunct="0">
                        <a:spcBef>
                          <a:spcPct val="20000"/>
                        </a:spcBef>
                        <a:buFont typeface="Arial" charset="0"/>
                        <a:defRPr sz="2000">
                          <a:solidFill>
                            <a:schemeClr val="tx1"/>
                          </a:solidFill>
                          <a:latin typeface="Times New Roman" charset="0"/>
                          <a:ea typeface="MS PGothic" charset="-128"/>
                        </a:defRPr>
                      </a:lvl3pPr>
                      <a:lvl4pPr marL="1600200" indent="-228600" eaLnBrk="0" hangingPunct="0">
                        <a:spcBef>
                          <a:spcPct val="20000"/>
                        </a:spcBef>
                        <a:buFont typeface="Arial" charset="0"/>
                        <a:defRPr>
                          <a:solidFill>
                            <a:schemeClr val="tx1"/>
                          </a:solidFill>
                          <a:latin typeface="Times New Roman" charset="0"/>
                          <a:ea typeface="MS PGothic" charset="-128"/>
                        </a:defRPr>
                      </a:lvl4pPr>
                      <a:lvl5pPr marL="2057400" indent="-228600" eaLnBrk="0" hangingPunct="0">
                        <a:spcBef>
                          <a:spcPct val="20000"/>
                        </a:spcBef>
                        <a:buFont typeface="Arial" charset="0"/>
                        <a:defRPr>
                          <a:solidFill>
                            <a:schemeClr val="tx1"/>
                          </a:solidFill>
                          <a:latin typeface="Times New Roman"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Times New Roman"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Times New Roman"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Times New Roman"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Times New Roman"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altLang="en-US" sz="2200" b="0" i="0" u="none" strike="noStrike" cap="none" normalizeH="0" baseline="0" dirty="0">
                        <a:ln>
                          <a:noFill/>
                        </a:ln>
                        <a:solidFill>
                          <a:schemeClr val="tx1"/>
                        </a:solidFill>
                        <a:effectLst/>
                        <a:latin typeface="Times New Roman" charset="0"/>
                        <a:ea typeface="ヒラギノ角ゴ ProN W3" charset="-128"/>
                        <a:sym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04040"/>
                    </a:solidFill>
                  </a:tcPr>
                </a:tc>
                <a:tc>
                  <a:txBody>
                    <a:bodyPr/>
                    <a:lstStyle>
                      <a:lvl1pPr eaLnBrk="0" hangingPunct="0">
                        <a:spcBef>
                          <a:spcPct val="20000"/>
                        </a:spcBef>
                        <a:buFont typeface="Arial" charset="0"/>
                        <a:defRPr sz="2800">
                          <a:solidFill>
                            <a:schemeClr val="tx1"/>
                          </a:solidFill>
                          <a:latin typeface="Times New Roman" charset="0"/>
                          <a:ea typeface="MS PGothic" charset="-128"/>
                        </a:defRPr>
                      </a:lvl1pPr>
                      <a:lvl2pPr marL="742950" indent="-285750" eaLnBrk="0" hangingPunct="0">
                        <a:spcBef>
                          <a:spcPct val="20000"/>
                        </a:spcBef>
                        <a:buFont typeface="Arial" charset="0"/>
                        <a:defRPr sz="2400">
                          <a:solidFill>
                            <a:schemeClr val="tx1"/>
                          </a:solidFill>
                          <a:latin typeface="Times New Roman" charset="0"/>
                          <a:ea typeface="MS PGothic" charset="-128"/>
                        </a:defRPr>
                      </a:lvl2pPr>
                      <a:lvl3pPr marL="1143000" indent="-228600" eaLnBrk="0" hangingPunct="0">
                        <a:spcBef>
                          <a:spcPct val="20000"/>
                        </a:spcBef>
                        <a:buFont typeface="Arial" charset="0"/>
                        <a:defRPr sz="2000">
                          <a:solidFill>
                            <a:schemeClr val="tx1"/>
                          </a:solidFill>
                          <a:latin typeface="Times New Roman" charset="0"/>
                          <a:ea typeface="MS PGothic" charset="-128"/>
                        </a:defRPr>
                      </a:lvl3pPr>
                      <a:lvl4pPr marL="1600200" indent="-228600" eaLnBrk="0" hangingPunct="0">
                        <a:spcBef>
                          <a:spcPct val="20000"/>
                        </a:spcBef>
                        <a:buFont typeface="Arial" charset="0"/>
                        <a:defRPr>
                          <a:solidFill>
                            <a:schemeClr val="tx1"/>
                          </a:solidFill>
                          <a:latin typeface="Times New Roman" charset="0"/>
                          <a:ea typeface="MS PGothic" charset="-128"/>
                        </a:defRPr>
                      </a:lvl4pPr>
                      <a:lvl5pPr marL="2057400" indent="-228600" eaLnBrk="0" hangingPunct="0">
                        <a:spcBef>
                          <a:spcPct val="20000"/>
                        </a:spcBef>
                        <a:buFont typeface="Arial" charset="0"/>
                        <a:defRPr>
                          <a:solidFill>
                            <a:schemeClr val="tx1"/>
                          </a:solidFill>
                          <a:latin typeface="Times New Roman"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Times New Roman"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Times New Roman"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Times New Roman"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Times New Roman"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en-US" sz="2200" b="1" i="0" u="none" strike="noStrike" cap="none" normalizeH="0" baseline="0">
                          <a:ln>
                            <a:noFill/>
                          </a:ln>
                          <a:solidFill>
                            <a:schemeClr val="bg1"/>
                          </a:solidFill>
                          <a:effectLst/>
                          <a:latin typeface="Times New Roman" charset="0"/>
                          <a:ea typeface="ヒラギノ角ゴ ProN W3" charset="-128"/>
                          <a:sym typeface="Arial" charset="0"/>
                        </a:rPr>
                        <a:t>Celiac Disease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04040"/>
                    </a:solidFill>
                  </a:tcPr>
                </a:tc>
                <a:tc>
                  <a:txBody>
                    <a:bodyPr/>
                    <a:lstStyle>
                      <a:lvl1pPr eaLnBrk="0" hangingPunct="0">
                        <a:spcBef>
                          <a:spcPct val="20000"/>
                        </a:spcBef>
                        <a:buFont typeface="Arial" charset="0"/>
                        <a:defRPr sz="2800">
                          <a:solidFill>
                            <a:schemeClr val="tx1"/>
                          </a:solidFill>
                          <a:latin typeface="Times New Roman" charset="0"/>
                          <a:ea typeface="MS PGothic" charset="-128"/>
                        </a:defRPr>
                      </a:lvl1pPr>
                      <a:lvl2pPr marL="742950" indent="-285750" eaLnBrk="0" hangingPunct="0">
                        <a:spcBef>
                          <a:spcPct val="20000"/>
                        </a:spcBef>
                        <a:buFont typeface="Arial" charset="0"/>
                        <a:defRPr sz="2400">
                          <a:solidFill>
                            <a:schemeClr val="tx1"/>
                          </a:solidFill>
                          <a:latin typeface="Times New Roman" charset="0"/>
                          <a:ea typeface="MS PGothic" charset="-128"/>
                        </a:defRPr>
                      </a:lvl2pPr>
                      <a:lvl3pPr marL="1143000" indent="-228600" eaLnBrk="0" hangingPunct="0">
                        <a:spcBef>
                          <a:spcPct val="20000"/>
                        </a:spcBef>
                        <a:buFont typeface="Arial" charset="0"/>
                        <a:defRPr sz="2000">
                          <a:solidFill>
                            <a:schemeClr val="tx1"/>
                          </a:solidFill>
                          <a:latin typeface="Times New Roman" charset="0"/>
                          <a:ea typeface="MS PGothic" charset="-128"/>
                        </a:defRPr>
                      </a:lvl3pPr>
                      <a:lvl4pPr marL="1600200" indent="-228600" eaLnBrk="0" hangingPunct="0">
                        <a:spcBef>
                          <a:spcPct val="20000"/>
                        </a:spcBef>
                        <a:buFont typeface="Arial" charset="0"/>
                        <a:defRPr>
                          <a:solidFill>
                            <a:schemeClr val="tx1"/>
                          </a:solidFill>
                          <a:latin typeface="Times New Roman" charset="0"/>
                          <a:ea typeface="MS PGothic" charset="-128"/>
                        </a:defRPr>
                      </a:lvl4pPr>
                      <a:lvl5pPr marL="2057400" indent="-228600" eaLnBrk="0" hangingPunct="0">
                        <a:spcBef>
                          <a:spcPct val="20000"/>
                        </a:spcBef>
                        <a:buFont typeface="Arial" charset="0"/>
                        <a:defRPr>
                          <a:solidFill>
                            <a:schemeClr val="tx1"/>
                          </a:solidFill>
                          <a:latin typeface="Times New Roman"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Times New Roman"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Times New Roman"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Times New Roman"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Times New Roman"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en-US" sz="2200" b="1" i="0" u="none" strike="noStrike" cap="none" normalizeH="0" baseline="0" dirty="0">
                          <a:ln>
                            <a:noFill/>
                          </a:ln>
                          <a:solidFill>
                            <a:schemeClr val="bg1"/>
                          </a:solidFill>
                          <a:effectLst/>
                          <a:latin typeface="Times New Roman" charset="0"/>
                          <a:ea typeface="ヒラギノ角ゴ ProN W3" charset="-128"/>
                          <a:sym typeface="Arial" charset="0"/>
                        </a:rPr>
                        <a:t>Gluten Sensitive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04040"/>
                    </a:solidFill>
                  </a:tcPr>
                </a:tc>
                <a:extLst>
                  <a:ext uri="{0D108BD9-81ED-4DB2-BD59-A6C34878D82A}">
                    <a16:rowId xmlns:a16="http://schemas.microsoft.com/office/drawing/2014/main" val="10000"/>
                  </a:ext>
                </a:extLst>
              </a:tr>
              <a:tr h="427037">
                <a:tc>
                  <a:txBody>
                    <a:bodyPr/>
                    <a:lstStyle>
                      <a:lvl1pPr eaLnBrk="0" hangingPunct="0">
                        <a:spcBef>
                          <a:spcPct val="20000"/>
                        </a:spcBef>
                        <a:buFont typeface="Arial" charset="0"/>
                        <a:defRPr sz="2800">
                          <a:solidFill>
                            <a:schemeClr val="tx1"/>
                          </a:solidFill>
                          <a:latin typeface="Times New Roman" charset="0"/>
                          <a:ea typeface="MS PGothic" charset="-128"/>
                        </a:defRPr>
                      </a:lvl1pPr>
                      <a:lvl2pPr marL="742950" indent="-285750" eaLnBrk="0" hangingPunct="0">
                        <a:spcBef>
                          <a:spcPct val="20000"/>
                        </a:spcBef>
                        <a:buFont typeface="Arial" charset="0"/>
                        <a:defRPr sz="2400">
                          <a:solidFill>
                            <a:schemeClr val="tx1"/>
                          </a:solidFill>
                          <a:latin typeface="Times New Roman" charset="0"/>
                          <a:ea typeface="MS PGothic" charset="-128"/>
                        </a:defRPr>
                      </a:lvl2pPr>
                      <a:lvl3pPr marL="1143000" indent="-228600" eaLnBrk="0" hangingPunct="0">
                        <a:spcBef>
                          <a:spcPct val="20000"/>
                        </a:spcBef>
                        <a:buFont typeface="Arial" charset="0"/>
                        <a:defRPr sz="2000">
                          <a:solidFill>
                            <a:schemeClr val="tx1"/>
                          </a:solidFill>
                          <a:latin typeface="Times New Roman" charset="0"/>
                          <a:ea typeface="MS PGothic" charset="-128"/>
                        </a:defRPr>
                      </a:lvl3pPr>
                      <a:lvl4pPr marL="1600200" indent="-228600" eaLnBrk="0" hangingPunct="0">
                        <a:spcBef>
                          <a:spcPct val="20000"/>
                        </a:spcBef>
                        <a:buFont typeface="Arial" charset="0"/>
                        <a:defRPr>
                          <a:solidFill>
                            <a:schemeClr val="tx1"/>
                          </a:solidFill>
                          <a:latin typeface="Times New Roman" charset="0"/>
                          <a:ea typeface="MS PGothic" charset="-128"/>
                        </a:defRPr>
                      </a:lvl4pPr>
                      <a:lvl5pPr marL="2057400" indent="-228600" eaLnBrk="0" hangingPunct="0">
                        <a:spcBef>
                          <a:spcPct val="20000"/>
                        </a:spcBef>
                        <a:buFont typeface="Arial" charset="0"/>
                        <a:defRPr>
                          <a:solidFill>
                            <a:schemeClr val="tx1"/>
                          </a:solidFill>
                          <a:latin typeface="Times New Roman"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Times New Roman"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Times New Roman"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Times New Roman"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Times New Roman"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en-US" sz="2200" b="0" i="0" u="none" strike="noStrike" cap="none" normalizeH="0" baseline="0">
                          <a:ln>
                            <a:noFill/>
                          </a:ln>
                          <a:solidFill>
                            <a:schemeClr val="tx1"/>
                          </a:solidFill>
                          <a:effectLst/>
                          <a:latin typeface="Times New Roman" charset="0"/>
                          <a:ea typeface="ヒラギノ角ゴ ProN W3" charset="-128"/>
                          <a:sym typeface="Arial" charset="0"/>
                        </a:rPr>
                        <a:t>Treatment: GFD</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E5E5"/>
                    </a:solidFill>
                  </a:tcPr>
                </a:tc>
                <a:tc>
                  <a:txBody>
                    <a:bodyPr/>
                    <a:lstStyle>
                      <a:lvl1pPr eaLnBrk="0" hangingPunct="0">
                        <a:spcBef>
                          <a:spcPct val="20000"/>
                        </a:spcBef>
                        <a:buFont typeface="Arial" charset="0"/>
                        <a:defRPr sz="2800">
                          <a:solidFill>
                            <a:schemeClr val="tx1"/>
                          </a:solidFill>
                          <a:latin typeface="Times New Roman" charset="0"/>
                          <a:ea typeface="MS PGothic" charset="-128"/>
                        </a:defRPr>
                      </a:lvl1pPr>
                      <a:lvl2pPr marL="742950" indent="-285750" eaLnBrk="0" hangingPunct="0">
                        <a:spcBef>
                          <a:spcPct val="20000"/>
                        </a:spcBef>
                        <a:buFont typeface="Arial" charset="0"/>
                        <a:defRPr sz="2400">
                          <a:solidFill>
                            <a:schemeClr val="tx1"/>
                          </a:solidFill>
                          <a:latin typeface="Times New Roman" charset="0"/>
                          <a:ea typeface="MS PGothic" charset="-128"/>
                        </a:defRPr>
                      </a:lvl2pPr>
                      <a:lvl3pPr marL="1143000" indent="-228600" eaLnBrk="0" hangingPunct="0">
                        <a:spcBef>
                          <a:spcPct val="20000"/>
                        </a:spcBef>
                        <a:buFont typeface="Arial" charset="0"/>
                        <a:defRPr sz="2000">
                          <a:solidFill>
                            <a:schemeClr val="tx1"/>
                          </a:solidFill>
                          <a:latin typeface="Times New Roman" charset="0"/>
                          <a:ea typeface="MS PGothic" charset="-128"/>
                        </a:defRPr>
                      </a:lvl3pPr>
                      <a:lvl4pPr marL="1600200" indent="-228600" eaLnBrk="0" hangingPunct="0">
                        <a:spcBef>
                          <a:spcPct val="20000"/>
                        </a:spcBef>
                        <a:buFont typeface="Arial" charset="0"/>
                        <a:defRPr>
                          <a:solidFill>
                            <a:schemeClr val="tx1"/>
                          </a:solidFill>
                          <a:latin typeface="Times New Roman" charset="0"/>
                          <a:ea typeface="MS PGothic" charset="-128"/>
                        </a:defRPr>
                      </a:lvl4pPr>
                      <a:lvl5pPr marL="2057400" indent="-228600" eaLnBrk="0" hangingPunct="0">
                        <a:spcBef>
                          <a:spcPct val="20000"/>
                        </a:spcBef>
                        <a:buFont typeface="Arial" charset="0"/>
                        <a:defRPr>
                          <a:solidFill>
                            <a:schemeClr val="tx1"/>
                          </a:solidFill>
                          <a:latin typeface="Times New Roman"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Times New Roman"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Times New Roman"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Times New Roman"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Times New Roman"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en-US" sz="2200" b="0" i="0" u="none" strike="noStrike" cap="none" normalizeH="0" baseline="0">
                          <a:ln>
                            <a:noFill/>
                          </a:ln>
                          <a:solidFill>
                            <a:schemeClr val="tx1"/>
                          </a:solidFill>
                          <a:effectLst/>
                          <a:latin typeface="Times New Roman" charset="0"/>
                          <a:ea typeface="ヒラギノ角ゴ ProN W3" charset="-128"/>
                          <a:sym typeface="Arial" charset="0"/>
                        </a:rPr>
                        <a:t>            Yes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E5E5"/>
                    </a:solidFill>
                  </a:tcPr>
                </a:tc>
                <a:tc>
                  <a:txBody>
                    <a:bodyPr/>
                    <a:lstStyle>
                      <a:lvl1pPr eaLnBrk="0" hangingPunct="0">
                        <a:spcBef>
                          <a:spcPct val="20000"/>
                        </a:spcBef>
                        <a:buFont typeface="Arial" charset="0"/>
                        <a:defRPr sz="2800">
                          <a:solidFill>
                            <a:schemeClr val="tx1"/>
                          </a:solidFill>
                          <a:latin typeface="Times New Roman" charset="0"/>
                          <a:ea typeface="MS PGothic" charset="-128"/>
                        </a:defRPr>
                      </a:lvl1pPr>
                      <a:lvl2pPr marL="742950" indent="-285750" eaLnBrk="0" hangingPunct="0">
                        <a:spcBef>
                          <a:spcPct val="20000"/>
                        </a:spcBef>
                        <a:buFont typeface="Arial" charset="0"/>
                        <a:defRPr sz="2400">
                          <a:solidFill>
                            <a:schemeClr val="tx1"/>
                          </a:solidFill>
                          <a:latin typeface="Times New Roman" charset="0"/>
                          <a:ea typeface="MS PGothic" charset="-128"/>
                        </a:defRPr>
                      </a:lvl2pPr>
                      <a:lvl3pPr marL="1143000" indent="-228600" eaLnBrk="0" hangingPunct="0">
                        <a:spcBef>
                          <a:spcPct val="20000"/>
                        </a:spcBef>
                        <a:buFont typeface="Arial" charset="0"/>
                        <a:defRPr sz="2000">
                          <a:solidFill>
                            <a:schemeClr val="tx1"/>
                          </a:solidFill>
                          <a:latin typeface="Times New Roman" charset="0"/>
                          <a:ea typeface="MS PGothic" charset="-128"/>
                        </a:defRPr>
                      </a:lvl3pPr>
                      <a:lvl4pPr marL="1600200" indent="-228600" eaLnBrk="0" hangingPunct="0">
                        <a:spcBef>
                          <a:spcPct val="20000"/>
                        </a:spcBef>
                        <a:buFont typeface="Arial" charset="0"/>
                        <a:defRPr>
                          <a:solidFill>
                            <a:schemeClr val="tx1"/>
                          </a:solidFill>
                          <a:latin typeface="Times New Roman" charset="0"/>
                          <a:ea typeface="MS PGothic" charset="-128"/>
                        </a:defRPr>
                      </a:lvl4pPr>
                      <a:lvl5pPr marL="2057400" indent="-228600" eaLnBrk="0" hangingPunct="0">
                        <a:spcBef>
                          <a:spcPct val="20000"/>
                        </a:spcBef>
                        <a:buFont typeface="Arial" charset="0"/>
                        <a:defRPr>
                          <a:solidFill>
                            <a:schemeClr val="tx1"/>
                          </a:solidFill>
                          <a:latin typeface="Times New Roman"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Times New Roman"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Times New Roman"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Times New Roman"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Times New Roman"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en-US" sz="2200" b="0" i="0" u="none" strike="noStrike" cap="none" normalizeH="0" baseline="0">
                          <a:ln>
                            <a:noFill/>
                          </a:ln>
                          <a:solidFill>
                            <a:schemeClr val="tx1"/>
                          </a:solidFill>
                          <a:effectLst/>
                          <a:latin typeface="Times New Roman" charset="0"/>
                          <a:ea typeface="ヒラギノ角ゴ ProN W3" charset="-128"/>
                          <a:sym typeface="Arial" charset="0"/>
                        </a:rPr>
                        <a:t>            Yes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E5E5"/>
                    </a:solidFill>
                  </a:tcPr>
                </a:tc>
                <a:extLst>
                  <a:ext uri="{0D108BD9-81ED-4DB2-BD59-A6C34878D82A}">
                    <a16:rowId xmlns:a16="http://schemas.microsoft.com/office/drawing/2014/main" val="10001"/>
                  </a:ext>
                </a:extLst>
              </a:tr>
              <a:tr h="441324">
                <a:tc>
                  <a:txBody>
                    <a:bodyPr/>
                    <a:lstStyle>
                      <a:lvl1pPr eaLnBrk="0" hangingPunct="0">
                        <a:spcBef>
                          <a:spcPct val="20000"/>
                        </a:spcBef>
                        <a:buFont typeface="Arial" charset="0"/>
                        <a:defRPr sz="2800">
                          <a:solidFill>
                            <a:schemeClr val="tx1"/>
                          </a:solidFill>
                          <a:latin typeface="Times New Roman" charset="0"/>
                          <a:ea typeface="MS PGothic" charset="-128"/>
                        </a:defRPr>
                      </a:lvl1pPr>
                      <a:lvl2pPr marL="742950" indent="-285750" eaLnBrk="0" hangingPunct="0">
                        <a:spcBef>
                          <a:spcPct val="20000"/>
                        </a:spcBef>
                        <a:buFont typeface="Arial" charset="0"/>
                        <a:defRPr sz="2400">
                          <a:solidFill>
                            <a:schemeClr val="tx1"/>
                          </a:solidFill>
                          <a:latin typeface="Times New Roman" charset="0"/>
                          <a:ea typeface="MS PGothic" charset="-128"/>
                        </a:defRPr>
                      </a:lvl2pPr>
                      <a:lvl3pPr marL="1143000" indent="-228600" eaLnBrk="0" hangingPunct="0">
                        <a:spcBef>
                          <a:spcPct val="20000"/>
                        </a:spcBef>
                        <a:buFont typeface="Arial" charset="0"/>
                        <a:defRPr sz="2000">
                          <a:solidFill>
                            <a:schemeClr val="tx1"/>
                          </a:solidFill>
                          <a:latin typeface="Times New Roman" charset="0"/>
                          <a:ea typeface="MS PGothic" charset="-128"/>
                        </a:defRPr>
                      </a:lvl3pPr>
                      <a:lvl4pPr marL="1600200" indent="-228600" eaLnBrk="0" hangingPunct="0">
                        <a:spcBef>
                          <a:spcPct val="20000"/>
                        </a:spcBef>
                        <a:buFont typeface="Arial" charset="0"/>
                        <a:defRPr>
                          <a:solidFill>
                            <a:schemeClr val="tx1"/>
                          </a:solidFill>
                          <a:latin typeface="Times New Roman" charset="0"/>
                          <a:ea typeface="MS PGothic" charset="-128"/>
                        </a:defRPr>
                      </a:lvl4pPr>
                      <a:lvl5pPr marL="2057400" indent="-228600" eaLnBrk="0" hangingPunct="0">
                        <a:spcBef>
                          <a:spcPct val="20000"/>
                        </a:spcBef>
                        <a:buFont typeface="Arial" charset="0"/>
                        <a:defRPr>
                          <a:solidFill>
                            <a:schemeClr val="tx1"/>
                          </a:solidFill>
                          <a:latin typeface="Times New Roman"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Times New Roman"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Times New Roman"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Times New Roman"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Times New Roman"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en-US" sz="2200" b="0" i="0" u="none" strike="noStrike" cap="none" normalizeH="0" baseline="0">
                          <a:ln>
                            <a:noFill/>
                          </a:ln>
                          <a:solidFill>
                            <a:schemeClr val="tx1"/>
                          </a:solidFill>
                          <a:effectLst/>
                          <a:latin typeface="Times New Roman" charset="0"/>
                          <a:ea typeface="ヒラギノ角ゴ ProN W3" charset="-128"/>
                          <a:sym typeface="Arial" charset="0"/>
                        </a:rPr>
                        <a:t>Strict adherence to GFD</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buFont typeface="Arial" charset="0"/>
                        <a:defRPr sz="2800">
                          <a:solidFill>
                            <a:schemeClr val="tx1"/>
                          </a:solidFill>
                          <a:latin typeface="Times New Roman" charset="0"/>
                          <a:ea typeface="MS PGothic" charset="-128"/>
                        </a:defRPr>
                      </a:lvl1pPr>
                      <a:lvl2pPr marL="742950" indent="-285750" eaLnBrk="0" hangingPunct="0">
                        <a:spcBef>
                          <a:spcPct val="20000"/>
                        </a:spcBef>
                        <a:buFont typeface="Arial" charset="0"/>
                        <a:defRPr sz="2400">
                          <a:solidFill>
                            <a:schemeClr val="tx1"/>
                          </a:solidFill>
                          <a:latin typeface="Times New Roman" charset="0"/>
                          <a:ea typeface="MS PGothic" charset="-128"/>
                        </a:defRPr>
                      </a:lvl2pPr>
                      <a:lvl3pPr marL="1143000" indent="-228600" eaLnBrk="0" hangingPunct="0">
                        <a:spcBef>
                          <a:spcPct val="20000"/>
                        </a:spcBef>
                        <a:buFont typeface="Arial" charset="0"/>
                        <a:defRPr sz="2000">
                          <a:solidFill>
                            <a:schemeClr val="tx1"/>
                          </a:solidFill>
                          <a:latin typeface="Times New Roman" charset="0"/>
                          <a:ea typeface="MS PGothic" charset="-128"/>
                        </a:defRPr>
                      </a:lvl3pPr>
                      <a:lvl4pPr marL="1600200" indent="-228600" eaLnBrk="0" hangingPunct="0">
                        <a:spcBef>
                          <a:spcPct val="20000"/>
                        </a:spcBef>
                        <a:buFont typeface="Arial" charset="0"/>
                        <a:defRPr>
                          <a:solidFill>
                            <a:schemeClr val="tx1"/>
                          </a:solidFill>
                          <a:latin typeface="Times New Roman" charset="0"/>
                          <a:ea typeface="MS PGothic" charset="-128"/>
                        </a:defRPr>
                      </a:lvl4pPr>
                      <a:lvl5pPr marL="2057400" indent="-228600" eaLnBrk="0" hangingPunct="0">
                        <a:spcBef>
                          <a:spcPct val="20000"/>
                        </a:spcBef>
                        <a:buFont typeface="Arial" charset="0"/>
                        <a:defRPr>
                          <a:solidFill>
                            <a:schemeClr val="tx1"/>
                          </a:solidFill>
                          <a:latin typeface="Times New Roman"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Times New Roman"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Times New Roman"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Times New Roman"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Times New Roman"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en-US" sz="2200" b="0" i="0" u="none" strike="noStrike" cap="none" normalizeH="0" baseline="0">
                          <a:ln>
                            <a:noFill/>
                          </a:ln>
                          <a:solidFill>
                            <a:schemeClr val="tx1"/>
                          </a:solidFill>
                          <a:effectLst/>
                          <a:latin typeface="Times New Roman" charset="0"/>
                          <a:ea typeface="ヒラギノ角ゴ ProN W3" charset="-128"/>
                          <a:sym typeface="Arial" charset="0"/>
                        </a:rPr>
                        <a:t>   &lt;10 mg / day</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buFont typeface="Arial" charset="0"/>
                        <a:defRPr sz="2800">
                          <a:solidFill>
                            <a:schemeClr val="tx1"/>
                          </a:solidFill>
                          <a:latin typeface="Times New Roman" charset="0"/>
                          <a:ea typeface="MS PGothic" charset="-128"/>
                        </a:defRPr>
                      </a:lvl1pPr>
                      <a:lvl2pPr marL="742950" indent="-285750" eaLnBrk="0" hangingPunct="0">
                        <a:spcBef>
                          <a:spcPct val="20000"/>
                        </a:spcBef>
                        <a:buFont typeface="Arial" charset="0"/>
                        <a:defRPr sz="2400">
                          <a:solidFill>
                            <a:schemeClr val="tx1"/>
                          </a:solidFill>
                          <a:latin typeface="Times New Roman" charset="0"/>
                          <a:ea typeface="MS PGothic" charset="-128"/>
                        </a:defRPr>
                      </a:lvl2pPr>
                      <a:lvl3pPr marL="1143000" indent="-228600" eaLnBrk="0" hangingPunct="0">
                        <a:spcBef>
                          <a:spcPct val="20000"/>
                        </a:spcBef>
                        <a:buFont typeface="Arial" charset="0"/>
                        <a:defRPr sz="2000">
                          <a:solidFill>
                            <a:schemeClr val="tx1"/>
                          </a:solidFill>
                          <a:latin typeface="Times New Roman" charset="0"/>
                          <a:ea typeface="MS PGothic" charset="-128"/>
                        </a:defRPr>
                      </a:lvl3pPr>
                      <a:lvl4pPr marL="1600200" indent="-228600" eaLnBrk="0" hangingPunct="0">
                        <a:spcBef>
                          <a:spcPct val="20000"/>
                        </a:spcBef>
                        <a:buFont typeface="Arial" charset="0"/>
                        <a:defRPr>
                          <a:solidFill>
                            <a:schemeClr val="tx1"/>
                          </a:solidFill>
                          <a:latin typeface="Times New Roman" charset="0"/>
                          <a:ea typeface="MS PGothic" charset="-128"/>
                        </a:defRPr>
                      </a:lvl4pPr>
                      <a:lvl5pPr marL="2057400" indent="-228600" eaLnBrk="0" hangingPunct="0">
                        <a:spcBef>
                          <a:spcPct val="20000"/>
                        </a:spcBef>
                        <a:buFont typeface="Arial" charset="0"/>
                        <a:defRPr>
                          <a:solidFill>
                            <a:schemeClr val="tx1"/>
                          </a:solidFill>
                          <a:latin typeface="Times New Roman"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Times New Roman"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Times New Roman"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Times New Roman"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Times New Roman"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en-US" sz="2200" b="0" i="0" u="none" strike="noStrike" cap="none" normalizeH="0" baseline="0">
                          <a:ln>
                            <a:noFill/>
                          </a:ln>
                          <a:solidFill>
                            <a:schemeClr val="tx1"/>
                          </a:solidFill>
                          <a:effectLst/>
                          <a:latin typeface="Times New Roman" charset="0"/>
                          <a:ea typeface="ヒラギノ角ゴ ProN W3" charset="-128"/>
                          <a:sym typeface="Arial" charset="0"/>
                        </a:rPr>
                        <a:t>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r h="427037">
                <a:tc>
                  <a:txBody>
                    <a:bodyPr/>
                    <a:lstStyle>
                      <a:lvl1pPr eaLnBrk="0" hangingPunct="0">
                        <a:spcBef>
                          <a:spcPct val="20000"/>
                        </a:spcBef>
                        <a:buFont typeface="Arial" charset="0"/>
                        <a:defRPr sz="2800">
                          <a:solidFill>
                            <a:schemeClr val="tx1"/>
                          </a:solidFill>
                          <a:latin typeface="Times New Roman" charset="0"/>
                          <a:ea typeface="MS PGothic" charset="-128"/>
                        </a:defRPr>
                      </a:lvl1pPr>
                      <a:lvl2pPr marL="742950" indent="-285750" eaLnBrk="0" hangingPunct="0">
                        <a:spcBef>
                          <a:spcPct val="20000"/>
                        </a:spcBef>
                        <a:buFont typeface="Arial" charset="0"/>
                        <a:defRPr sz="2400">
                          <a:solidFill>
                            <a:schemeClr val="tx1"/>
                          </a:solidFill>
                          <a:latin typeface="Times New Roman" charset="0"/>
                          <a:ea typeface="MS PGothic" charset="-128"/>
                        </a:defRPr>
                      </a:lvl2pPr>
                      <a:lvl3pPr marL="1143000" indent="-228600" eaLnBrk="0" hangingPunct="0">
                        <a:spcBef>
                          <a:spcPct val="20000"/>
                        </a:spcBef>
                        <a:buFont typeface="Arial" charset="0"/>
                        <a:defRPr sz="2000">
                          <a:solidFill>
                            <a:schemeClr val="tx1"/>
                          </a:solidFill>
                          <a:latin typeface="Times New Roman" charset="0"/>
                          <a:ea typeface="MS PGothic" charset="-128"/>
                        </a:defRPr>
                      </a:lvl3pPr>
                      <a:lvl4pPr marL="1600200" indent="-228600" eaLnBrk="0" hangingPunct="0">
                        <a:spcBef>
                          <a:spcPct val="20000"/>
                        </a:spcBef>
                        <a:buFont typeface="Arial" charset="0"/>
                        <a:defRPr>
                          <a:solidFill>
                            <a:schemeClr val="tx1"/>
                          </a:solidFill>
                          <a:latin typeface="Times New Roman" charset="0"/>
                          <a:ea typeface="MS PGothic" charset="-128"/>
                        </a:defRPr>
                      </a:lvl4pPr>
                      <a:lvl5pPr marL="2057400" indent="-228600" eaLnBrk="0" hangingPunct="0">
                        <a:spcBef>
                          <a:spcPct val="20000"/>
                        </a:spcBef>
                        <a:buFont typeface="Arial" charset="0"/>
                        <a:defRPr>
                          <a:solidFill>
                            <a:schemeClr val="tx1"/>
                          </a:solidFill>
                          <a:latin typeface="Times New Roman"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Times New Roman"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Times New Roman"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Times New Roman"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Times New Roman"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en-US" sz="2200" b="0" i="0" u="none" strike="noStrike" cap="none" normalizeH="0" baseline="0">
                          <a:ln>
                            <a:noFill/>
                          </a:ln>
                          <a:solidFill>
                            <a:schemeClr val="tx1"/>
                          </a:solidFill>
                          <a:effectLst/>
                          <a:latin typeface="Times New Roman" charset="0"/>
                          <a:ea typeface="ヒラギノ角ゴ ProN W3" charset="-128"/>
                          <a:sym typeface="Arial" charset="0"/>
                        </a:rPr>
                        <a:t>Life Long</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E5E5"/>
                    </a:solidFill>
                  </a:tcPr>
                </a:tc>
                <a:tc>
                  <a:txBody>
                    <a:bodyPr/>
                    <a:lstStyle>
                      <a:lvl1pPr eaLnBrk="0" hangingPunct="0">
                        <a:spcBef>
                          <a:spcPct val="20000"/>
                        </a:spcBef>
                        <a:buFont typeface="Arial" charset="0"/>
                        <a:defRPr sz="2800">
                          <a:solidFill>
                            <a:schemeClr val="tx1"/>
                          </a:solidFill>
                          <a:latin typeface="Times New Roman" charset="0"/>
                          <a:ea typeface="MS PGothic" charset="-128"/>
                        </a:defRPr>
                      </a:lvl1pPr>
                      <a:lvl2pPr marL="742950" indent="-285750" eaLnBrk="0" hangingPunct="0">
                        <a:spcBef>
                          <a:spcPct val="20000"/>
                        </a:spcBef>
                        <a:buFont typeface="Arial" charset="0"/>
                        <a:defRPr sz="2400">
                          <a:solidFill>
                            <a:schemeClr val="tx1"/>
                          </a:solidFill>
                          <a:latin typeface="Times New Roman" charset="0"/>
                          <a:ea typeface="MS PGothic" charset="-128"/>
                        </a:defRPr>
                      </a:lvl2pPr>
                      <a:lvl3pPr marL="1143000" indent="-228600" eaLnBrk="0" hangingPunct="0">
                        <a:spcBef>
                          <a:spcPct val="20000"/>
                        </a:spcBef>
                        <a:buFont typeface="Arial" charset="0"/>
                        <a:defRPr sz="2000">
                          <a:solidFill>
                            <a:schemeClr val="tx1"/>
                          </a:solidFill>
                          <a:latin typeface="Times New Roman" charset="0"/>
                          <a:ea typeface="MS PGothic" charset="-128"/>
                        </a:defRPr>
                      </a:lvl3pPr>
                      <a:lvl4pPr marL="1600200" indent="-228600" eaLnBrk="0" hangingPunct="0">
                        <a:spcBef>
                          <a:spcPct val="20000"/>
                        </a:spcBef>
                        <a:buFont typeface="Arial" charset="0"/>
                        <a:defRPr>
                          <a:solidFill>
                            <a:schemeClr val="tx1"/>
                          </a:solidFill>
                          <a:latin typeface="Times New Roman" charset="0"/>
                          <a:ea typeface="MS PGothic" charset="-128"/>
                        </a:defRPr>
                      </a:lvl4pPr>
                      <a:lvl5pPr marL="2057400" indent="-228600" eaLnBrk="0" hangingPunct="0">
                        <a:spcBef>
                          <a:spcPct val="20000"/>
                        </a:spcBef>
                        <a:buFont typeface="Arial" charset="0"/>
                        <a:defRPr>
                          <a:solidFill>
                            <a:schemeClr val="tx1"/>
                          </a:solidFill>
                          <a:latin typeface="Times New Roman"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Times New Roman"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Times New Roman"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Times New Roman"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Times New Roman"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en-US" sz="2200" b="0" i="0" u="none" strike="noStrike" cap="none" normalizeH="0" baseline="0">
                          <a:ln>
                            <a:noFill/>
                          </a:ln>
                          <a:solidFill>
                            <a:schemeClr val="tx1"/>
                          </a:solidFill>
                          <a:effectLst/>
                          <a:latin typeface="Times New Roman" charset="0"/>
                          <a:ea typeface="ヒラギノ角ゴ ProN W3" charset="-128"/>
                          <a:sym typeface="Arial" charset="0"/>
                        </a:rPr>
                        <a:t>            Yes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E5E5"/>
                    </a:solidFill>
                  </a:tcPr>
                </a:tc>
                <a:tc>
                  <a:txBody>
                    <a:bodyPr/>
                    <a:lstStyle>
                      <a:lvl1pPr eaLnBrk="0" hangingPunct="0">
                        <a:spcBef>
                          <a:spcPct val="20000"/>
                        </a:spcBef>
                        <a:buFont typeface="Arial" charset="0"/>
                        <a:defRPr sz="2800">
                          <a:solidFill>
                            <a:schemeClr val="tx1"/>
                          </a:solidFill>
                          <a:latin typeface="Times New Roman" charset="0"/>
                          <a:ea typeface="MS PGothic" charset="-128"/>
                        </a:defRPr>
                      </a:lvl1pPr>
                      <a:lvl2pPr marL="742950" indent="-285750" eaLnBrk="0" hangingPunct="0">
                        <a:spcBef>
                          <a:spcPct val="20000"/>
                        </a:spcBef>
                        <a:buFont typeface="Arial" charset="0"/>
                        <a:defRPr sz="2400">
                          <a:solidFill>
                            <a:schemeClr val="tx1"/>
                          </a:solidFill>
                          <a:latin typeface="Times New Roman" charset="0"/>
                          <a:ea typeface="MS PGothic" charset="-128"/>
                        </a:defRPr>
                      </a:lvl2pPr>
                      <a:lvl3pPr marL="1143000" indent="-228600" eaLnBrk="0" hangingPunct="0">
                        <a:spcBef>
                          <a:spcPct val="20000"/>
                        </a:spcBef>
                        <a:buFont typeface="Arial" charset="0"/>
                        <a:defRPr sz="2000">
                          <a:solidFill>
                            <a:schemeClr val="tx1"/>
                          </a:solidFill>
                          <a:latin typeface="Times New Roman" charset="0"/>
                          <a:ea typeface="MS PGothic" charset="-128"/>
                        </a:defRPr>
                      </a:lvl3pPr>
                      <a:lvl4pPr marL="1600200" indent="-228600" eaLnBrk="0" hangingPunct="0">
                        <a:spcBef>
                          <a:spcPct val="20000"/>
                        </a:spcBef>
                        <a:buFont typeface="Arial" charset="0"/>
                        <a:defRPr>
                          <a:solidFill>
                            <a:schemeClr val="tx1"/>
                          </a:solidFill>
                          <a:latin typeface="Times New Roman" charset="0"/>
                          <a:ea typeface="MS PGothic" charset="-128"/>
                        </a:defRPr>
                      </a:lvl4pPr>
                      <a:lvl5pPr marL="2057400" indent="-228600" eaLnBrk="0" hangingPunct="0">
                        <a:spcBef>
                          <a:spcPct val="20000"/>
                        </a:spcBef>
                        <a:buFont typeface="Arial" charset="0"/>
                        <a:defRPr>
                          <a:solidFill>
                            <a:schemeClr val="tx1"/>
                          </a:solidFill>
                          <a:latin typeface="Times New Roman"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Times New Roman"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Times New Roman"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Times New Roman"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Times New Roman"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en-US" sz="2200" b="0" i="0" u="none" strike="noStrike" cap="none" normalizeH="0" baseline="0">
                          <a:ln>
                            <a:noFill/>
                          </a:ln>
                          <a:solidFill>
                            <a:schemeClr val="tx1"/>
                          </a:solidFill>
                          <a:effectLst/>
                          <a:latin typeface="Times New Roman" charset="0"/>
                          <a:ea typeface="ヒラギノ角ゴ ProN W3" charset="-128"/>
                          <a:sym typeface="Arial" charset="0"/>
                        </a:rPr>
                        <a:t>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E5E5"/>
                    </a:solidFill>
                  </a:tcPr>
                </a:tc>
                <a:extLst>
                  <a:ext uri="{0D108BD9-81ED-4DB2-BD59-A6C34878D82A}">
                    <a16:rowId xmlns:a16="http://schemas.microsoft.com/office/drawing/2014/main" val="10003"/>
                  </a:ext>
                </a:extLst>
              </a:tr>
              <a:tr h="465137">
                <a:tc>
                  <a:txBody>
                    <a:bodyPr/>
                    <a:lstStyle>
                      <a:lvl1pPr eaLnBrk="0" hangingPunct="0">
                        <a:spcBef>
                          <a:spcPct val="20000"/>
                        </a:spcBef>
                        <a:buFont typeface="Arial" charset="0"/>
                        <a:defRPr sz="2800">
                          <a:solidFill>
                            <a:schemeClr val="tx1"/>
                          </a:solidFill>
                          <a:latin typeface="Times New Roman" charset="0"/>
                          <a:ea typeface="MS PGothic" charset="-128"/>
                        </a:defRPr>
                      </a:lvl1pPr>
                      <a:lvl2pPr marL="742950" indent="-285750" eaLnBrk="0" hangingPunct="0">
                        <a:spcBef>
                          <a:spcPct val="20000"/>
                        </a:spcBef>
                        <a:buFont typeface="Arial" charset="0"/>
                        <a:defRPr sz="2400">
                          <a:solidFill>
                            <a:schemeClr val="tx1"/>
                          </a:solidFill>
                          <a:latin typeface="Times New Roman" charset="0"/>
                          <a:ea typeface="MS PGothic" charset="-128"/>
                        </a:defRPr>
                      </a:lvl2pPr>
                      <a:lvl3pPr marL="1143000" indent="-228600" eaLnBrk="0" hangingPunct="0">
                        <a:spcBef>
                          <a:spcPct val="20000"/>
                        </a:spcBef>
                        <a:buFont typeface="Arial" charset="0"/>
                        <a:defRPr sz="2000">
                          <a:solidFill>
                            <a:schemeClr val="tx1"/>
                          </a:solidFill>
                          <a:latin typeface="Times New Roman" charset="0"/>
                          <a:ea typeface="MS PGothic" charset="-128"/>
                        </a:defRPr>
                      </a:lvl3pPr>
                      <a:lvl4pPr marL="1600200" indent="-228600" eaLnBrk="0" hangingPunct="0">
                        <a:spcBef>
                          <a:spcPct val="20000"/>
                        </a:spcBef>
                        <a:buFont typeface="Arial" charset="0"/>
                        <a:defRPr>
                          <a:solidFill>
                            <a:schemeClr val="tx1"/>
                          </a:solidFill>
                          <a:latin typeface="Times New Roman" charset="0"/>
                          <a:ea typeface="MS PGothic" charset="-128"/>
                        </a:defRPr>
                      </a:lvl4pPr>
                      <a:lvl5pPr marL="2057400" indent="-228600" eaLnBrk="0" hangingPunct="0">
                        <a:spcBef>
                          <a:spcPct val="20000"/>
                        </a:spcBef>
                        <a:buFont typeface="Arial" charset="0"/>
                        <a:defRPr>
                          <a:solidFill>
                            <a:schemeClr val="tx1"/>
                          </a:solidFill>
                          <a:latin typeface="Times New Roman"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Times New Roman"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Times New Roman"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Times New Roman"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Times New Roman"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en-US" sz="2200" b="0" i="0" u="none" strike="noStrike" cap="none" normalizeH="0" baseline="0">
                          <a:ln>
                            <a:noFill/>
                          </a:ln>
                          <a:solidFill>
                            <a:schemeClr val="tx1"/>
                          </a:solidFill>
                          <a:effectLst/>
                          <a:latin typeface="Times New Roman" charset="0"/>
                          <a:ea typeface="ヒラギノ角ゴ ProN W3" charset="-128"/>
                          <a:sym typeface="Arial" charset="0"/>
                        </a:rPr>
                        <a:t>Improvement of symptoms on GFD</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buFont typeface="Arial" charset="0"/>
                        <a:defRPr sz="2800">
                          <a:solidFill>
                            <a:schemeClr val="tx1"/>
                          </a:solidFill>
                          <a:latin typeface="Times New Roman" charset="0"/>
                          <a:ea typeface="MS PGothic" charset="-128"/>
                        </a:defRPr>
                      </a:lvl1pPr>
                      <a:lvl2pPr marL="742950" indent="-285750" eaLnBrk="0" hangingPunct="0">
                        <a:spcBef>
                          <a:spcPct val="20000"/>
                        </a:spcBef>
                        <a:buFont typeface="Arial" charset="0"/>
                        <a:defRPr sz="2400">
                          <a:solidFill>
                            <a:schemeClr val="tx1"/>
                          </a:solidFill>
                          <a:latin typeface="Times New Roman" charset="0"/>
                          <a:ea typeface="MS PGothic" charset="-128"/>
                        </a:defRPr>
                      </a:lvl2pPr>
                      <a:lvl3pPr marL="1143000" indent="-228600" eaLnBrk="0" hangingPunct="0">
                        <a:spcBef>
                          <a:spcPct val="20000"/>
                        </a:spcBef>
                        <a:buFont typeface="Arial" charset="0"/>
                        <a:defRPr sz="2000">
                          <a:solidFill>
                            <a:schemeClr val="tx1"/>
                          </a:solidFill>
                          <a:latin typeface="Times New Roman" charset="0"/>
                          <a:ea typeface="MS PGothic" charset="-128"/>
                        </a:defRPr>
                      </a:lvl3pPr>
                      <a:lvl4pPr marL="1600200" indent="-228600" eaLnBrk="0" hangingPunct="0">
                        <a:spcBef>
                          <a:spcPct val="20000"/>
                        </a:spcBef>
                        <a:buFont typeface="Arial" charset="0"/>
                        <a:defRPr>
                          <a:solidFill>
                            <a:schemeClr val="tx1"/>
                          </a:solidFill>
                          <a:latin typeface="Times New Roman" charset="0"/>
                          <a:ea typeface="MS PGothic" charset="-128"/>
                        </a:defRPr>
                      </a:lvl4pPr>
                      <a:lvl5pPr marL="2057400" indent="-228600" eaLnBrk="0" hangingPunct="0">
                        <a:spcBef>
                          <a:spcPct val="20000"/>
                        </a:spcBef>
                        <a:buFont typeface="Arial" charset="0"/>
                        <a:defRPr>
                          <a:solidFill>
                            <a:schemeClr val="tx1"/>
                          </a:solidFill>
                          <a:latin typeface="Times New Roman"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Times New Roman"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Times New Roman"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Times New Roman"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Times New Roman"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en-US" sz="2200" b="0" i="0" u="none" strike="noStrike" cap="none" normalizeH="0" baseline="0">
                          <a:ln>
                            <a:noFill/>
                          </a:ln>
                          <a:solidFill>
                            <a:schemeClr val="tx1"/>
                          </a:solidFill>
                          <a:effectLst/>
                          <a:latin typeface="Times New Roman" charset="0"/>
                          <a:ea typeface="ヒラギノ角ゴ ProN W3" charset="-128"/>
                          <a:sym typeface="Arial" charset="0"/>
                        </a:rPr>
                        <a:t>            Yes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buFont typeface="Arial" charset="0"/>
                        <a:defRPr sz="2800">
                          <a:solidFill>
                            <a:schemeClr val="tx1"/>
                          </a:solidFill>
                          <a:latin typeface="Times New Roman" charset="0"/>
                          <a:ea typeface="MS PGothic" charset="-128"/>
                        </a:defRPr>
                      </a:lvl1pPr>
                      <a:lvl2pPr marL="742950" indent="-285750" eaLnBrk="0" hangingPunct="0">
                        <a:spcBef>
                          <a:spcPct val="20000"/>
                        </a:spcBef>
                        <a:buFont typeface="Arial" charset="0"/>
                        <a:defRPr sz="2400">
                          <a:solidFill>
                            <a:schemeClr val="tx1"/>
                          </a:solidFill>
                          <a:latin typeface="Times New Roman" charset="0"/>
                          <a:ea typeface="MS PGothic" charset="-128"/>
                        </a:defRPr>
                      </a:lvl2pPr>
                      <a:lvl3pPr marL="1143000" indent="-228600" eaLnBrk="0" hangingPunct="0">
                        <a:spcBef>
                          <a:spcPct val="20000"/>
                        </a:spcBef>
                        <a:buFont typeface="Arial" charset="0"/>
                        <a:defRPr sz="2000">
                          <a:solidFill>
                            <a:schemeClr val="tx1"/>
                          </a:solidFill>
                          <a:latin typeface="Times New Roman" charset="0"/>
                          <a:ea typeface="MS PGothic" charset="-128"/>
                        </a:defRPr>
                      </a:lvl3pPr>
                      <a:lvl4pPr marL="1600200" indent="-228600" eaLnBrk="0" hangingPunct="0">
                        <a:spcBef>
                          <a:spcPct val="20000"/>
                        </a:spcBef>
                        <a:buFont typeface="Arial" charset="0"/>
                        <a:defRPr>
                          <a:solidFill>
                            <a:schemeClr val="tx1"/>
                          </a:solidFill>
                          <a:latin typeface="Times New Roman" charset="0"/>
                          <a:ea typeface="MS PGothic" charset="-128"/>
                        </a:defRPr>
                      </a:lvl4pPr>
                      <a:lvl5pPr marL="2057400" indent="-228600" eaLnBrk="0" hangingPunct="0">
                        <a:spcBef>
                          <a:spcPct val="20000"/>
                        </a:spcBef>
                        <a:buFont typeface="Arial" charset="0"/>
                        <a:defRPr>
                          <a:solidFill>
                            <a:schemeClr val="tx1"/>
                          </a:solidFill>
                          <a:latin typeface="Times New Roman"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Times New Roman"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Times New Roman"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Times New Roman"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Times New Roman"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en-US" sz="2200" b="0" i="0" u="none" strike="noStrike" cap="none" normalizeH="0" baseline="0">
                          <a:ln>
                            <a:noFill/>
                          </a:ln>
                          <a:solidFill>
                            <a:schemeClr val="tx1"/>
                          </a:solidFill>
                          <a:effectLst/>
                          <a:latin typeface="Times New Roman" charset="0"/>
                          <a:ea typeface="ヒラギノ角ゴ ProN W3" charset="-128"/>
                          <a:sym typeface="Arial" charset="0"/>
                        </a:rPr>
                        <a:t>            Yes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4"/>
                  </a:ext>
                </a:extLst>
              </a:tr>
              <a:tr h="2206622">
                <a:tc>
                  <a:txBody>
                    <a:bodyPr/>
                    <a:lstStyle>
                      <a:lvl1pPr eaLnBrk="0" hangingPunct="0">
                        <a:spcBef>
                          <a:spcPct val="20000"/>
                        </a:spcBef>
                        <a:buFont typeface="Arial" charset="0"/>
                        <a:defRPr sz="2800">
                          <a:solidFill>
                            <a:schemeClr val="tx1"/>
                          </a:solidFill>
                          <a:latin typeface="Times New Roman" charset="0"/>
                          <a:ea typeface="MS PGothic" charset="-128"/>
                        </a:defRPr>
                      </a:lvl1pPr>
                      <a:lvl2pPr marL="742950" indent="-285750" eaLnBrk="0" hangingPunct="0">
                        <a:spcBef>
                          <a:spcPct val="20000"/>
                        </a:spcBef>
                        <a:buFont typeface="Arial" charset="0"/>
                        <a:defRPr sz="2400">
                          <a:solidFill>
                            <a:schemeClr val="tx1"/>
                          </a:solidFill>
                          <a:latin typeface="Times New Roman" charset="0"/>
                          <a:ea typeface="MS PGothic" charset="-128"/>
                        </a:defRPr>
                      </a:lvl2pPr>
                      <a:lvl3pPr marL="1143000" indent="-228600" eaLnBrk="0" hangingPunct="0">
                        <a:spcBef>
                          <a:spcPct val="20000"/>
                        </a:spcBef>
                        <a:buFont typeface="Arial" charset="0"/>
                        <a:defRPr sz="2000">
                          <a:solidFill>
                            <a:schemeClr val="tx1"/>
                          </a:solidFill>
                          <a:latin typeface="Times New Roman" charset="0"/>
                          <a:ea typeface="MS PGothic" charset="-128"/>
                        </a:defRPr>
                      </a:lvl3pPr>
                      <a:lvl4pPr marL="1600200" indent="-228600" eaLnBrk="0" hangingPunct="0">
                        <a:spcBef>
                          <a:spcPct val="20000"/>
                        </a:spcBef>
                        <a:buFont typeface="Arial" charset="0"/>
                        <a:defRPr>
                          <a:solidFill>
                            <a:schemeClr val="tx1"/>
                          </a:solidFill>
                          <a:latin typeface="Times New Roman" charset="0"/>
                          <a:ea typeface="MS PGothic" charset="-128"/>
                        </a:defRPr>
                      </a:lvl4pPr>
                      <a:lvl5pPr marL="2057400" indent="-228600" eaLnBrk="0" hangingPunct="0">
                        <a:spcBef>
                          <a:spcPct val="20000"/>
                        </a:spcBef>
                        <a:buFont typeface="Arial" charset="0"/>
                        <a:defRPr>
                          <a:solidFill>
                            <a:schemeClr val="tx1"/>
                          </a:solidFill>
                          <a:latin typeface="Times New Roman"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Times New Roman"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Times New Roman"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Times New Roman"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Times New Roman" charset="0"/>
                          <a:ea typeface="MS PGothic" charset="-128"/>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en-US" sz="2200" b="0" i="0" u="none" strike="noStrike" cap="none" normalizeH="0" baseline="0">
                          <a:ln>
                            <a:noFill/>
                          </a:ln>
                          <a:solidFill>
                            <a:schemeClr val="tx1"/>
                          </a:solidFill>
                          <a:effectLst/>
                          <a:latin typeface="Times New Roman" charset="0"/>
                          <a:ea typeface="ヒラギノ角ゴ ProN W3" charset="-128"/>
                          <a:sym typeface="Arial" charset="0"/>
                        </a:rPr>
                        <a:t>Consequence of non compliance: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en-US" sz="2200" b="0" i="0" u="none" strike="noStrike" cap="none" normalizeH="0" baseline="0">
                          <a:ln>
                            <a:noFill/>
                          </a:ln>
                          <a:solidFill>
                            <a:schemeClr val="tx1"/>
                          </a:solidFill>
                          <a:effectLst/>
                          <a:latin typeface="Times New Roman" charset="0"/>
                          <a:ea typeface="ヒラギノ角ゴ ProN W3" charset="-128"/>
                          <a:sym typeface="Arial" charset="0"/>
                        </a:rPr>
                        <a:t>  Physical symptoms</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en-US" sz="2200" b="0" i="0" u="none" strike="noStrike" cap="none" normalizeH="0" baseline="0">
                          <a:ln>
                            <a:noFill/>
                          </a:ln>
                          <a:solidFill>
                            <a:schemeClr val="tx1"/>
                          </a:solidFill>
                          <a:effectLst/>
                          <a:latin typeface="Times New Roman" charset="0"/>
                          <a:ea typeface="ヒラギノ角ゴ ProN W3" charset="-128"/>
                          <a:sym typeface="Arial" charset="0"/>
                        </a:rPr>
                        <a:t>  Intestinal damage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en-US" sz="2200" b="0" i="0" u="none" strike="noStrike" cap="none" normalizeH="0" baseline="0">
                          <a:ln>
                            <a:noFill/>
                          </a:ln>
                          <a:solidFill>
                            <a:schemeClr val="tx1"/>
                          </a:solidFill>
                          <a:effectLst/>
                          <a:latin typeface="Times New Roman" charset="0"/>
                          <a:ea typeface="ヒラギノ角ゴ ProN W3" charset="-128"/>
                          <a:sym typeface="Arial" charset="0"/>
                        </a:rPr>
                        <a:t>  Monitored by bio marker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en-US" sz="2200" b="0" i="0" u="none" strike="noStrike" cap="none" normalizeH="0" baseline="0">
                          <a:ln>
                            <a:noFill/>
                          </a:ln>
                          <a:solidFill>
                            <a:schemeClr val="tx1"/>
                          </a:solidFill>
                          <a:effectLst/>
                          <a:latin typeface="Times New Roman" charset="0"/>
                          <a:ea typeface="ヒラギノ角ゴ ProN W3" charset="-128"/>
                          <a:sym typeface="Arial" charset="0"/>
                        </a:rPr>
                        <a:t>  Co morbidities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5E5E5"/>
                    </a:solidFill>
                  </a:tcPr>
                </a:tc>
                <a:tc>
                  <a:txBody>
                    <a:bodyPr/>
                    <a:lstStyle>
                      <a:lvl1pPr eaLnBrk="0" hangingPunct="0">
                        <a:spcBef>
                          <a:spcPct val="20000"/>
                        </a:spcBef>
                        <a:buFont typeface="Arial" charset="0"/>
                        <a:defRPr sz="2800">
                          <a:solidFill>
                            <a:schemeClr val="tx1"/>
                          </a:solidFill>
                          <a:latin typeface="Times New Roman" charset="0"/>
                          <a:ea typeface="MS PGothic" charset="-128"/>
                        </a:defRPr>
                      </a:lvl1pPr>
                      <a:lvl2pPr marL="742950" indent="-285750" eaLnBrk="0" hangingPunct="0">
                        <a:spcBef>
                          <a:spcPct val="20000"/>
                        </a:spcBef>
                        <a:buFont typeface="Arial" charset="0"/>
                        <a:defRPr sz="2400">
                          <a:solidFill>
                            <a:schemeClr val="tx1"/>
                          </a:solidFill>
                          <a:latin typeface="Times New Roman" charset="0"/>
                          <a:ea typeface="MS PGothic" charset="-128"/>
                        </a:defRPr>
                      </a:lvl2pPr>
                      <a:lvl3pPr marL="1143000" indent="-228600" eaLnBrk="0" hangingPunct="0">
                        <a:spcBef>
                          <a:spcPct val="20000"/>
                        </a:spcBef>
                        <a:buFont typeface="Arial" charset="0"/>
                        <a:defRPr sz="2000">
                          <a:solidFill>
                            <a:schemeClr val="tx1"/>
                          </a:solidFill>
                          <a:latin typeface="Times New Roman" charset="0"/>
                          <a:ea typeface="MS PGothic" charset="-128"/>
                        </a:defRPr>
                      </a:lvl3pPr>
                      <a:lvl4pPr marL="1600200" indent="-228600" eaLnBrk="0" hangingPunct="0">
                        <a:spcBef>
                          <a:spcPct val="20000"/>
                        </a:spcBef>
                        <a:buFont typeface="Arial" charset="0"/>
                        <a:defRPr>
                          <a:solidFill>
                            <a:schemeClr val="tx1"/>
                          </a:solidFill>
                          <a:latin typeface="Times New Roman" charset="0"/>
                          <a:ea typeface="MS PGothic" charset="-128"/>
                        </a:defRPr>
                      </a:lvl4pPr>
                      <a:lvl5pPr marL="2057400" indent="-228600" eaLnBrk="0" hangingPunct="0">
                        <a:spcBef>
                          <a:spcPct val="20000"/>
                        </a:spcBef>
                        <a:buFont typeface="Arial" charset="0"/>
                        <a:defRPr>
                          <a:solidFill>
                            <a:schemeClr val="tx1"/>
                          </a:solidFill>
                          <a:latin typeface="Times New Roman"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Times New Roman"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Times New Roman"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Times New Roman"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Times New Roman"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en-US" sz="2200" b="0" i="0" u="none" strike="noStrike" cap="none" normalizeH="0" baseline="0">
                          <a:ln>
                            <a:noFill/>
                          </a:ln>
                          <a:solidFill>
                            <a:schemeClr val="tx1"/>
                          </a:solidFill>
                          <a:effectLst/>
                          <a:latin typeface="Times New Roman" charset="0"/>
                          <a:ea typeface="ヒラギノ角ゴ ProN W3" charset="-128"/>
                          <a:sym typeface="Arial" charset="0"/>
                        </a:rPr>
                        <a:t>  </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en-US" sz="2200" b="0" i="0" u="none" strike="noStrike" cap="none" normalizeH="0" baseline="0">
                          <a:ln>
                            <a:noFill/>
                          </a:ln>
                          <a:solidFill>
                            <a:schemeClr val="tx1"/>
                          </a:solidFill>
                          <a:effectLst/>
                          <a:latin typeface="Times New Roman" charset="0"/>
                          <a:ea typeface="ヒラギノ角ゴ ProN W3" charset="-128"/>
                          <a:sym typeface="Arial" charset="0"/>
                        </a:rPr>
                        <a:t>            Yes</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en-US" sz="2200" b="0" i="0" u="none" strike="noStrike" cap="none" normalizeH="0" baseline="0">
                          <a:ln>
                            <a:noFill/>
                          </a:ln>
                          <a:solidFill>
                            <a:schemeClr val="tx1"/>
                          </a:solidFill>
                          <a:effectLst/>
                          <a:latin typeface="Times New Roman" charset="0"/>
                          <a:ea typeface="ヒラギノ角ゴ ProN W3" charset="-128"/>
                          <a:sym typeface="Arial" charset="0"/>
                        </a:rPr>
                        <a:t>            Yes     </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en-US" sz="2200" b="0" i="0" u="none" strike="noStrike" cap="none" normalizeH="0" baseline="0">
                          <a:ln>
                            <a:noFill/>
                          </a:ln>
                          <a:solidFill>
                            <a:schemeClr val="tx1"/>
                          </a:solidFill>
                          <a:effectLst/>
                          <a:latin typeface="Times New Roman" charset="0"/>
                          <a:ea typeface="ヒラギノ角ゴ ProN W3" charset="-128"/>
                          <a:sym typeface="Arial" charset="0"/>
                        </a:rPr>
                        <a:t>            Yes      </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en-US" sz="2200" b="0" i="0" u="none" strike="noStrike" cap="none" normalizeH="0" baseline="0">
                          <a:ln>
                            <a:noFill/>
                          </a:ln>
                          <a:solidFill>
                            <a:schemeClr val="tx1"/>
                          </a:solidFill>
                          <a:effectLst/>
                          <a:latin typeface="Times New Roman" charset="0"/>
                          <a:ea typeface="ヒラギノ角ゴ ProN W3" charset="-128"/>
                          <a:sym typeface="Arial" charset="0"/>
                        </a:rPr>
                        <a:t>            Yes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5E5E5"/>
                    </a:solidFill>
                  </a:tcPr>
                </a:tc>
                <a:tc>
                  <a:txBody>
                    <a:bodyPr/>
                    <a:lstStyle>
                      <a:lvl1pPr eaLnBrk="0" hangingPunct="0">
                        <a:spcBef>
                          <a:spcPct val="20000"/>
                        </a:spcBef>
                        <a:buFont typeface="Arial" charset="0"/>
                        <a:defRPr sz="2800">
                          <a:solidFill>
                            <a:schemeClr val="tx1"/>
                          </a:solidFill>
                          <a:latin typeface="Times New Roman" charset="0"/>
                          <a:ea typeface="MS PGothic" charset="-128"/>
                        </a:defRPr>
                      </a:lvl1pPr>
                      <a:lvl2pPr marL="742950" indent="-285750" eaLnBrk="0" hangingPunct="0">
                        <a:spcBef>
                          <a:spcPct val="20000"/>
                        </a:spcBef>
                        <a:buFont typeface="Arial" charset="0"/>
                        <a:defRPr sz="2400">
                          <a:solidFill>
                            <a:schemeClr val="tx1"/>
                          </a:solidFill>
                          <a:latin typeface="Times New Roman" charset="0"/>
                          <a:ea typeface="MS PGothic" charset="-128"/>
                        </a:defRPr>
                      </a:lvl2pPr>
                      <a:lvl3pPr marL="1143000" indent="-228600" eaLnBrk="0" hangingPunct="0">
                        <a:spcBef>
                          <a:spcPct val="20000"/>
                        </a:spcBef>
                        <a:buFont typeface="Arial" charset="0"/>
                        <a:defRPr sz="2000">
                          <a:solidFill>
                            <a:schemeClr val="tx1"/>
                          </a:solidFill>
                          <a:latin typeface="Times New Roman" charset="0"/>
                          <a:ea typeface="MS PGothic" charset="-128"/>
                        </a:defRPr>
                      </a:lvl3pPr>
                      <a:lvl4pPr marL="1600200" indent="-228600" eaLnBrk="0" hangingPunct="0">
                        <a:spcBef>
                          <a:spcPct val="20000"/>
                        </a:spcBef>
                        <a:buFont typeface="Arial" charset="0"/>
                        <a:defRPr>
                          <a:solidFill>
                            <a:schemeClr val="tx1"/>
                          </a:solidFill>
                          <a:latin typeface="Times New Roman" charset="0"/>
                          <a:ea typeface="MS PGothic" charset="-128"/>
                        </a:defRPr>
                      </a:lvl4pPr>
                      <a:lvl5pPr marL="2057400" indent="-228600" eaLnBrk="0" hangingPunct="0">
                        <a:spcBef>
                          <a:spcPct val="20000"/>
                        </a:spcBef>
                        <a:buFont typeface="Arial" charset="0"/>
                        <a:defRPr>
                          <a:solidFill>
                            <a:schemeClr val="tx1"/>
                          </a:solidFill>
                          <a:latin typeface="Times New Roman"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Times New Roman"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Times New Roman"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Times New Roman"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Times New Roman"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altLang="en-US" sz="2200" b="0" i="0" u="none" strike="noStrike" cap="none" normalizeH="0" baseline="0" dirty="0">
                        <a:ln>
                          <a:noFill/>
                        </a:ln>
                        <a:solidFill>
                          <a:schemeClr val="tx1"/>
                        </a:solidFill>
                        <a:effectLst/>
                        <a:latin typeface="Times New Roman" charset="0"/>
                        <a:ea typeface="ヒラギノ角ゴ ProN W3" charset="-128"/>
                        <a:sym typeface="Arial"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en-US" sz="2200" b="0" i="0" u="none" strike="noStrike" cap="none" normalizeH="0" baseline="0" dirty="0">
                          <a:ln>
                            <a:noFill/>
                          </a:ln>
                          <a:solidFill>
                            <a:schemeClr val="tx1"/>
                          </a:solidFill>
                          <a:effectLst/>
                          <a:latin typeface="Times New Roman" charset="0"/>
                          <a:ea typeface="ヒラギノ角ゴ ProN W3" charset="-128"/>
                          <a:sym typeface="Arial" charset="0"/>
                        </a:rPr>
                        <a:t>            Yes  </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en-US" sz="2200" b="0" i="0" u="none" strike="noStrike" cap="none" normalizeH="0" baseline="0" dirty="0">
                          <a:ln>
                            <a:noFill/>
                          </a:ln>
                          <a:solidFill>
                            <a:schemeClr val="tx1"/>
                          </a:solidFill>
                          <a:effectLst/>
                          <a:latin typeface="Times New Roman" charset="0"/>
                          <a:ea typeface="ヒラギノ角ゴ ProN W3" charset="-128"/>
                          <a:sym typeface="Arial" charset="0"/>
                        </a:rPr>
                        <a:t>               No     </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en-US" sz="2200" b="0" i="0" u="none" strike="noStrike" cap="none" normalizeH="0" baseline="0" dirty="0">
                          <a:ln>
                            <a:noFill/>
                          </a:ln>
                          <a:solidFill>
                            <a:schemeClr val="tx1"/>
                          </a:solidFill>
                          <a:effectLst/>
                          <a:latin typeface="Times New Roman" charset="0"/>
                          <a:ea typeface="ヒラギノ角ゴ ProN W3" charset="-128"/>
                          <a:sym typeface="Arial" charset="0"/>
                        </a:rPr>
                        <a:t>               No</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en-US" sz="2200" b="0" i="0" u="none" strike="noStrike" cap="none" normalizeH="0" baseline="0" dirty="0">
                          <a:ln>
                            <a:noFill/>
                          </a:ln>
                          <a:solidFill>
                            <a:schemeClr val="tx1"/>
                          </a:solidFill>
                          <a:effectLst/>
                          <a:latin typeface="Times New Roman" charset="0"/>
                          <a:ea typeface="ヒラギノ角ゴ ProN W3" charset="-128"/>
                          <a:sym typeface="Arial" charset="0"/>
                        </a:rPr>
                        <a:t>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5E5E5"/>
                    </a:solidFill>
                  </a:tcPr>
                </a:tc>
                <a:extLst>
                  <a:ext uri="{0D108BD9-81ED-4DB2-BD59-A6C34878D82A}">
                    <a16:rowId xmlns:a16="http://schemas.microsoft.com/office/drawing/2014/main" val="10005"/>
                  </a:ext>
                </a:extLst>
              </a:tr>
            </a:tbl>
          </a:graphicData>
        </a:graphic>
      </p:graphicFrame>
      <p:sp>
        <p:nvSpPr>
          <p:cNvPr id="49185" name="Title 2">
            <a:extLst>
              <a:ext uri="{FF2B5EF4-FFF2-40B4-BE49-F238E27FC236}">
                <a16:creationId xmlns:a16="http://schemas.microsoft.com/office/drawing/2014/main" id="{0528302C-1067-4B8A-86A1-D8B20E35AE7E}"/>
              </a:ext>
            </a:extLst>
          </p:cNvPr>
          <p:cNvSpPr txBox="1">
            <a:spLocks/>
          </p:cNvSpPr>
          <p:nvPr/>
        </p:nvSpPr>
        <p:spPr bwMode="auto">
          <a:xfrm>
            <a:off x="2133600" y="190500"/>
            <a:ext cx="8305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defTabSz="45720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defTabSz="4572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defTabSz="4572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defTabSz="4572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defTabSz="4572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defTabSz="4572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defTabSz="4572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defTabSz="4572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pPr algn="r"/>
            <a:r>
              <a:rPr lang="en-US" altLang="en-US" sz="3200">
                <a:solidFill>
                  <a:schemeClr val="tx1"/>
                </a:solidFill>
                <a:ea typeface="MS PGothic" panose="020B0600070205080204" pitchFamily="34" charset="-128"/>
              </a:rPr>
              <a:t>Gluten Free Diet Overview</a:t>
            </a:r>
            <a:endParaRPr lang="en-US" altLang="en-US" sz="3000">
              <a:solidFill>
                <a:schemeClr val="tx1"/>
              </a:solidFill>
              <a:latin typeface="Times New Roman" panose="02020603050405020304" pitchFamily="18" charset="0"/>
              <a:ea typeface="MS PGothic"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9B63671-5C39-4F39-9195-7B2729910677}"/>
              </a:ext>
            </a:extLst>
          </p:cNvPr>
          <p:cNvSpPr>
            <a:spLocks noGrp="1" noChangeArrowheads="1"/>
          </p:cNvSpPr>
          <p:nvPr>
            <p:ph type="ctr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0" numCol="1" rtlCol="0" anchor="b" compatLnSpc="1">
            <a:prstTxWarp prst="textNoShape">
              <a:avLst/>
            </a:prstTxWarp>
            <a:normAutofit/>
          </a:bodyPr>
          <a:lstStyle/>
          <a:p>
            <a:r>
              <a:rPr lang="en-US" altLang="en-US" sz="2300" dirty="0"/>
              <a:t>Disclosures</a:t>
            </a:r>
          </a:p>
        </p:txBody>
      </p:sp>
      <p:sp>
        <p:nvSpPr>
          <p:cNvPr id="3" name="Content Placeholder 2">
            <a:extLst>
              <a:ext uri="{FF2B5EF4-FFF2-40B4-BE49-F238E27FC236}">
                <a16:creationId xmlns:a16="http://schemas.microsoft.com/office/drawing/2014/main" id="{480992C6-CD28-4EAC-8C6E-1CAFF38FD1E5}"/>
              </a:ext>
            </a:extLst>
          </p:cNvPr>
          <p:cNvSpPr>
            <a:spLocks noGrp="1"/>
          </p:cNvSpPr>
          <p:nvPr>
            <p:ph type="subTitle" idx="1"/>
          </p:nvPr>
        </p:nvSpPr>
        <p:spPr/>
        <p:txBody>
          <a:bodyPr vert="horz" lIns="91440" tIns="91440" rIns="91440" bIns="91440" rtlCol="0">
            <a:normAutofit/>
          </a:bodyPr>
          <a:lstStyle/>
          <a:p>
            <a:pPr marL="0" indent="0">
              <a:buNone/>
              <a:defRPr/>
            </a:pPr>
            <a:r>
              <a:rPr lang="en-US" sz="1600" cap="all"/>
              <a:t>Scientific Advisory Board of the Grain Foods Foundation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42E3E02-E5C3-4CC1-B2B8-9E5F50BB3DF6}"/>
              </a:ext>
            </a:extLst>
          </p:cNvPr>
          <p:cNvSpPr>
            <a:spLocks noGrp="1"/>
          </p:cNvSpPr>
          <p:nvPr>
            <p:ph type="title"/>
          </p:nvPr>
        </p:nvSpPr>
        <p:spPr/>
        <p:txBody>
          <a:bodyPr/>
          <a:lstStyle/>
          <a:p>
            <a:r>
              <a:rPr lang="en-US" i="0" dirty="0">
                <a:latin typeface="+mj-lt"/>
              </a:rPr>
              <a:t>Treatment</a:t>
            </a:r>
          </a:p>
        </p:txBody>
      </p:sp>
      <p:pic>
        <p:nvPicPr>
          <p:cNvPr id="14" name="Content Placeholder 13" descr="A picture containing food, indoor, fruit, vegetable&#10;&#10;Description automatically generated">
            <a:extLst>
              <a:ext uri="{FF2B5EF4-FFF2-40B4-BE49-F238E27FC236}">
                <a16:creationId xmlns:a16="http://schemas.microsoft.com/office/drawing/2014/main" id="{C518B9D4-26CE-4166-AB25-460393CFDBF5}"/>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905125" y="2557463"/>
            <a:ext cx="6381750" cy="3190875"/>
          </a:xfrm>
        </p:spPr>
      </p:pic>
    </p:spTree>
    <p:extLst>
      <p:ext uri="{BB962C8B-B14F-4D97-AF65-F5344CB8AC3E}">
        <p14:creationId xmlns:p14="http://schemas.microsoft.com/office/powerpoint/2010/main" val="1932092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B8D6B11D-DC6C-4C7D-A808-AD2B918C9BBE}"/>
              </a:ext>
            </a:extLst>
          </p:cNvPr>
          <p:cNvSpPr>
            <a:spLocks noGrp="1" noChangeArrowheads="1"/>
          </p:cNvSpPr>
          <p:nvPr>
            <p:ph type="title"/>
          </p:nvPr>
        </p:nvSpPr>
        <p:spPr bwMode="auto">
          <a:xfrm>
            <a:off x="1295400" y="76200"/>
            <a:ext cx="91440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compatLnSpc="1">
            <a:prstTxWarp prst="textNoShape">
              <a:avLst/>
            </a:prstTxWarp>
            <a:normAutofit/>
          </a:bodyPr>
          <a:lstStyle/>
          <a:p>
            <a:r>
              <a:rPr lang="en-US" altLang="en-US" sz="900"/>
              <a:t>stop</a:t>
            </a:r>
          </a:p>
        </p:txBody>
      </p:sp>
      <p:sp>
        <p:nvSpPr>
          <p:cNvPr id="3" name="Content Placeholder 2">
            <a:extLst>
              <a:ext uri="{FF2B5EF4-FFF2-40B4-BE49-F238E27FC236}">
                <a16:creationId xmlns:a16="http://schemas.microsoft.com/office/drawing/2014/main" id="{A3A24193-9DE7-4EB1-8D19-B8A11D399618}"/>
              </a:ext>
            </a:extLst>
          </p:cNvPr>
          <p:cNvSpPr>
            <a:spLocks noGrp="1"/>
          </p:cNvSpPr>
          <p:nvPr>
            <p:ph idx="1"/>
          </p:nvPr>
        </p:nvSpPr>
        <p:spPr>
          <a:xfrm>
            <a:off x="1409700" y="495300"/>
            <a:ext cx="8305800" cy="5867400"/>
          </a:xfrm>
        </p:spPr>
        <p:txBody>
          <a:bodyPr>
            <a:normAutofit/>
          </a:bodyPr>
          <a:lstStyle/>
          <a:p>
            <a:pPr>
              <a:defRPr/>
            </a:pPr>
            <a:r>
              <a:rPr lang="en-US" sz="2400" b="1" dirty="0"/>
              <a:t>A Trial of A Gluten Free Diet (GFD) Should Not Be Recommended In Children Without a Consultation with A Gastroenterologist </a:t>
            </a:r>
          </a:p>
          <a:p>
            <a:pPr marL="342900" indent="-342900">
              <a:defRPr/>
            </a:pPr>
            <a:r>
              <a:rPr lang="en-US" dirty="0">
                <a:solidFill>
                  <a:schemeClr val="tx1"/>
                </a:solidFill>
              </a:rPr>
              <a:t>Obscures the diagnosis of CD</a:t>
            </a:r>
          </a:p>
          <a:p>
            <a:pPr marL="344488" lvl="1" indent="-342900">
              <a:defRPr/>
            </a:pPr>
            <a:r>
              <a:rPr lang="en-US" dirty="0">
                <a:latin typeface="+mj-lt"/>
              </a:rPr>
              <a:t>Only genetic testing can be sent on a GFD- often not covered by insurance</a:t>
            </a:r>
          </a:p>
          <a:p>
            <a:pPr marL="344488" lvl="1" indent="-342900">
              <a:defRPr/>
            </a:pPr>
            <a:r>
              <a:rPr lang="en-US" dirty="0">
                <a:latin typeface="+mj-lt"/>
              </a:rPr>
              <a:t>Send to gastroenterology before a trial of the GFD</a:t>
            </a:r>
          </a:p>
          <a:p>
            <a:pPr marL="342900" indent="-342900">
              <a:defRPr/>
            </a:pPr>
            <a:r>
              <a:rPr lang="en-US" dirty="0"/>
              <a:t>There is extremely limited data for non-celiac gluten sensitivity in children</a:t>
            </a:r>
          </a:p>
          <a:p>
            <a:pPr marL="342900" indent="-342900">
              <a:defRPr/>
            </a:pPr>
            <a:r>
              <a:rPr lang="en-US" dirty="0"/>
              <a:t>No recommendation that patients with a family history of celiac disease should refrain from eating gluten</a:t>
            </a:r>
          </a:p>
        </p:txBody>
      </p:sp>
      <p:sp>
        <p:nvSpPr>
          <p:cNvPr id="30724" name="TextBox 3">
            <a:extLst>
              <a:ext uri="{FF2B5EF4-FFF2-40B4-BE49-F238E27FC236}">
                <a16:creationId xmlns:a16="http://schemas.microsoft.com/office/drawing/2014/main" id="{BF1D882C-3858-4BA4-AE7A-6E378493578B}"/>
              </a:ext>
            </a:extLst>
          </p:cNvPr>
          <p:cNvSpPr txBox="1">
            <a:spLocks noChangeArrowheads="1"/>
          </p:cNvSpPr>
          <p:nvPr/>
        </p:nvSpPr>
        <p:spPr bwMode="auto">
          <a:xfrm>
            <a:off x="8763000" y="6254750"/>
            <a:ext cx="1905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r>
              <a:rPr lang="en-US" altLang="en-US" sz="1200"/>
              <a:t>Reilly,N.  J Peds 2016</a:t>
            </a:r>
          </a:p>
          <a:p>
            <a:r>
              <a:rPr lang="en-US" altLang="en-US" sz="1200"/>
              <a:t>Francavilla,J Peds 2014</a:t>
            </a:r>
          </a:p>
          <a:p>
            <a:endParaRPr lang="en-US" altLang="en-US" sz="1000"/>
          </a:p>
        </p:txBody>
      </p:sp>
      <p:pic>
        <p:nvPicPr>
          <p:cNvPr id="30725" name="Picture 4" descr="MC900434805[1]">
            <a:extLst>
              <a:ext uri="{FF2B5EF4-FFF2-40B4-BE49-F238E27FC236}">
                <a16:creationId xmlns:a16="http://schemas.microsoft.com/office/drawing/2014/main" id="{882F2430-C88C-45B1-BFED-CF692EE413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3050" y="495300"/>
            <a:ext cx="2057400"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Text Box 3">
            <a:extLst>
              <a:ext uri="{FF2B5EF4-FFF2-40B4-BE49-F238E27FC236}">
                <a16:creationId xmlns:a16="http://schemas.microsoft.com/office/drawing/2014/main" id="{27388652-705C-4E86-B5AD-A57D5F84947C}"/>
              </a:ext>
            </a:extLst>
          </p:cNvPr>
          <p:cNvSpPr txBox="1">
            <a:spLocks noChangeArrowheads="1"/>
          </p:cNvSpPr>
          <p:nvPr/>
        </p:nvSpPr>
        <p:spPr bwMode="auto">
          <a:xfrm>
            <a:off x="1981200" y="1836737"/>
            <a:ext cx="8153400"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itchFamily="34" charset="0"/>
                <a:ea typeface="ヒラギノ角ゴ ProN W3" charset="-128"/>
                <a:sym typeface="Arial" pitchFamily="34" charset="0"/>
              </a:defRPr>
            </a:lvl1pPr>
            <a:lvl2pPr marL="742950" indent="-285750" eaLnBrk="0" hangingPunct="0">
              <a:defRPr sz="2400">
                <a:solidFill>
                  <a:srgbClr val="000000"/>
                </a:solidFill>
                <a:latin typeface="Arial" pitchFamily="34" charset="0"/>
                <a:ea typeface="ヒラギノ角ゴ ProN W3" charset="-128"/>
                <a:sym typeface="Arial" pitchFamily="34" charset="0"/>
              </a:defRPr>
            </a:lvl2pPr>
            <a:lvl3pPr marL="1143000" indent="-228600" eaLnBrk="0" hangingPunct="0">
              <a:defRPr sz="2400">
                <a:solidFill>
                  <a:srgbClr val="000000"/>
                </a:solidFill>
                <a:latin typeface="Arial" pitchFamily="34" charset="0"/>
                <a:ea typeface="ヒラギノ角ゴ ProN W3" charset="-128"/>
                <a:sym typeface="Arial" pitchFamily="34" charset="0"/>
              </a:defRPr>
            </a:lvl3pPr>
            <a:lvl4pPr marL="1600200" indent="-228600" eaLnBrk="0" hangingPunct="0">
              <a:defRPr sz="2400">
                <a:solidFill>
                  <a:srgbClr val="000000"/>
                </a:solidFill>
                <a:latin typeface="Arial" pitchFamily="34" charset="0"/>
                <a:ea typeface="ヒラギノ角ゴ ProN W3" charset="-128"/>
                <a:sym typeface="Arial" pitchFamily="34" charset="0"/>
              </a:defRPr>
            </a:lvl4pPr>
            <a:lvl5pPr marL="2057400" indent="-228600" eaLnBrk="0" hangingPunct="0">
              <a:defRPr sz="24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9pPr>
          </a:lstStyle>
          <a:p>
            <a:pPr marL="342900" indent="-342900" eaLnBrk="1" hangingPunct="1">
              <a:spcBef>
                <a:spcPct val="20000"/>
              </a:spcBef>
              <a:buFont typeface="Arial" panose="020B0604020202020204" pitchFamily="34" charset="0"/>
              <a:buChar char="•"/>
              <a:defRPr/>
            </a:pPr>
            <a:r>
              <a:rPr lang="en-US" altLang="en-US" sz="2200" dirty="0">
                <a:solidFill>
                  <a:schemeClr val="tx1"/>
                </a:solidFill>
                <a:latin typeface="+mj-lt"/>
              </a:rPr>
              <a:t>Wheat</a:t>
            </a:r>
          </a:p>
          <a:p>
            <a:pPr marL="342900" indent="-342900" eaLnBrk="1" hangingPunct="1">
              <a:spcBef>
                <a:spcPct val="20000"/>
              </a:spcBef>
              <a:buFont typeface="Arial" panose="020B0604020202020204" pitchFamily="34" charset="0"/>
              <a:buChar char="•"/>
              <a:defRPr/>
            </a:pPr>
            <a:r>
              <a:rPr lang="en-US" altLang="en-US" sz="2200" dirty="0">
                <a:solidFill>
                  <a:schemeClr val="tx1"/>
                </a:solidFill>
                <a:latin typeface="+mj-lt"/>
              </a:rPr>
              <a:t>Barley</a:t>
            </a:r>
          </a:p>
          <a:p>
            <a:pPr marL="1085850" lvl="1" indent="-342900">
              <a:spcBef>
                <a:spcPct val="20000"/>
              </a:spcBef>
              <a:buClr>
                <a:schemeClr val="accent1"/>
              </a:buClr>
              <a:buFont typeface="Arial" panose="020B0604020202020204" pitchFamily="34" charset="0"/>
              <a:buChar char="•"/>
              <a:defRPr/>
            </a:pPr>
            <a:r>
              <a:rPr kumimoji="1" lang="en-US" altLang="en-US" sz="2000" dirty="0">
                <a:solidFill>
                  <a:srgbClr val="FF3300"/>
                </a:solidFill>
                <a:latin typeface="+mj-lt"/>
              </a:rPr>
              <a:t>Barley Malt /Extract</a:t>
            </a:r>
          </a:p>
          <a:p>
            <a:pPr marL="1085850" lvl="1" indent="-342900">
              <a:spcBef>
                <a:spcPct val="20000"/>
              </a:spcBef>
              <a:buClr>
                <a:schemeClr val="accent1"/>
              </a:buClr>
              <a:buFont typeface="Arial" panose="020B0604020202020204" pitchFamily="34" charset="0"/>
              <a:buChar char="•"/>
              <a:defRPr/>
            </a:pPr>
            <a:r>
              <a:rPr kumimoji="1" lang="en-US" altLang="en-US" sz="2000" dirty="0">
                <a:solidFill>
                  <a:srgbClr val="FF3300"/>
                </a:solidFill>
                <a:latin typeface="+mj-lt"/>
              </a:rPr>
              <a:t>Brewer’s yeast</a:t>
            </a:r>
            <a:endParaRPr lang="en-US" altLang="en-US" sz="2000" dirty="0">
              <a:solidFill>
                <a:schemeClr val="tx1"/>
              </a:solidFill>
              <a:latin typeface="+mj-lt"/>
            </a:endParaRPr>
          </a:p>
          <a:p>
            <a:pPr marL="342900" indent="-342900" eaLnBrk="1" hangingPunct="1">
              <a:spcBef>
                <a:spcPct val="20000"/>
              </a:spcBef>
              <a:buFont typeface="Arial" panose="020B0604020202020204" pitchFamily="34" charset="0"/>
              <a:buChar char="•"/>
              <a:defRPr/>
            </a:pPr>
            <a:r>
              <a:rPr lang="en-US" altLang="en-US" sz="2200" dirty="0">
                <a:solidFill>
                  <a:schemeClr val="tx1"/>
                </a:solidFill>
                <a:latin typeface="+mj-lt"/>
              </a:rPr>
              <a:t>Rye</a:t>
            </a:r>
          </a:p>
          <a:p>
            <a:pPr eaLnBrk="1" hangingPunct="1">
              <a:spcBef>
                <a:spcPct val="20000"/>
              </a:spcBef>
              <a:defRPr/>
            </a:pPr>
            <a:endParaRPr lang="en-US" altLang="en-US" sz="2000" u="sng" dirty="0">
              <a:solidFill>
                <a:schemeClr val="tx1"/>
              </a:solidFill>
            </a:endParaRPr>
          </a:p>
          <a:p>
            <a:pPr eaLnBrk="1" hangingPunct="1">
              <a:spcBef>
                <a:spcPct val="20000"/>
              </a:spcBef>
              <a:defRPr/>
            </a:pPr>
            <a:r>
              <a:rPr lang="en-US" altLang="en-US" sz="2000" u="sng" dirty="0">
                <a:solidFill>
                  <a:schemeClr val="tx1"/>
                </a:solidFill>
              </a:rPr>
              <a:t>Other Types of Wheat:</a:t>
            </a:r>
          </a:p>
          <a:p>
            <a:pPr marL="342900" indent="-342900" eaLnBrk="1" hangingPunct="1">
              <a:spcBef>
                <a:spcPct val="20000"/>
              </a:spcBef>
              <a:buFont typeface="Arial" panose="020B0604020202020204" pitchFamily="34" charset="0"/>
              <a:buChar char="•"/>
              <a:defRPr/>
            </a:pPr>
            <a:endParaRPr lang="en-US" altLang="en-US" sz="2000" dirty="0">
              <a:solidFill>
                <a:schemeClr val="tx1"/>
              </a:solidFill>
              <a:latin typeface="+mj-lt"/>
            </a:endParaRPr>
          </a:p>
        </p:txBody>
      </p:sp>
      <p:pic>
        <p:nvPicPr>
          <p:cNvPr id="51203" name="Picture 10" descr="bd05121_">
            <a:extLst>
              <a:ext uri="{FF2B5EF4-FFF2-40B4-BE49-F238E27FC236}">
                <a16:creationId xmlns:a16="http://schemas.microsoft.com/office/drawing/2014/main" id="{D3B0D325-502A-40E8-BAEC-1D53E85EB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550696"/>
            <a:ext cx="22860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itle 2">
            <a:extLst>
              <a:ext uri="{FF2B5EF4-FFF2-40B4-BE49-F238E27FC236}">
                <a16:creationId xmlns:a16="http://schemas.microsoft.com/office/drawing/2014/main" id="{0FD8719B-696D-4368-ADCF-5F77E8955C20}"/>
              </a:ext>
            </a:extLst>
          </p:cNvPr>
          <p:cNvSpPr txBox="1">
            <a:spLocks/>
          </p:cNvSpPr>
          <p:nvPr/>
        </p:nvSpPr>
        <p:spPr bwMode="auto">
          <a:xfrm>
            <a:off x="3390900" y="319088"/>
            <a:ext cx="7239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defTabSz="45720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defTabSz="4572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defTabSz="4572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defTabSz="4572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defTabSz="4572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defTabSz="4572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defTabSz="4572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defTabSz="4572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pPr algn="r" eaLnBrk="1" hangingPunct="1">
              <a:spcBef>
                <a:spcPct val="20000"/>
              </a:spcBef>
            </a:pPr>
            <a:r>
              <a:rPr lang="en-US" altLang="en-US" sz="2800">
                <a:solidFill>
                  <a:schemeClr val="tx1"/>
                </a:solidFill>
              </a:rPr>
              <a:t>Gluten-Containing Ingredients to Avoid</a:t>
            </a:r>
          </a:p>
        </p:txBody>
      </p:sp>
      <p:sp>
        <p:nvSpPr>
          <p:cNvPr id="51205" name="TextBox 1">
            <a:extLst>
              <a:ext uri="{FF2B5EF4-FFF2-40B4-BE49-F238E27FC236}">
                <a16:creationId xmlns:a16="http://schemas.microsoft.com/office/drawing/2014/main" id="{C5595C7D-08F4-491C-A2B7-AF8A4FEED7EB}"/>
              </a:ext>
            </a:extLst>
          </p:cNvPr>
          <p:cNvSpPr txBox="1">
            <a:spLocks noChangeArrowheads="1"/>
          </p:cNvSpPr>
          <p:nvPr/>
        </p:nvSpPr>
        <p:spPr bwMode="auto">
          <a:xfrm>
            <a:off x="2209800" y="4419601"/>
            <a:ext cx="2362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pPr eaLnBrk="1" hangingPunct="1">
              <a:buClr>
                <a:schemeClr val="accent1"/>
              </a:buClr>
            </a:pPr>
            <a:r>
              <a:rPr kumimoji="1" lang="en-US" altLang="en-US" sz="2000">
                <a:solidFill>
                  <a:schemeClr val="tx1"/>
                </a:solidFill>
              </a:rPr>
              <a:t>Spelt</a:t>
            </a:r>
          </a:p>
          <a:p>
            <a:pPr eaLnBrk="1" hangingPunct="1">
              <a:buClr>
                <a:schemeClr val="accent1"/>
              </a:buClr>
            </a:pPr>
            <a:r>
              <a:rPr kumimoji="1" lang="en-US" altLang="en-US" sz="2000">
                <a:solidFill>
                  <a:schemeClr val="tx1"/>
                </a:solidFill>
              </a:rPr>
              <a:t>Kamut</a:t>
            </a:r>
          </a:p>
          <a:p>
            <a:pPr eaLnBrk="1" hangingPunct="1">
              <a:buClr>
                <a:schemeClr val="accent1"/>
              </a:buClr>
            </a:pPr>
            <a:r>
              <a:rPr kumimoji="1" lang="en-US" altLang="en-US" sz="2000">
                <a:solidFill>
                  <a:schemeClr val="tx1"/>
                </a:solidFill>
              </a:rPr>
              <a:t>Emmer</a:t>
            </a:r>
            <a:endParaRPr lang="en-US" altLang="en-US" sz="2000">
              <a:solidFill>
                <a:schemeClr val="tx1"/>
              </a:solidFill>
            </a:endParaRPr>
          </a:p>
          <a:p>
            <a:pPr eaLnBrk="1" hangingPunct="1">
              <a:buClr>
                <a:schemeClr val="accent1"/>
              </a:buClr>
            </a:pPr>
            <a:r>
              <a:rPr kumimoji="1" lang="en-US" altLang="en-US" sz="2000">
                <a:solidFill>
                  <a:schemeClr val="tx1"/>
                </a:solidFill>
              </a:rPr>
              <a:t>Einkorn</a:t>
            </a:r>
          </a:p>
        </p:txBody>
      </p:sp>
      <p:sp>
        <p:nvSpPr>
          <p:cNvPr id="51206" name="TextBox 12">
            <a:extLst>
              <a:ext uri="{FF2B5EF4-FFF2-40B4-BE49-F238E27FC236}">
                <a16:creationId xmlns:a16="http://schemas.microsoft.com/office/drawing/2014/main" id="{D97F1F33-0344-4345-9AF0-7705B580944C}"/>
              </a:ext>
            </a:extLst>
          </p:cNvPr>
          <p:cNvSpPr txBox="1">
            <a:spLocks noChangeArrowheads="1"/>
          </p:cNvSpPr>
          <p:nvPr/>
        </p:nvSpPr>
        <p:spPr bwMode="auto">
          <a:xfrm>
            <a:off x="3581400" y="4419601"/>
            <a:ext cx="2362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pPr eaLnBrk="1" hangingPunct="1">
              <a:buClr>
                <a:schemeClr val="accent1"/>
              </a:buClr>
            </a:pPr>
            <a:r>
              <a:rPr kumimoji="1" lang="en-US" altLang="en-US" sz="2000">
                <a:solidFill>
                  <a:schemeClr val="tx1"/>
                </a:solidFill>
              </a:rPr>
              <a:t>Semolina</a:t>
            </a:r>
          </a:p>
          <a:p>
            <a:pPr eaLnBrk="1" hangingPunct="1">
              <a:buClr>
                <a:schemeClr val="accent1"/>
              </a:buClr>
            </a:pPr>
            <a:r>
              <a:rPr kumimoji="1" lang="en-US" altLang="en-US" sz="2000">
                <a:solidFill>
                  <a:schemeClr val="tx1"/>
                </a:solidFill>
              </a:rPr>
              <a:t>Faro</a:t>
            </a:r>
          </a:p>
          <a:p>
            <a:pPr eaLnBrk="1" hangingPunct="1">
              <a:buClr>
                <a:schemeClr val="accent1"/>
              </a:buClr>
            </a:pPr>
            <a:r>
              <a:rPr kumimoji="1" lang="en-US" altLang="en-US" sz="2000">
                <a:solidFill>
                  <a:schemeClr val="tx1"/>
                </a:solidFill>
              </a:rPr>
              <a:t>Bulgur</a:t>
            </a:r>
          </a:p>
          <a:p>
            <a:pPr eaLnBrk="1" hangingPunct="1">
              <a:buClr>
                <a:schemeClr val="accent1"/>
              </a:buClr>
            </a:pPr>
            <a:r>
              <a:rPr kumimoji="1" lang="en-US" altLang="en-US" sz="2000">
                <a:solidFill>
                  <a:schemeClr val="tx1"/>
                </a:solidFill>
              </a:rPr>
              <a:t>Couscous</a:t>
            </a:r>
          </a:p>
        </p:txBody>
      </p:sp>
      <p:sp>
        <p:nvSpPr>
          <p:cNvPr id="51207" name="TextBox 13">
            <a:extLst>
              <a:ext uri="{FF2B5EF4-FFF2-40B4-BE49-F238E27FC236}">
                <a16:creationId xmlns:a16="http://schemas.microsoft.com/office/drawing/2014/main" id="{10138C27-9076-4B52-B7CF-E5B9807BB529}"/>
              </a:ext>
            </a:extLst>
          </p:cNvPr>
          <p:cNvSpPr txBox="1">
            <a:spLocks noChangeArrowheads="1"/>
          </p:cNvSpPr>
          <p:nvPr/>
        </p:nvSpPr>
        <p:spPr bwMode="auto">
          <a:xfrm>
            <a:off x="5181600" y="4419600"/>
            <a:ext cx="2362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pPr eaLnBrk="1" hangingPunct="1">
              <a:buClr>
                <a:schemeClr val="accent1"/>
              </a:buClr>
            </a:pPr>
            <a:r>
              <a:rPr kumimoji="1" lang="en-US" altLang="en-US" sz="2000">
                <a:solidFill>
                  <a:schemeClr val="tx1"/>
                </a:solidFill>
              </a:rPr>
              <a:t>Durum</a:t>
            </a:r>
          </a:p>
          <a:p>
            <a:pPr eaLnBrk="1" hangingPunct="1">
              <a:buClr>
                <a:schemeClr val="accent1"/>
              </a:buClr>
            </a:pPr>
            <a:r>
              <a:rPr kumimoji="1" lang="en-US" altLang="en-US" sz="2000">
                <a:solidFill>
                  <a:schemeClr val="tx1"/>
                </a:solidFill>
              </a:rPr>
              <a:t>Triticale</a:t>
            </a:r>
          </a:p>
          <a:p>
            <a:pPr eaLnBrk="1" hangingPunct="1">
              <a:buClr>
                <a:schemeClr val="accent1"/>
              </a:buClr>
            </a:pPr>
            <a:r>
              <a:rPr kumimoji="1" lang="en-US" altLang="en-US" sz="2000">
                <a:solidFill>
                  <a:schemeClr val="tx1"/>
                </a:solidFill>
              </a:rPr>
              <a:t>Filler</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F5B1A-5806-4230-9FEA-6A56090A6F8C}"/>
              </a:ext>
            </a:extLst>
          </p:cNvPr>
          <p:cNvSpPr>
            <a:spLocks noGrp="1"/>
          </p:cNvSpPr>
          <p:nvPr>
            <p:ph type="ctrTitle"/>
          </p:nvPr>
        </p:nvSpPr>
        <p:spPr>
          <a:xfrm>
            <a:off x="4944533" y="1024466"/>
            <a:ext cx="8267162" cy="731481"/>
          </a:xfrm>
        </p:spPr>
        <p:txBody>
          <a:bodyPr>
            <a:normAutofit fontScale="90000"/>
          </a:bodyPr>
          <a:lstStyle/>
          <a:p>
            <a:r>
              <a:rPr lang="en-US" dirty="0">
                <a:latin typeface="Corbel" panose="020B0503020204020204" pitchFamily="34" charset="0"/>
              </a:rPr>
              <a:t>GLUTEN FREE?</a:t>
            </a:r>
          </a:p>
        </p:txBody>
      </p:sp>
      <p:pic>
        <p:nvPicPr>
          <p:cNvPr id="6" name="Picture 2" descr="Easter Bunnies Mini Marzipan Candy Bites | marzipo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899" y="1797784"/>
            <a:ext cx="5712236" cy="433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443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D5B71FC-7528-451B-BD36-A052FEA24BC9}"/>
              </a:ext>
            </a:extLst>
          </p:cNvPr>
          <p:cNvSpPr>
            <a:spLocks noGrp="1" noChangeArrowheads="1"/>
          </p:cNvSpPr>
          <p:nvPr>
            <p:ph type="title"/>
          </p:nvPr>
        </p:nvSpPr>
        <p:spPr>
          <a:xfrm>
            <a:off x="1905000" y="304800"/>
            <a:ext cx="8229600" cy="1143000"/>
          </a:xfrm>
        </p:spPr>
        <p:txBody>
          <a:bodyPr anchor="t"/>
          <a:lstStyle/>
          <a:p>
            <a:pPr eaLnBrk="1" hangingPunct="1"/>
            <a:r>
              <a:rPr lang="en-US" altLang="en-US" sz="3600" dirty="0">
                <a:latin typeface="Arial" panose="020B0604020202020204" pitchFamily="34" charset="0"/>
                <a:cs typeface="Arial" panose="020B0604020202020204" pitchFamily="34" charset="0"/>
              </a:rPr>
              <a:t>Overlooked Sources of  Gluten</a:t>
            </a:r>
            <a:endParaRPr lang="en-US" altLang="en-US" sz="3600" dirty="0">
              <a:solidFill>
                <a:schemeClr val="bg1"/>
              </a:solidFill>
              <a:latin typeface="Arial" panose="020B0604020202020204" pitchFamily="34" charset="0"/>
              <a:cs typeface="Arial" panose="020B0604020202020204" pitchFamily="34" charset="0"/>
            </a:endParaRPr>
          </a:p>
        </p:txBody>
      </p:sp>
      <p:sp>
        <p:nvSpPr>
          <p:cNvPr id="34819" name="Rectangle 3">
            <a:extLst>
              <a:ext uri="{FF2B5EF4-FFF2-40B4-BE49-F238E27FC236}">
                <a16:creationId xmlns:a16="http://schemas.microsoft.com/office/drawing/2014/main" id="{1162D7F3-F3C2-4A3D-AF54-6613A806A871}"/>
              </a:ext>
            </a:extLst>
          </p:cNvPr>
          <p:cNvSpPr>
            <a:spLocks noGrp="1" noChangeArrowheads="1"/>
          </p:cNvSpPr>
          <p:nvPr>
            <p:ph idx="1"/>
          </p:nvPr>
        </p:nvSpPr>
        <p:spPr>
          <a:xfrm>
            <a:off x="1370921" y="1752600"/>
            <a:ext cx="3724275" cy="4419600"/>
          </a:xfrm>
        </p:spPr>
        <p:txBody>
          <a:bodyPr>
            <a:normAutofit fontScale="92500" lnSpcReduction="10000"/>
          </a:bodyPr>
          <a:lstStyle/>
          <a:p>
            <a:pPr eaLnBrk="1" hangingPunct="1"/>
            <a:r>
              <a:rPr lang="en-US" altLang="en-US" sz="2800" dirty="0">
                <a:latin typeface="Arial" panose="020B0604020202020204" pitchFamily="34" charset="0"/>
                <a:cs typeface="Arial" panose="020B0604020202020204" pitchFamily="34" charset="0"/>
              </a:rPr>
              <a:t>Broth</a:t>
            </a:r>
          </a:p>
          <a:p>
            <a:pPr eaLnBrk="1" hangingPunct="1"/>
            <a:r>
              <a:rPr lang="en-US" altLang="en-US" sz="2800" dirty="0">
                <a:latin typeface="Arial" panose="020B0604020202020204" pitchFamily="34" charset="0"/>
                <a:cs typeface="Arial" panose="020B0604020202020204" pitchFamily="34" charset="0"/>
              </a:rPr>
              <a:t>Candy</a:t>
            </a:r>
          </a:p>
          <a:p>
            <a:pPr eaLnBrk="1" hangingPunct="1"/>
            <a:r>
              <a:rPr lang="en-US" altLang="en-US" sz="2800" b="1" dirty="0">
                <a:latin typeface="Arial" panose="020B0604020202020204" pitchFamily="34" charset="0"/>
                <a:cs typeface="Arial" panose="020B0604020202020204" pitchFamily="34" charset="0"/>
              </a:rPr>
              <a:t>Communion wafers**</a:t>
            </a:r>
          </a:p>
          <a:p>
            <a:pPr eaLnBrk="1" hangingPunct="1"/>
            <a:r>
              <a:rPr lang="en-US" altLang="en-US" sz="2800" dirty="0">
                <a:latin typeface="Arial" panose="020B0604020202020204" pitchFamily="34" charset="0"/>
                <a:cs typeface="Arial" panose="020B0604020202020204" pitchFamily="34" charset="0"/>
              </a:rPr>
              <a:t>Imitation bacon</a:t>
            </a:r>
          </a:p>
          <a:p>
            <a:pPr eaLnBrk="1" hangingPunct="1"/>
            <a:r>
              <a:rPr lang="en-US" altLang="en-US" sz="2800" dirty="0">
                <a:latin typeface="Arial" panose="020B0604020202020204" pitchFamily="34" charset="0"/>
                <a:cs typeface="Arial" panose="020B0604020202020204" pitchFamily="34" charset="0"/>
              </a:rPr>
              <a:t>Imitation seafood</a:t>
            </a:r>
          </a:p>
          <a:p>
            <a:pPr eaLnBrk="1" hangingPunct="1"/>
            <a:r>
              <a:rPr lang="en-US" altLang="en-US" sz="2800" dirty="0">
                <a:latin typeface="Arial" panose="020B0604020202020204" pitchFamily="34" charset="0"/>
                <a:cs typeface="Arial" panose="020B0604020202020204" pitchFamily="34" charset="0"/>
              </a:rPr>
              <a:t>Marinades </a:t>
            </a:r>
          </a:p>
          <a:p>
            <a:pPr eaLnBrk="1" hangingPunct="1"/>
            <a:r>
              <a:rPr lang="en-US" altLang="en-US" sz="2800" dirty="0">
                <a:latin typeface="Arial" panose="020B0604020202020204" pitchFamily="34" charset="0"/>
                <a:cs typeface="Arial" panose="020B0604020202020204" pitchFamily="34" charset="0"/>
              </a:rPr>
              <a:t>Processed meats</a:t>
            </a:r>
          </a:p>
        </p:txBody>
      </p:sp>
      <p:sp>
        <p:nvSpPr>
          <p:cNvPr id="34820" name="Rectangle 4">
            <a:extLst>
              <a:ext uri="{FF2B5EF4-FFF2-40B4-BE49-F238E27FC236}">
                <a16:creationId xmlns:a16="http://schemas.microsoft.com/office/drawing/2014/main" id="{DCE5080D-D769-4C31-9A33-62AA9ABECC0A}"/>
              </a:ext>
            </a:extLst>
          </p:cNvPr>
          <p:cNvSpPr>
            <a:spLocks noGrp="1" noChangeArrowheads="1"/>
          </p:cNvSpPr>
          <p:nvPr>
            <p:ph type="body" sz="half" idx="4294967295"/>
          </p:nvPr>
        </p:nvSpPr>
        <p:spPr>
          <a:xfrm>
            <a:off x="7096125" y="1866900"/>
            <a:ext cx="3581400" cy="3886200"/>
          </a:xfrm>
        </p:spPr>
        <p:txBody>
          <a:bodyPr/>
          <a:lstStyle/>
          <a:p>
            <a:pPr eaLnBrk="1" hangingPunct="1"/>
            <a:r>
              <a:rPr lang="en-US" altLang="en-US" sz="2800" dirty="0">
                <a:latin typeface="Arial" panose="020B0604020202020204" pitchFamily="34" charset="0"/>
                <a:cs typeface="Arial" panose="020B0604020202020204" pitchFamily="34" charset="0"/>
              </a:rPr>
              <a:t>Roux</a:t>
            </a:r>
          </a:p>
          <a:p>
            <a:pPr eaLnBrk="1" hangingPunct="1"/>
            <a:r>
              <a:rPr lang="en-US" altLang="en-US" sz="2800" dirty="0">
                <a:latin typeface="Arial" panose="020B0604020202020204" pitchFamily="34" charset="0"/>
                <a:cs typeface="Arial" panose="020B0604020202020204" pitchFamily="34" charset="0"/>
              </a:rPr>
              <a:t>Sauces</a:t>
            </a:r>
          </a:p>
          <a:p>
            <a:pPr eaLnBrk="1" hangingPunct="1"/>
            <a:r>
              <a:rPr lang="en-US" altLang="en-US" sz="2800" dirty="0">
                <a:latin typeface="Arial" panose="020B0604020202020204" pitchFamily="34" charset="0"/>
                <a:cs typeface="Arial" panose="020B0604020202020204" pitchFamily="34" charset="0"/>
              </a:rPr>
              <a:t>Soup base</a:t>
            </a:r>
          </a:p>
          <a:p>
            <a:pPr eaLnBrk="1" hangingPunct="1"/>
            <a:r>
              <a:rPr lang="en-US" altLang="en-US" sz="2800" dirty="0">
                <a:latin typeface="Arial" panose="020B0604020202020204" pitchFamily="34" charset="0"/>
                <a:cs typeface="Arial" panose="020B0604020202020204" pitchFamily="34" charset="0"/>
              </a:rPr>
              <a:t>Soy sauce</a:t>
            </a:r>
          </a:p>
          <a:p>
            <a:pPr eaLnBrk="1" hangingPunct="1"/>
            <a:r>
              <a:rPr lang="en-US" altLang="en-US" sz="2800" dirty="0">
                <a:latin typeface="Arial" panose="020B0604020202020204" pitchFamily="34" charset="0"/>
                <a:cs typeface="Arial" panose="020B0604020202020204" pitchFamily="34" charset="0"/>
              </a:rPr>
              <a:t>Thickeners</a:t>
            </a:r>
          </a:p>
          <a:p>
            <a:pPr eaLnBrk="1" hangingPunct="1"/>
            <a:r>
              <a:rPr lang="en-US" altLang="en-US" sz="2800" dirty="0">
                <a:latin typeface="Arial" panose="020B0604020202020204" pitchFamily="34" charset="0"/>
                <a:cs typeface="Arial" panose="020B0604020202020204" pitchFamily="34" charset="0"/>
              </a:rPr>
              <a:t>Medications </a:t>
            </a:r>
          </a:p>
        </p:txBody>
      </p:sp>
      <p:pic>
        <p:nvPicPr>
          <p:cNvPr id="11269" name="Picture 5" descr="twizzler16oz">
            <a:extLst>
              <a:ext uri="{FF2B5EF4-FFF2-40B4-BE49-F238E27FC236}">
                <a16:creationId xmlns:a16="http://schemas.microsoft.com/office/drawing/2014/main" id="{DF282A42-FB8F-4328-BC09-154AEAA98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548" y="5745957"/>
            <a:ext cx="350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DBB12B5-4DF3-4CF8-B027-5BFBBE868FA9}"/>
              </a:ext>
            </a:extLst>
          </p:cNvPr>
          <p:cNvSpPr txBox="1"/>
          <p:nvPr/>
        </p:nvSpPr>
        <p:spPr>
          <a:xfrm>
            <a:off x="1752600" y="6018213"/>
            <a:ext cx="2819400" cy="368300"/>
          </a:xfrm>
          <a:prstGeom prst="rect">
            <a:avLst/>
          </a:prstGeom>
          <a:noFill/>
        </p:spPr>
        <p:txBody>
          <a:bodyPr>
            <a:spAutoFit/>
          </a:bodyPr>
          <a:lstStyle/>
          <a:p>
            <a:pPr>
              <a:defRPr/>
            </a:pPr>
            <a:r>
              <a:rPr lang="en-US" b="1" dirty="0">
                <a:solidFill>
                  <a:prstClr val="black"/>
                </a:solidFill>
                <a:cs typeface="Arial" panose="020B0604020202020204" pitchFamily="34" charset="0"/>
              </a:rPr>
              <a:t>** Unless GF</a:t>
            </a:r>
          </a:p>
        </p:txBody>
      </p:sp>
      <p:pic>
        <p:nvPicPr>
          <p:cNvPr id="4" name="Picture 3">
            <a:extLst>
              <a:ext uri="{FF2B5EF4-FFF2-40B4-BE49-F238E27FC236}">
                <a16:creationId xmlns:a16="http://schemas.microsoft.com/office/drawing/2014/main" id="{565D2469-8EFF-4065-8D52-DFF0707BD4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2976" y="1381125"/>
            <a:ext cx="1546225"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8EE2A91-74F9-4D21-927D-0CD4F72FD6C4}"/>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l="16666" r="17778"/>
          <a:stretch>
            <a:fillRect/>
          </a:stretch>
        </p:blipFill>
        <p:spPr bwMode="auto">
          <a:xfrm>
            <a:off x="5029201" y="2925763"/>
            <a:ext cx="15986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6D2FE04-F301-414E-930A-96D46CFF3D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0370" r="20309" b="6207"/>
          <a:stretch>
            <a:fillRect/>
          </a:stretch>
        </p:blipFill>
        <p:spPr bwMode="auto">
          <a:xfrm>
            <a:off x="10339389" y="122236"/>
            <a:ext cx="1373187"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AA89DB1-AB8D-4DD2-AD96-D598FFCB70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6462" y="3452854"/>
            <a:ext cx="17621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88504F2E-939E-436D-8E80-645ACE4E146D}"/>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dirty="0"/>
              <a:t>Food Allergy Labeling Consumer Protection Act</a:t>
            </a:r>
          </a:p>
        </p:txBody>
      </p:sp>
      <p:sp>
        <p:nvSpPr>
          <p:cNvPr id="36867" name="Content Placeholder 5">
            <a:extLst>
              <a:ext uri="{FF2B5EF4-FFF2-40B4-BE49-F238E27FC236}">
                <a16:creationId xmlns:a16="http://schemas.microsoft.com/office/drawing/2014/main" id="{DB08BF21-C239-4885-8FA8-14EEF1F83971}"/>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55000" lnSpcReduction="20000"/>
          </a:bodyPr>
          <a:lstStyle/>
          <a:p>
            <a:pPr marL="0" indent="0">
              <a:buNone/>
            </a:pPr>
            <a:r>
              <a:rPr lang="en-US" altLang="zh-CN" sz="2600" dirty="0">
                <a:latin typeface="+mj-lt"/>
                <a:ea typeface="SimSun" panose="02010600030101010101" pitchFamily="2" charset="-122"/>
              </a:rPr>
              <a:t>FDA regulated Foods</a:t>
            </a:r>
          </a:p>
          <a:p>
            <a:pPr marL="0" indent="0">
              <a:buNone/>
            </a:pPr>
            <a:r>
              <a:rPr lang="en-US" altLang="zh-CN" sz="2600" dirty="0">
                <a:latin typeface="+mj-lt"/>
                <a:ea typeface="SimSun" panose="02010600030101010101" pitchFamily="2" charset="-122"/>
              </a:rPr>
              <a:t> The consumer should look for the ingredients in products </a:t>
            </a:r>
            <a:r>
              <a:rPr lang="en-US" altLang="zh-CN" sz="2600" b="1" dirty="0">
                <a:solidFill>
                  <a:srgbClr val="FF0000"/>
                </a:solidFill>
                <a:latin typeface="+mj-lt"/>
                <a:ea typeface="SimSun" panose="02010600030101010101" pitchFamily="2" charset="-122"/>
              </a:rPr>
              <a:t>not</a:t>
            </a:r>
            <a:r>
              <a:rPr lang="en-US" altLang="zh-CN" sz="2600" dirty="0">
                <a:latin typeface="+mj-lt"/>
                <a:ea typeface="SimSun" panose="02010600030101010101" pitchFamily="2" charset="-122"/>
              </a:rPr>
              <a:t> labeled gluten free:</a:t>
            </a:r>
          </a:p>
          <a:p>
            <a:endParaRPr lang="en-US" altLang="zh-CN" sz="1800" dirty="0">
              <a:ea typeface="SimSun" panose="02010600030101010101" pitchFamily="2" charset="-122"/>
            </a:endParaRPr>
          </a:p>
          <a:p>
            <a:pPr marL="344488" lvl="1" indent="-342900">
              <a:lnSpc>
                <a:spcPct val="70000"/>
              </a:lnSpc>
            </a:pPr>
            <a:r>
              <a:rPr lang="en-US" altLang="zh-CN" sz="3000" dirty="0">
                <a:latin typeface="Arial" panose="020B0604020202020204" pitchFamily="34" charset="0"/>
                <a:ea typeface="SimSun" panose="02010600030101010101" pitchFamily="2" charset="-122"/>
                <a:cs typeface="Arial" panose="020B0604020202020204" pitchFamily="34" charset="0"/>
              </a:rPr>
              <a:t>Wheat</a:t>
            </a:r>
          </a:p>
          <a:p>
            <a:pPr marL="344488" lvl="1" indent="-342900">
              <a:lnSpc>
                <a:spcPct val="70000"/>
              </a:lnSpc>
            </a:pPr>
            <a:endParaRPr lang="en-US" altLang="zh-CN" sz="3000" dirty="0">
              <a:latin typeface="Arial" panose="020B0604020202020204" pitchFamily="34" charset="0"/>
              <a:ea typeface="SimSun" panose="02010600030101010101" pitchFamily="2" charset="-122"/>
              <a:cs typeface="Arial" panose="020B0604020202020204" pitchFamily="34" charset="0"/>
            </a:endParaRPr>
          </a:p>
          <a:p>
            <a:pPr marL="344488" lvl="1" indent="-342900">
              <a:lnSpc>
                <a:spcPct val="70000"/>
              </a:lnSpc>
            </a:pPr>
            <a:r>
              <a:rPr lang="en-US" altLang="zh-CN" sz="3000" dirty="0">
                <a:latin typeface="Arial" panose="020B0604020202020204" pitchFamily="34" charset="0"/>
                <a:ea typeface="SimSun" panose="02010600030101010101" pitchFamily="2" charset="-122"/>
                <a:cs typeface="Arial" panose="020B0604020202020204" pitchFamily="34" charset="0"/>
              </a:rPr>
              <a:t>Barley</a:t>
            </a:r>
          </a:p>
          <a:p>
            <a:pPr marL="344488" lvl="1" indent="-342900">
              <a:lnSpc>
                <a:spcPct val="70000"/>
              </a:lnSpc>
            </a:pPr>
            <a:endParaRPr lang="en-US" altLang="zh-CN" sz="3000" dirty="0">
              <a:latin typeface="Arial" panose="020B0604020202020204" pitchFamily="34" charset="0"/>
              <a:ea typeface="SimSun" panose="02010600030101010101" pitchFamily="2" charset="-122"/>
              <a:cs typeface="Arial" panose="020B0604020202020204" pitchFamily="34" charset="0"/>
            </a:endParaRPr>
          </a:p>
          <a:p>
            <a:pPr marL="344488" lvl="1" indent="-342900">
              <a:lnSpc>
                <a:spcPct val="70000"/>
              </a:lnSpc>
            </a:pPr>
            <a:r>
              <a:rPr lang="en-US" altLang="zh-CN" sz="3000" dirty="0">
                <a:latin typeface="Arial" panose="020B0604020202020204" pitchFamily="34" charset="0"/>
                <a:ea typeface="SimSun" panose="02010600030101010101" pitchFamily="2" charset="-122"/>
                <a:cs typeface="Arial" panose="020B0604020202020204" pitchFamily="34" charset="0"/>
              </a:rPr>
              <a:t>Malt</a:t>
            </a:r>
          </a:p>
          <a:p>
            <a:pPr marL="344488" lvl="1" indent="-342900">
              <a:lnSpc>
                <a:spcPct val="70000"/>
              </a:lnSpc>
            </a:pPr>
            <a:endParaRPr lang="en-US" altLang="zh-CN" sz="3000" dirty="0">
              <a:latin typeface="Arial" panose="020B0604020202020204" pitchFamily="34" charset="0"/>
              <a:ea typeface="SimSun" panose="02010600030101010101" pitchFamily="2" charset="-122"/>
              <a:cs typeface="Arial" panose="020B0604020202020204" pitchFamily="34" charset="0"/>
            </a:endParaRPr>
          </a:p>
          <a:p>
            <a:pPr marL="344488" lvl="1" indent="-342900">
              <a:lnSpc>
                <a:spcPct val="70000"/>
              </a:lnSpc>
            </a:pPr>
            <a:r>
              <a:rPr lang="en-US" altLang="zh-CN" sz="3000" dirty="0">
                <a:solidFill>
                  <a:prstClr val="black"/>
                </a:solidFill>
                <a:latin typeface="Arial" panose="020B0604020202020204" pitchFamily="34" charset="0"/>
                <a:ea typeface="SimSun" panose="02010600030101010101" pitchFamily="2" charset="-122"/>
                <a:cs typeface="Arial" panose="020B0604020202020204" pitchFamily="34" charset="0"/>
              </a:rPr>
              <a:t>Brewer’s yeast</a:t>
            </a:r>
          </a:p>
          <a:p>
            <a:pPr marL="344488" lvl="1" indent="-342900">
              <a:lnSpc>
                <a:spcPct val="70000"/>
              </a:lnSpc>
            </a:pPr>
            <a:endParaRPr lang="en-US" altLang="zh-CN" sz="3000" dirty="0">
              <a:solidFill>
                <a:prstClr val="black"/>
              </a:solidFill>
              <a:latin typeface="Arial" panose="020B0604020202020204" pitchFamily="34" charset="0"/>
              <a:ea typeface="SimSun" panose="02010600030101010101" pitchFamily="2" charset="-122"/>
              <a:cs typeface="Arial" panose="020B0604020202020204" pitchFamily="34" charset="0"/>
            </a:endParaRPr>
          </a:p>
          <a:p>
            <a:pPr marL="344488" lvl="1" indent="-342900">
              <a:lnSpc>
                <a:spcPct val="70000"/>
              </a:lnSpc>
            </a:pPr>
            <a:r>
              <a:rPr lang="en-US" altLang="zh-CN" sz="3000" dirty="0">
                <a:latin typeface="Arial" panose="020B0604020202020204" pitchFamily="34" charset="0"/>
                <a:ea typeface="SimSun" panose="02010600030101010101" pitchFamily="2" charset="-122"/>
                <a:cs typeface="Arial" panose="020B0604020202020204" pitchFamily="34" charset="0"/>
              </a:rPr>
              <a:t>Rye</a:t>
            </a:r>
          </a:p>
          <a:p>
            <a:pPr marL="344488" lvl="1" indent="-342900">
              <a:lnSpc>
                <a:spcPct val="70000"/>
              </a:lnSpc>
            </a:pPr>
            <a:endParaRPr lang="en-US" altLang="zh-CN" sz="3000" dirty="0">
              <a:latin typeface="Arial" panose="020B0604020202020204" pitchFamily="34" charset="0"/>
              <a:ea typeface="SimSun" panose="02010600030101010101" pitchFamily="2" charset="-122"/>
              <a:cs typeface="Arial" panose="020B0604020202020204" pitchFamily="34" charset="0"/>
            </a:endParaRPr>
          </a:p>
          <a:p>
            <a:pPr marL="344488" lvl="1" indent="-342900">
              <a:lnSpc>
                <a:spcPct val="70000"/>
              </a:lnSpc>
            </a:pPr>
            <a:r>
              <a:rPr lang="en-US" altLang="zh-CN" sz="3000" dirty="0">
                <a:latin typeface="Arial" panose="020B0604020202020204" pitchFamily="34" charset="0"/>
                <a:ea typeface="SimSun" panose="02010600030101010101" pitchFamily="2" charset="-122"/>
                <a:cs typeface="Arial" panose="020B0604020202020204" pitchFamily="34" charset="0"/>
              </a:rPr>
              <a:t>Oats</a:t>
            </a:r>
          </a:p>
          <a:p>
            <a:endParaRPr lang="en-US" altLang="en-US" dirty="0"/>
          </a:p>
        </p:txBody>
      </p:sp>
      <p:sp>
        <p:nvSpPr>
          <p:cNvPr id="7" name="Content Placeholder 6">
            <a:extLst>
              <a:ext uri="{FF2B5EF4-FFF2-40B4-BE49-F238E27FC236}">
                <a16:creationId xmlns:a16="http://schemas.microsoft.com/office/drawing/2014/main" id="{2715E4A6-C2F2-43FB-81B7-59BC8CE45562}"/>
              </a:ext>
            </a:extLst>
          </p:cNvPr>
          <p:cNvSpPr>
            <a:spLocks noGrp="1"/>
          </p:cNvSpPr>
          <p:nvPr>
            <p:ph sz="half" idx="2"/>
          </p:nvPr>
        </p:nvSpPr>
        <p:spPr>
          <a:xfrm>
            <a:off x="6164179" y="1911912"/>
            <a:ext cx="4191000" cy="4525963"/>
          </a:xfrm>
        </p:spPr>
        <p:txBody>
          <a:bodyPr>
            <a:normAutofit fontScale="55000" lnSpcReduction="20000"/>
          </a:bodyPr>
          <a:lstStyle/>
          <a:p>
            <a:pPr marL="0" indent="0">
              <a:buNone/>
              <a:defRPr/>
            </a:pPr>
            <a:r>
              <a:rPr lang="en-US" altLang="en-US" dirty="0">
                <a:latin typeface="+mj-lt"/>
                <a:cs typeface="Tahoma" panose="020B0604030504040204" pitchFamily="34" charset="0"/>
              </a:rPr>
              <a:t>USDA FOODS</a:t>
            </a:r>
          </a:p>
          <a:p>
            <a:pPr marL="0" indent="0">
              <a:buNone/>
              <a:defRPr/>
            </a:pPr>
            <a:r>
              <a:rPr lang="en-US" altLang="en-US" sz="1800" dirty="0">
                <a:latin typeface="+mj-lt"/>
                <a:cs typeface="Tahoma" panose="020B0604030504040204" pitchFamily="34" charset="0"/>
              </a:rPr>
              <a:t>Not required to follow FALCPA however 80 -90% voluntarily follow FALCPA .  This includes processed meats ,liquid eggs, canned soups. In addition to the FDA ingredients add:</a:t>
            </a:r>
          </a:p>
          <a:p>
            <a:pPr marL="285750" indent="-285750">
              <a:defRPr/>
            </a:pPr>
            <a:r>
              <a:rPr lang="en-US" altLang="en-US" sz="2400" dirty="0">
                <a:latin typeface="+mj-lt"/>
                <a:cs typeface="Tahoma" panose="020B0604030504040204" pitchFamily="34" charset="0"/>
              </a:rPr>
              <a:t>Dextrin</a:t>
            </a:r>
          </a:p>
          <a:p>
            <a:pPr marL="285750" indent="-285750">
              <a:defRPr/>
            </a:pPr>
            <a:r>
              <a:rPr lang="en-US" altLang="en-US" sz="2400" dirty="0">
                <a:latin typeface="+mj-lt"/>
                <a:cs typeface="Tahoma" panose="020B0604030504040204" pitchFamily="34" charset="0"/>
              </a:rPr>
              <a:t>Modified food starch</a:t>
            </a:r>
          </a:p>
          <a:p>
            <a:pPr marL="285750" indent="-285750">
              <a:defRPr/>
            </a:pPr>
            <a:r>
              <a:rPr lang="en-US" altLang="en-US" sz="2400" dirty="0">
                <a:latin typeface="+mj-lt"/>
                <a:cs typeface="Tahoma" panose="020B0604030504040204" pitchFamily="34" charset="0"/>
              </a:rPr>
              <a:t>Starch</a:t>
            </a:r>
          </a:p>
          <a:p>
            <a:pPr marL="0" indent="0">
              <a:buNone/>
              <a:defRPr/>
            </a:pPr>
            <a:r>
              <a:rPr lang="en-US" altLang="en-US" sz="1800" dirty="0">
                <a:latin typeface="+mj-lt"/>
                <a:cs typeface="Tahoma" panose="020B0604030504040204" pitchFamily="34" charset="0"/>
              </a:rPr>
              <a:t>Inspected by USDA seal on the label </a:t>
            </a:r>
          </a:p>
          <a:p>
            <a:pPr marL="0" indent="0">
              <a:buNone/>
              <a:defRPr/>
            </a:pPr>
            <a:r>
              <a:rPr lang="en-US" altLang="en-US" sz="1800" dirty="0">
                <a:latin typeface="+mj-lt"/>
                <a:cs typeface="Tahoma" panose="020B0604030504040204" pitchFamily="34" charset="0"/>
              </a:rPr>
              <a:t>Note: If the label has a contains statement it is following FALCPA </a:t>
            </a:r>
          </a:p>
          <a:p>
            <a:pPr>
              <a:defRPr/>
            </a:pPr>
            <a:endParaRPr lang="en-US" dirty="0"/>
          </a:p>
        </p:txBody>
      </p:sp>
      <p:pic>
        <p:nvPicPr>
          <p:cNvPr id="36869" name="Picture 2">
            <a:extLst>
              <a:ext uri="{FF2B5EF4-FFF2-40B4-BE49-F238E27FC236}">
                <a16:creationId xmlns:a16="http://schemas.microsoft.com/office/drawing/2014/main" id="{AEBA8AD4-3631-4A21-BCA2-3A247F82F3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6875" y="4102769"/>
            <a:ext cx="126206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8">
            <a:extLst>
              <a:ext uri="{FF2B5EF4-FFF2-40B4-BE49-F238E27FC236}">
                <a16:creationId xmlns:a16="http://schemas.microsoft.com/office/drawing/2014/main" id="{9334AAE8-340F-488A-92E7-10E94E04B854}"/>
              </a:ext>
            </a:extLst>
          </p:cNvPr>
          <p:cNvSpPr>
            <a:spLocks noChangeArrowheads="1"/>
          </p:cNvSpPr>
          <p:nvPr/>
        </p:nvSpPr>
        <p:spPr bwMode="auto">
          <a:xfrm>
            <a:off x="2957902" y="149560"/>
            <a:ext cx="43285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pPr algn="r"/>
            <a:r>
              <a:rPr lang="en-US" altLang="en-US" dirty="0">
                <a:solidFill>
                  <a:schemeClr val="tx1"/>
                </a:solidFill>
                <a:latin typeface="+mj-lt"/>
                <a:ea typeface="MS PGothic" panose="020B0600070205080204" pitchFamily="34" charset="-128"/>
              </a:rPr>
              <a:t>FALCPA…Shopping Made Easier!</a:t>
            </a:r>
          </a:p>
          <a:p>
            <a:pPr algn="r"/>
            <a:r>
              <a:rPr lang="en-US" altLang="en-US" dirty="0">
                <a:solidFill>
                  <a:schemeClr val="tx1"/>
                </a:solidFill>
                <a:latin typeface="Times New Roman" panose="02020603050405020304" pitchFamily="18" charset="0"/>
                <a:ea typeface="MS PGothic" panose="020B0600070205080204" pitchFamily="34" charset="-128"/>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9E4781-E9CD-4972-B376-23B35A88959F}"/>
              </a:ext>
            </a:extLst>
          </p:cNvPr>
          <p:cNvSpPr>
            <a:spLocks noGrp="1"/>
          </p:cNvSpPr>
          <p:nvPr>
            <p:ph type="title"/>
          </p:nvPr>
        </p:nvSpPr>
        <p:spPr/>
        <p:txBody>
          <a:bodyPr/>
          <a:lstStyle/>
          <a:p>
            <a:r>
              <a:rPr lang="en-US" altLang="en-US" sz="2700" dirty="0">
                <a:solidFill>
                  <a:prstClr val="black"/>
                </a:solidFill>
                <a:latin typeface="Arial" panose="020B0604020202020204" pitchFamily="34" charset="0"/>
                <a:cs typeface="Arial" panose="020B0604020202020204" pitchFamily="34" charset="0"/>
              </a:rPr>
              <a:t>Allergen Advisory Statements</a:t>
            </a:r>
            <a:endParaRPr lang="en-US"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78234B3C-0F2D-462C-BC08-4F4E88BF5F47}"/>
              </a:ext>
            </a:extLst>
          </p:cNvPr>
          <p:cNvSpPr>
            <a:spLocks noGrp="1"/>
          </p:cNvSpPr>
          <p:nvPr>
            <p:ph idx="1"/>
          </p:nvPr>
        </p:nvSpPr>
        <p:spPr/>
        <p:txBody>
          <a:bodyPr>
            <a:normAutofit fontScale="92500"/>
          </a:bodyPr>
          <a:lstStyle/>
          <a:p>
            <a:pPr marL="171450" indent="-171450" defTabSz="685800">
              <a:lnSpc>
                <a:spcPct val="90000"/>
              </a:lnSpc>
              <a:spcBef>
                <a:spcPts val="750"/>
              </a:spcBef>
            </a:pPr>
            <a:r>
              <a:rPr lang="en-US" altLang="en-US" sz="2400" b="1" dirty="0">
                <a:solidFill>
                  <a:prstClr val="black"/>
                </a:solidFill>
                <a:latin typeface="Arial" panose="020B0604020202020204" pitchFamily="34" charset="0"/>
                <a:cs typeface="Arial" panose="020B0604020202020204" pitchFamily="34" charset="0"/>
              </a:rPr>
              <a:t>“Manufactured in a plant that contains wheat”</a:t>
            </a:r>
          </a:p>
          <a:p>
            <a:pPr marL="514350" lvl="1" indent="-171450" defTabSz="685800">
              <a:lnSpc>
                <a:spcPct val="90000"/>
              </a:lnSpc>
              <a:spcBef>
                <a:spcPts val="375"/>
              </a:spcBef>
            </a:pPr>
            <a:r>
              <a:rPr lang="en-US" altLang="en-US" sz="2400" i="1" dirty="0">
                <a:solidFill>
                  <a:prstClr val="black"/>
                </a:solidFill>
                <a:latin typeface="Arial" panose="020B0604020202020204" pitchFamily="34" charset="0"/>
                <a:cs typeface="Arial" panose="020B0604020202020204" pitchFamily="34" charset="0"/>
              </a:rPr>
              <a:t>Voluntary</a:t>
            </a:r>
            <a:r>
              <a:rPr lang="en-US" altLang="en-US" sz="2400" dirty="0">
                <a:solidFill>
                  <a:prstClr val="black"/>
                </a:solidFill>
                <a:latin typeface="Arial" panose="020B0604020202020204" pitchFamily="34" charset="0"/>
                <a:cs typeface="Arial" panose="020B0604020202020204" pitchFamily="34" charset="0"/>
              </a:rPr>
              <a:t> statements manufacturers use in labeling their products that could indicate the  “potential” </a:t>
            </a:r>
            <a:r>
              <a:rPr lang="en-US" altLang="en-US" sz="2400" i="1" u="sng" dirty="0">
                <a:solidFill>
                  <a:prstClr val="black"/>
                </a:solidFill>
                <a:latin typeface="Arial" panose="020B0604020202020204" pitchFamily="34" charset="0"/>
                <a:cs typeface="Arial" panose="020B0604020202020204" pitchFamily="34" charset="0"/>
              </a:rPr>
              <a:t>unintended</a:t>
            </a:r>
            <a:r>
              <a:rPr lang="en-US" altLang="en-US" sz="2400" dirty="0">
                <a:solidFill>
                  <a:prstClr val="black"/>
                </a:solidFill>
                <a:latin typeface="Arial" panose="020B0604020202020204" pitchFamily="34" charset="0"/>
                <a:cs typeface="Arial" panose="020B0604020202020204" pitchFamily="34" charset="0"/>
              </a:rPr>
              <a:t> presence of a food allergen</a:t>
            </a:r>
          </a:p>
          <a:p>
            <a:pPr marL="514350" lvl="1" indent="-171450" defTabSz="685800">
              <a:lnSpc>
                <a:spcPct val="90000"/>
              </a:lnSpc>
              <a:spcBef>
                <a:spcPts val="375"/>
              </a:spcBef>
            </a:pPr>
            <a:r>
              <a:rPr lang="en-US" altLang="en-US" sz="2400" dirty="0">
                <a:solidFill>
                  <a:prstClr val="black"/>
                </a:solidFill>
                <a:latin typeface="Arial" panose="020B0604020202020204" pitchFamily="34" charset="0"/>
                <a:cs typeface="Arial" panose="020B0604020202020204" pitchFamily="34" charset="0"/>
              </a:rPr>
              <a:t>Not defined by any federal regulation </a:t>
            </a:r>
          </a:p>
          <a:p>
            <a:pPr marL="514350" lvl="1" indent="-171450" defTabSz="685800">
              <a:lnSpc>
                <a:spcPct val="90000"/>
              </a:lnSpc>
              <a:spcBef>
                <a:spcPts val="375"/>
              </a:spcBef>
            </a:pPr>
            <a:r>
              <a:rPr lang="en-US" altLang="en-US" sz="2400" dirty="0">
                <a:solidFill>
                  <a:prstClr val="black"/>
                </a:solidFill>
                <a:latin typeface="Arial" panose="020B0604020202020204" pitchFamily="34" charset="0"/>
                <a:cs typeface="Arial" panose="020B0604020202020204" pitchFamily="34" charset="0"/>
              </a:rPr>
              <a:t>Does not replace Good Manufacturing Practices</a:t>
            </a:r>
          </a:p>
          <a:p>
            <a:pPr marL="514350" lvl="1" indent="-171450" defTabSz="685800">
              <a:lnSpc>
                <a:spcPct val="90000"/>
              </a:lnSpc>
              <a:spcBef>
                <a:spcPts val="375"/>
              </a:spcBef>
            </a:pPr>
            <a:r>
              <a:rPr lang="en-US" altLang="en-US" sz="2400" dirty="0">
                <a:solidFill>
                  <a:prstClr val="black"/>
                </a:solidFill>
                <a:latin typeface="Arial" panose="020B0604020202020204" pitchFamily="34" charset="0"/>
                <a:cs typeface="Arial" panose="020B0604020202020204" pitchFamily="34" charset="0"/>
              </a:rPr>
              <a:t>Products labeled ‘gluten free’ must, in part, be less than 20 ppm</a:t>
            </a:r>
          </a:p>
          <a:p>
            <a:pPr marL="514350" lvl="1" indent="-171450" defTabSz="685800">
              <a:lnSpc>
                <a:spcPct val="90000"/>
              </a:lnSpc>
              <a:spcBef>
                <a:spcPts val="375"/>
              </a:spcBef>
            </a:pPr>
            <a:r>
              <a:rPr lang="en-US" altLang="en-US" sz="2400" dirty="0">
                <a:solidFill>
                  <a:prstClr val="black"/>
                </a:solidFill>
                <a:latin typeface="Arial" panose="020B0604020202020204" pitchFamily="34" charset="0"/>
                <a:cs typeface="Arial" panose="020B0604020202020204" pitchFamily="34" charset="0"/>
              </a:rPr>
              <a:t>Not reliable way to determine whether a food product is contaminated with gluten.</a:t>
            </a:r>
          </a:p>
          <a:p>
            <a:pPr marL="857250" lvl="2" indent="-171450" defTabSz="685800">
              <a:lnSpc>
                <a:spcPct val="90000"/>
              </a:lnSpc>
              <a:spcBef>
                <a:spcPts val="375"/>
              </a:spcBef>
              <a:buNone/>
            </a:pPr>
            <a:r>
              <a:rPr lang="en-US" altLang="en-US" sz="2400" dirty="0">
                <a:solidFill>
                  <a:prstClr val="black"/>
                </a:solidFill>
                <a:latin typeface="Arial" panose="020B0604020202020204" pitchFamily="34" charset="0"/>
                <a:cs typeface="Arial" panose="020B0604020202020204" pitchFamily="34" charset="0"/>
              </a:rPr>
              <a:t>Products with this statement  have been tested to less than 5 ppm while other products with no statement test above 20 </a:t>
            </a:r>
            <a:r>
              <a:rPr lang="en-US" altLang="en-US" sz="2400" dirty="0" err="1">
                <a:solidFill>
                  <a:prstClr val="black"/>
                </a:solidFill>
                <a:latin typeface="Arial" panose="020B0604020202020204" pitchFamily="34" charset="0"/>
                <a:cs typeface="Arial" panose="020B0604020202020204" pitchFamily="34" charset="0"/>
              </a:rPr>
              <a:t>ppms</a:t>
            </a:r>
            <a:endParaRPr lang="en-US" altLang="en-US" sz="2400" dirty="0">
              <a:solidFill>
                <a:prstClr val="black"/>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98979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F1879-A258-4231-869E-30B288D66110}"/>
              </a:ext>
            </a:extLst>
          </p:cNvPr>
          <p:cNvSpPr>
            <a:spLocks noGrp="1"/>
          </p:cNvSpPr>
          <p:nvPr>
            <p:ph type="title"/>
          </p:nvPr>
        </p:nvSpPr>
        <p:spPr>
          <a:xfrm>
            <a:off x="2362200" y="533400"/>
            <a:ext cx="8305800" cy="1295400"/>
          </a:xfrm>
        </p:spPr>
        <p:txBody>
          <a:bodyPr/>
          <a:lstStyle/>
          <a:p>
            <a:pPr defTabSz="685800">
              <a:lnSpc>
                <a:spcPct val="107000"/>
              </a:lnSpc>
              <a:spcBef>
                <a:spcPts val="0"/>
              </a:spcBef>
              <a:spcAft>
                <a:spcPts val="600"/>
              </a:spcAft>
              <a:defRPr/>
            </a:pPr>
            <a:r>
              <a:rPr lang="en-US" sz="1800" b="1" dirty="0">
                <a:solidFill>
                  <a:prstClr val="black"/>
                </a:solidFill>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Allergen advisory statements for wheat: </a:t>
            </a:r>
            <a:br>
              <a:rPr lang="en-US" sz="1800" b="1" dirty="0">
                <a:solidFill>
                  <a:prstClr val="black"/>
                </a:solidFill>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br>
            <a:r>
              <a:rPr lang="en-US" sz="1800" b="1" dirty="0">
                <a:solidFill>
                  <a:prstClr val="black"/>
                </a:solidFill>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t>Do they help US consumers with celiac disease make safe food choices?</a:t>
            </a:r>
            <a:br>
              <a:rPr lang="en-US" sz="1800" b="1" dirty="0">
                <a:solidFill>
                  <a:prstClr val="black"/>
                </a:solidFill>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rPr>
            </a:br>
            <a:endParaRPr lang="en-US" sz="1800" b="1" dirty="0">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024D2B2E-C254-4D24-9A4D-E6156017184B}"/>
              </a:ext>
            </a:extLst>
          </p:cNvPr>
          <p:cNvSpPr>
            <a:spLocks noGrp="1"/>
          </p:cNvSpPr>
          <p:nvPr>
            <p:ph idx="1"/>
          </p:nvPr>
        </p:nvSpPr>
        <p:spPr/>
        <p:txBody>
          <a:bodyPr/>
          <a:lstStyle/>
          <a:p>
            <a:r>
              <a:rPr lang="en-US" sz="1600" dirty="0"/>
              <a:t>glutenfreewatchdog.com</a:t>
            </a:r>
          </a:p>
        </p:txBody>
      </p:sp>
      <p:pic>
        <p:nvPicPr>
          <p:cNvPr id="5" name="Picture 2">
            <a:extLst>
              <a:ext uri="{FF2B5EF4-FFF2-40B4-BE49-F238E27FC236}">
                <a16:creationId xmlns:a16="http://schemas.microsoft.com/office/drawing/2014/main" id="{B7A25359-0CB4-4D93-B5B8-8939FF3DE79E}"/>
              </a:ext>
            </a:extLst>
          </p:cNvPr>
          <p:cNvPicPr>
            <a:picLocks noChangeAspect="1"/>
          </p:cNvPicPr>
          <p:nvPr/>
        </p:nvPicPr>
        <p:blipFill>
          <a:blip r:embed="rId3">
            <a:extLst>
              <a:ext uri="{28A0092B-C50C-407E-A947-70E740481C1C}">
                <a14:useLocalDpi xmlns:a14="http://schemas.microsoft.com/office/drawing/2010/main" val="0"/>
              </a:ext>
            </a:extLst>
          </a:blip>
          <a:srcRect l="4668" t="46667" r="4668" b="20000"/>
          <a:stretch>
            <a:fillRect/>
          </a:stretch>
        </p:blipFill>
        <p:spPr bwMode="auto">
          <a:xfrm>
            <a:off x="1397463" y="1974849"/>
            <a:ext cx="9499469" cy="322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4357B31-519E-46BE-BF0B-858A31A93E49}"/>
              </a:ext>
            </a:extLst>
          </p:cNvPr>
          <p:cNvSpPr/>
          <p:nvPr/>
        </p:nvSpPr>
        <p:spPr>
          <a:xfrm>
            <a:off x="2666999" y="5329215"/>
            <a:ext cx="6960395" cy="715581"/>
          </a:xfrm>
          <a:prstGeom prst="rect">
            <a:avLst/>
          </a:prstGeom>
        </p:spPr>
        <p:txBody>
          <a:bodyPr wrap="square">
            <a:spAutoFit/>
          </a:bodyPr>
          <a:lstStyle/>
          <a:p>
            <a:pPr defTabSz="914400">
              <a:defRPr/>
            </a:pPr>
            <a:r>
              <a:rPr lang="en-US" altLang="en-US" sz="1350" b="1" kern="0" dirty="0">
                <a:solidFill>
                  <a:prstClr val="black"/>
                </a:solidFill>
              </a:rPr>
              <a:t>Precautionary labeling for wheat or gluten on products not labeled gluten-free but appearing to be free of gluten-containing  ingredients was NOT a useful predictor of gluten content.”</a:t>
            </a:r>
            <a:endParaRPr lang="en-US" kern="0" dirty="0">
              <a:solidFill>
                <a:sysClr val="windowText" lastClr="000000"/>
              </a:solidFill>
            </a:endParaRPr>
          </a:p>
        </p:txBody>
      </p:sp>
    </p:spTree>
    <p:extLst>
      <p:ext uri="{BB962C8B-B14F-4D97-AF65-F5344CB8AC3E}">
        <p14:creationId xmlns:p14="http://schemas.microsoft.com/office/powerpoint/2010/main" val="4073455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B07C10-CEAB-43E6-84B5-09FD04577E9D}"/>
              </a:ext>
            </a:extLst>
          </p:cNvPr>
          <p:cNvSpPr>
            <a:spLocks noGrp="1"/>
          </p:cNvSpPr>
          <p:nvPr>
            <p:ph type="title"/>
          </p:nvPr>
        </p:nvSpPr>
        <p:spPr/>
        <p:txBody>
          <a:bodyPr/>
          <a:lstStyle/>
          <a:p>
            <a:r>
              <a:rPr lang="en-US" i="0" dirty="0">
                <a:latin typeface="+mj-lt"/>
              </a:rPr>
              <a:t>Contains wheat?</a:t>
            </a:r>
          </a:p>
        </p:txBody>
      </p:sp>
      <p:pic>
        <p:nvPicPr>
          <p:cNvPr id="8" name="Content Placeholder 7" descr="A picture containing text, pizza, sign, dish&#10;&#10;Description automatically generated">
            <a:extLst>
              <a:ext uri="{FF2B5EF4-FFF2-40B4-BE49-F238E27FC236}">
                <a16:creationId xmlns:a16="http://schemas.microsoft.com/office/drawing/2014/main" id="{C6E280C7-0B33-4732-AD3C-4EB922486BC6}"/>
              </a:ext>
            </a:extLst>
          </p:cNvPr>
          <p:cNvPicPr>
            <a:picLocks noGrp="1" noChangeAspect="1"/>
          </p:cNvPicPr>
          <p:nvPr>
            <p:ph idx="1"/>
          </p:nvPr>
        </p:nvPicPr>
        <p:blipFill>
          <a:blip r:embed="rId3"/>
          <a:stretch>
            <a:fillRect/>
          </a:stretch>
        </p:blipFill>
        <p:spPr>
          <a:xfrm>
            <a:off x="6096000" y="1126958"/>
            <a:ext cx="4127500" cy="4127500"/>
          </a:xfrm>
        </p:spPr>
      </p:pic>
      <p:sp>
        <p:nvSpPr>
          <p:cNvPr id="9" name="TextBox 8">
            <a:extLst>
              <a:ext uri="{FF2B5EF4-FFF2-40B4-BE49-F238E27FC236}">
                <a16:creationId xmlns:a16="http://schemas.microsoft.com/office/drawing/2014/main" id="{BE9CAE8D-1A64-47E3-A8DE-572DC9724C93}"/>
              </a:ext>
            </a:extLst>
          </p:cNvPr>
          <p:cNvSpPr txBox="1"/>
          <p:nvPr/>
        </p:nvSpPr>
        <p:spPr>
          <a:xfrm>
            <a:off x="998425" y="2890391"/>
            <a:ext cx="5103320" cy="1292662"/>
          </a:xfrm>
          <a:prstGeom prst="rect">
            <a:avLst/>
          </a:prstGeom>
          <a:noFill/>
        </p:spPr>
        <p:txBody>
          <a:bodyPr wrap="none" rtlCol="0">
            <a:spAutoFit/>
          </a:bodyPr>
          <a:lstStyle/>
          <a:p>
            <a:r>
              <a:rPr lang="en-US" dirty="0"/>
              <a:t>*</a:t>
            </a:r>
            <a:r>
              <a:rPr lang="en-US" sz="1600" b="1" dirty="0">
                <a:solidFill>
                  <a:srgbClr val="353C41"/>
                </a:solidFill>
                <a:cs typeface="Arial" panose="020B0604020202020204" pitchFamily="34" charset="0"/>
              </a:rPr>
              <a:t>CONTAINS: WHEAT</a:t>
            </a:r>
            <a:r>
              <a:rPr lang="en-US" sz="1600" b="1" dirty="0">
                <a:solidFill>
                  <a:srgbClr val="FF0000"/>
                </a:solidFill>
                <a:cs typeface="Arial" panose="020B0604020202020204" pitchFamily="34" charset="0"/>
              </a:rPr>
              <a:t>*</a:t>
            </a:r>
            <a:r>
              <a:rPr lang="en-US" sz="1600" b="1" dirty="0">
                <a:solidFill>
                  <a:srgbClr val="353C41"/>
                </a:solidFill>
                <a:cs typeface="Arial" panose="020B0604020202020204" pitchFamily="34" charset="0"/>
              </a:rPr>
              <a:t>, MILK.</a:t>
            </a:r>
            <a:endParaRPr lang="en-US" sz="1600" dirty="0">
              <a:solidFill>
                <a:srgbClr val="353C41"/>
              </a:solidFill>
              <a:cs typeface="Arial" panose="020B0604020202020204" pitchFamily="34" charset="0"/>
            </a:endParaRPr>
          </a:p>
          <a:p>
            <a:r>
              <a:rPr lang="en-US" sz="1400" b="1" dirty="0">
                <a:solidFill>
                  <a:srgbClr val="FF0000"/>
                </a:solidFill>
                <a:cs typeface="Arial" panose="020B0604020202020204" pitchFamily="34" charset="0"/>
              </a:rPr>
              <a:t>*</a:t>
            </a:r>
            <a:r>
              <a:rPr lang="en-US" sz="1400" b="1" dirty="0">
                <a:solidFill>
                  <a:srgbClr val="353C41"/>
                </a:solidFill>
                <a:cs typeface="Arial" panose="020B0604020202020204" pitchFamily="34" charset="0"/>
              </a:rPr>
              <a:t>The wheat starch has been processed to allow this food to</a:t>
            </a:r>
          </a:p>
          <a:p>
            <a:r>
              <a:rPr lang="en-US" sz="1400" b="1" dirty="0">
                <a:solidFill>
                  <a:srgbClr val="353C41"/>
                </a:solidFill>
                <a:cs typeface="Arial" panose="020B0604020202020204" pitchFamily="34" charset="0"/>
              </a:rPr>
              <a:t> meet the Food and Drug Administration (FDA)</a:t>
            </a:r>
          </a:p>
          <a:p>
            <a:r>
              <a:rPr lang="en-US" sz="1400" b="1" dirty="0">
                <a:solidFill>
                  <a:srgbClr val="353C41"/>
                </a:solidFill>
                <a:cs typeface="Arial" panose="020B0604020202020204" pitchFamily="34" charset="0"/>
              </a:rPr>
              <a:t> requirements for gluten-free foods.</a:t>
            </a:r>
            <a:endParaRPr lang="en-US" sz="1400" dirty="0">
              <a:solidFill>
                <a:srgbClr val="353C41"/>
              </a:solidFill>
              <a:cs typeface="Arial" panose="020B0604020202020204" pitchFamily="34" charset="0"/>
            </a:endParaRPr>
          </a:p>
          <a:p>
            <a:endParaRPr lang="en-US" dirty="0"/>
          </a:p>
        </p:txBody>
      </p:sp>
    </p:spTree>
    <p:extLst>
      <p:ext uri="{BB962C8B-B14F-4D97-AF65-F5344CB8AC3E}">
        <p14:creationId xmlns:p14="http://schemas.microsoft.com/office/powerpoint/2010/main" val="1861488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357B3E-2F37-41B9-9D89-54568904707B}"/>
              </a:ext>
            </a:extLst>
          </p:cNvPr>
          <p:cNvSpPr>
            <a:spLocks noGrp="1"/>
          </p:cNvSpPr>
          <p:nvPr>
            <p:ph type="title"/>
          </p:nvPr>
        </p:nvSpPr>
        <p:spPr/>
        <p:txBody>
          <a:bodyPr/>
          <a:lstStyle/>
          <a:p>
            <a:r>
              <a:rPr lang="en-US" i="0" dirty="0">
                <a:latin typeface="+mj-lt"/>
              </a:rPr>
              <a:t>What about oats?</a:t>
            </a:r>
          </a:p>
        </p:txBody>
      </p:sp>
      <p:pic>
        <p:nvPicPr>
          <p:cNvPr id="8" name="Content Placeholder 7">
            <a:extLst>
              <a:ext uri="{FF2B5EF4-FFF2-40B4-BE49-F238E27FC236}">
                <a16:creationId xmlns:a16="http://schemas.microsoft.com/office/drawing/2014/main" id="{B4B74197-BD32-43DC-A53B-C23F9F9CACE5}"/>
              </a:ext>
            </a:extLst>
          </p:cNvPr>
          <p:cNvPicPr>
            <a:picLocks noGrp="1" noChangeAspect="1"/>
          </p:cNvPicPr>
          <p:nvPr>
            <p:ph idx="1"/>
          </p:nvPr>
        </p:nvPicPr>
        <p:blipFill>
          <a:blip r:embed="rId2"/>
          <a:stretch>
            <a:fillRect/>
          </a:stretch>
        </p:blipFill>
        <p:spPr>
          <a:xfrm>
            <a:off x="8667206" y="2554986"/>
            <a:ext cx="3087187" cy="3031395"/>
          </a:xfrm>
        </p:spPr>
      </p:pic>
      <p:pic>
        <p:nvPicPr>
          <p:cNvPr id="10" name="Picture 9" descr="Text&#10;&#10;Description automatically generated">
            <a:extLst>
              <a:ext uri="{FF2B5EF4-FFF2-40B4-BE49-F238E27FC236}">
                <a16:creationId xmlns:a16="http://schemas.microsoft.com/office/drawing/2014/main" id="{5EE5F78D-09EF-415C-BDBE-A12BA4F6CAA8}"/>
              </a:ext>
            </a:extLst>
          </p:cNvPr>
          <p:cNvPicPr>
            <a:picLocks noChangeAspect="1"/>
          </p:cNvPicPr>
          <p:nvPr/>
        </p:nvPicPr>
        <p:blipFill>
          <a:blip r:embed="rId3"/>
          <a:stretch>
            <a:fillRect/>
          </a:stretch>
        </p:blipFill>
        <p:spPr>
          <a:xfrm>
            <a:off x="371945" y="3778407"/>
            <a:ext cx="2631481" cy="2275074"/>
          </a:xfrm>
          <a:prstGeom prst="rect">
            <a:avLst/>
          </a:prstGeom>
        </p:spPr>
      </p:pic>
      <p:sp>
        <p:nvSpPr>
          <p:cNvPr id="11" name="TextBox 10">
            <a:extLst>
              <a:ext uri="{FF2B5EF4-FFF2-40B4-BE49-F238E27FC236}">
                <a16:creationId xmlns:a16="http://schemas.microsoft.com/office/drawing/2014/main" id="{924EE0CF-2A35-4C8B-AE10-E32F632EBDAA}"/>
              </a:ext>
            </a:extLst>
          </p:cNvPr>
          <p:cNvSpPr txBox="1"/>
          <p:nvPr/>
        </p:nvSpPr>
        <p:spPr>
          <a:xfrm>
            <a:off x="2013284" y="1853754"/>
            <a:ext cx="5867400" cy="1754326"/>
          </a:xfrm>
          <a:prstGeom prst="rect">
            <a:avLst/>
          </a:prstGeom>
          <a:noFill/>
        </p:spPr>
        <p:txBody>
          <a:bodyPr wrap="square" rtlCol="0">
            <a:spAutoFit/>
          </a:bodyPr>
          <a:lstStyle/>
          <a:p>
            <a:r>
              <a:rPr lang="en-US" dirty="0"/>
              <a:t>When to introduction of GF oats</a:t>
            </a:r>
          </a:p>
          <a:p>
            <a:r>
              <a:rPr lang="en-US" dirty="0"/>
              <a:t>in the diet?</a:t>
            </a:r>
          </a:p>
          <a:p>
            <a:pPr marL="342900" indent="-342900">
              <a:buFont typeface="Arial" panose="020B0604020202020204" pitchFamily="34" charset="0"/>
              <a:buChar char="•"/>
            </a:pPr>
            <a:r>
              <a:rPr lang="en-US" dirty="0"/>
              <a:t> Previous and some centers current recommendation is to wait 6-12 months as less than 5% of people with CD cannot tolerate the protein in oats </a:t>
            </a:r>
          </a:p>
          <a:p>
            <a:pPr marL="342900" indent="-342900">
              <a:buFont typeface="Arial" panose="020B0604020202020204" pitchFamily="34" charset="0"/>
              <a:buChar char="•"/>
            </a:pPr>
            <a:r>
              <a:rPr lang="en-US" dirty="0"/>
              <a:t>We recommend intro at time of dx, check with MD </a:t>
            </a:r>
          </a:p>
        </p:txBody>
      </p:sp>
    </p:spTree>
    <p:extLst>
      <p:ext uri="{BB962C8B-B14F-4D97-AF65-F5344CB8AC3E}">
        <p14:creationId xmlns:p14="http://schemas.microsoft.com/office/powerpoint/2010/main" val="4116780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6AD3431-2EF2-4319-B3DD-99D63F2CF2EB}"/>
              </a:ext>
            </a:extLst>
          </p:cNvPr>
          <p:cNvSpPr>
            <a:spLocks noGrp="1" noChangeArrowheads="1"/>
          </p:cNvSpPr>
          <p:nvPr>
            <p:ph type="title"/>
          </p:nvPr>
        </p:nvSpPr>
        <p:spPr bwMode="auto"/>
        <p:txBody>
          <a:bodyPr vert="horz" wrap="square" lIns="91440" tIns="45720" rIns="91440" bIns="45720" numCol="1" rtlCol="0" anchor="t" compatLnSpc="1">
            <a:prstTxWarp prst="textNoShape">
              <a:avLst/>
            </a:prstTxWarp>
            <a:normAutofit/>
          </a:bodyPr>
          <a:lstStyle/>
          <a:p>
            <a:pPr>
              <a:defRPr/>
            </a:pPr>
            <a:r>
              <a:rPr lang="en-US" altLang="en-US" i="0" dirty="0">
                <a:latin typeface="+mj-lt"/>
              </a:rPr>
              <a:t>Objectives</a:t>
            </a:r>
          </a:p>
        </p:txBody>
      </p:sp>
      <p:sp>
        <p:nvSpPr>
          <p:cNvPr id="3" name="Content Placeholder 2">
            <a:extLst>
              <a:ext uri="{FF2B5EF4-FFF2-40B4-BE49-F238E27FC236}">
                <a16:creationId xmlns:a16="http://schemas.microsoft.com/office/drawing/2014/main" id="{C4170216-486A-49CD-8D4E-2C6453DC3E2B}"/>
              </a:ext>
            </a:extLst>
          </p:cNvPr>
          <p:cNvSpPr>
            <a:spLocks noGrp="1"/>
          </p:cNvSpPr>
          <p:nvPr>
            <p:ph idx="1"/>
          </p:nvPr>
        </p:nvSpPr>
        <p:spPr>
          <a:xfrm>
            <a:off x="1451579" y="1853754"/>
            <a:ext cx="9144000" cy="5181600"/>
          </a:xfrm>
        </p:spPr>
        <p:txBody>
          <a:bodyPr>
            <a:normAutofit/>
          </a:bodyPr>
          <a:lstStyle/>
          <a:p>
            <a:pPr marL="342900" indent="-342900">
              <a:defRPr/>
            </a:pPr>
            <a:r>
              <a:rPr lang="en-US" dirty="0">
                <a:solidFill>
                  <a:schemeClr val="tx1"/>
                </a:solidFill>
              </a:rPr>
              <a:t>Discuss dietary therapy for celiac disease </a:t>
            </a:r>
          </a:p>
          <a:p>
            <a:pPr marL="0" indent="0">
              <a:buNone/>
              <a:defRPr/>
            </a:pPr>
            <a:r>
              <a:rPr lang="en-US" dirty="0">
                <a:solidFill>
                  <a:schemeClr val="tx1"/>
                </a:solidFill>
              </a:rPr>
              <a:t>	</a:t>
            </a:r>
          </a:p>
          <a:p>
            <a:pPr marL="342900" indent="-342900">
              <a:defRPr/>
            </a:pPr>
            <a:r>
              <a:rPr lang="en-US" altLang="en-US" dirty="0">
                <a:solidFill>
                  <a:schemeClr val="tx1"/>
                </a:solidFill>
              </a:rPr>
              <a:t>Describe specific nutritional needs and name strategies for meeting those needs</a:t>
            </a:r>
          </a:p>
          <a:p>
            <a:pPr marL="342900" indent="-342900">
              <a:defRPr/>
            </a:pPr>
            <a:endParaRPr lang="en-US" altLang="en-US" dirty="0">
              <a:solidFill>
                <a:schemeClr val="tx1"/>
              </a:solidFill>
            </a:endParaRPr>
          </a:p>
          <a:p>
            <a:pPr marL="342900" indent="-342900">
              <a:defRPr/>
            </a:pPr>
            <a:r>
              <a:rPr lang="en-US" altLang="en-US" dirty="0">
                <a:solidFill>
                  <a:schemeClr val="tx1"/>
                </a:solidFill>
              </a:rPr>
              <a:t>Understand management concerns for non-responsive celiac disease</a:t>
            </a:r>
          </a:p>
          <a:p>
            <a:pPr marL="342900" indent="-342900">
              <a:defRPr/>
            </a:pPr>
            <a:endParaRPr lang="en-US" altLang="en-US" dirty="0">
              <a:solidFill>
                <a:schemeClr val="tx1"/>
              </a:solidFill>
            </a:endParaRPr>
          </a:p>
          <a:p>
            <a:pPr marL="342900" indent="-342900">
              <a:defRPr/>
            </a:pPr>
            <a:r>
              <a:rPr lang="en-US" altLang="en-US" dirty="0"/>
              <a:t>Describe the use of FODMAP for IBS</a:t>
            </a:r>
            <a:endParaRPr lang="en-US" altLang="en-US" dirty="0">
              <a:solidFill>
                <a:schemeClr val="tx1"/>
              </a:solidFill>
            </a:endParaRPr>
          </a:p>
          <a:p>
            <a:pPr>
              <a:defRPr/>
            </a:pPr>
            <a:endParaRPr lang="en-US" altLang="en-US" dirty="0"/>
          </a:p>
          <a:p>
            <a:pPr>
              <a:defRPr/>
            </a:pPr>
            <a:endParaRPr lang="en-US" altLang="en-US" dirty="0"/>
          </a:p>
          <a:p>
            <a:pPr>
              <a:defRPr/>
            </a:pPr>
            <a:endParaRPr lang="en-US" dirty="0"/>
          </a:p>
          <a:p>
            <a:pPr>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E6E49-EC97-4824-AC37-67635A272F39}"/>
              </a:ext>
            </a:extLst>
          </p:cNvPr>
          <p:cNvSpPr>
            <a:spLocks noGrp="1"/>
          </p:cNvSpPr>
          <p:nvPr>
            <p:ph type="title"/>
          </p:nvPr>
        </p:nvSpPr>
        <p:spPr/>
        <p:txBody>
          <a:bodyPr>
            <a:normAutofit/>
          </a:bodyPr>
          <a:lstStyle/>
          <a:p>
            <a:pPr>
              <a:defRPr/>
            </a:pPr>
            <a:r>
              <a:rPr lang="en-US" i="0" dirty="0">
                <a:latin typeface="+mj-lt"/>
              </a:rPr>
              <a:t>Nutritional Consequences of the GFD</a:t>
            </a:r>
          </a:p>
        </p:txBody>
      </p:sp>
      <p:sp>
        <p:nvSpPr>
          <p:cNvPr id="3" name="Content Placeholder 2">
            <a:extLst>
              <a:ext uri="{FF2B5EF4-FFF2-40B4-BE49-F238E27FC236}">
                <a16:creationId xmlns:a16="http://schemas.microsoft.com/office/drawing/2014/main" id="{56546779-4A60-4ABB-B3E5-4CE445DF906D}"/>
              </a:ext>
            </a:extLst>
          </p:cNvPr>
          <p:cNvSpPr>
            <a:spLocks noGrp="1"/>
          </p:cNvSpPr>
          <p:nvPr>
            <p:ph idx="1"/>
          </p:nvPr>
        </p:nvSpPr>
        <p:spPr/>
        <p:txBody>
          <a:bodyPr/>
          <a:lstStyle/>
          <a:p>
            <a:pPr>
              <a:defRPr/>
            </a:pPr>
            <a:r>
              <a:rPr lang="en-US" dirty="0">
                <a:solidFill>
                  <a:schemeClr val="tx1"/>
                </a:solidFill>
              </a:rPr>
              <a:t>The GFD can be missing important nutrients needed for optimal health and wellness</a:t>
            </a:r>
          </a:p>
          <a:p>
            <a:pPr marL="631825" lvl="1" indent="-230188">
              <a:spcAft>
                <a:spcPts val="500"/>
              </a:spcAft>
              <a:defRPr/>
            </a:pPr>
            <a:r>
              <a:rPr lang="en-US" dirty="0"/>
              <a:t>Lacks fiber</a:t>
            </a:r>
          </a:p>
          <a:p>
            <a:pPr marL="631825" lvl="1" indent="-230188">
              <a:spcAft>
                <a:spcPts val="500"/>
              </a:spcAft>
              <a:defRPr/>
            </a:pPr>
            <a:r>
              <a:rPr lang="en-US" dirty="0"/>
              <a:t>Lacks iron</a:t>
            </a:r>
          </a:p>
          <a:p>
            <a:pPr marL="631825" lvl="1" indent="-230188">
              <a:spcAft>
                <a:spcPts val="500"/>
              </a:spcAft>
              <a:defRPr/>
            </a:pPr>
            <a:r>
              <a:rPr lang="en-US" dirty="0"/>
              <a:t>Lacks B vitamins- </a:t>
            </a:r>
            <a:r>
              <a:rPr lang="en-US" dirty="0" err="1"/>
              <a:t>folate</a:t>
            </a:r>
            <a:r>
              <a:rPr lang="en-US" dirty="0"/>
              <a:t>, niacin, B12</a:t>
            </a:r>
          </a:p>
          <a:p>
            <a:pPr marL="631825" lvl="1" indent="-230188">
              <a:spcAft>
                <a:spcPts val="500"/>
              </a:spcAft>
              <a:defRPr/>
            </a:pPr>
            <a:r>
              <a:rPr lang="en-US" dirty="0"/>
              <a:t>Lacks calcium</a:t>
            </a:r>
          </a:p>
          <a:p>
            <a:pPr marL="631825" lvl="1" indent="-230188">
              <a:spcAft>
                <a:spcPts val="500"/>
              </a:spcAft>
              <a:defRPr/>
            </a:pPr>
            <a:r>
              <a:rPr lang="en-US" dirty="0"/>
              <a:t>Phosphorous</a:t>
            </a:r>
          </a:p>
          <a:p>
            <a:pPr marL="631825" lvl="1" indent="-230188">
              <a:spcAft>
                <a:spcPts val="500"/>
              </a:spcAft>
              <a:defRPr/>
            </a:pPr>
            <a:r>
              <a:rPr lang="en-US" dirty="0"/>
              <a:t>Zinc</a:t>
            </a:r>
          </a:p>
          <a:p>
            <a:pPr lvl="1">
              <a:defRPr/>
            </a:pPr>
            <a:endParaRPr lang="en-US" dirty="0"/>
          </a:p>
          <a:p>
            <a:pPr lvl="1">
              <a:defRPr/>
            </a:pPr>
            <a:endParaRPr lang="en-US" dirty="0"/>
          </a:p>
          <a:p>
            <a:pPr>
              <a:defRPr/>
            </a:pPr>
            <a:endParaRPr lang="en-US" dirty="0"/>
          </a:p>
        </p:txBody>
      </p:sp>
      <p:pic>
        <p:nvPicPr>
          <p:cNvPr id="40964" name="Picture 5" descr="AG00316_">
            <a:extLst>
              <a:ext uri="{FF2B5EF4-FFF2-40B4-BE49-F238E27FC236}">
                <a16:creationId xmlns:a16="http://schemas.microsoft.com/office/drawing/2014/main" id="{3CC921C4-1CF8-46BD-BAB0-FFB75F3A32A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718884" y="3878178"/>
            <a:ext cx="17526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3BF7F36C-8E2F-4933-AD34-F4F533107D86}"/>
              </a:ext>
            </a:extLst>
          </p:cNvPr>
          <p:cNvSpPr>
            <a:spLocks noGrp="1"/>
          </p:cNvSpPr>
          <p:nvPr>
            <p:ph type="title"/>
          </p:nvPr>
        </p:nvSpPr>
        <p:spPr bwMode="auto"/>
        <p:txBody>
          <a:bodyPr vert="horz" wrap="square" lIns="91440" tIns="45720" rIns="91440" bIns="45720" numCol="1" rtlCol="0" anchor="t" compatLnSpc="1">
            <a:prstTxWarp prst="textNoShape">
              <a:avLst/>
            </a:prstTxWarp>
            <a:normAutofit/>
          </a:bodyPr>
          <a:lstStyle/>
          <a:p>
            <a:pPr>
              <a:defRPr/>
            </a:pPr>
            <a:r>
              <a:rPr lang="en-US" altLang="en-US" sz="2800" dirty="0"/>
              <a:t>Common Nutritional Problems on GFD</a:t>
            </a:r>
            <a:endParaRPr lang="en-US" altLang="en-US" i="0" dirty="0">
              <a:latin typeface="+mj-lt"/>
            </a:endParaRPr>
          </a:p>
        </p:txBody>
      </p:sp>
      <p:sp>
        <p:nvSpPr>
          <p:cNvPr id="46083" name="Content Placeholder 2">
            <a:extLst>
              <a:ext uri="{FF2B5EF4-FFF2-40B4-BE49-F238E27FC236}">
                <a16:creationId xmlns:a16="http://schemas.microsoft.com/office/drawing/2014/main" id="{D56DB8E2-CA6E-479E-86D9-D8623B152EFE}"/>
              </a:ext>
            </a:extLst>
          </p:cNvPr>
          <p:cNvSpPr>
            <a:spLocks noGrp="1"/>
          </p:cNvSpPr>
          <p:nvPr>
            <p:ph idx="1"/>
          </p:nvPr>
        </p:nvSpPr>
        <p:spPr bwMode="auto">
          <a:xfrm>
            <a:off x="1451578" y="1778795"/>
            <a:ext cx="10066653" cy="5287962"/>
          </a:xfrm>
        </p:spPr>
        <p:txBody>
          <a:bodyPr vert="horz" wrap="square" lIns="91440" tIns="45720" rIns="91440" bIns="45720" numCol="1" rtlCol="0" anchor="t" anchorCtr="0" compatLnSpc="1">
            <a:prstTxWarp prst="textNoShape">
              <a:avLst/>
            </a:prstTxWarp>
            <a:normAutofit/>
          </a:bodyPr>
          <a:lstStyle/>
          <a:p>
            <a:pPr>
              <a:defRPr/>
            </a:pPr>
            <a:r>
              <a:rPr lang="en-US" dirty="0"/>
              <a:t>Lactose intolerance</a:t>
            </a:r>
          </a:p>
          <a:p>
            <a:pPr lvl="2">
              <a:lnSpc>
                <a:spcPct val="80000"/>
              </a:lnSpc>
              <a:buClr>
                <a:srgbClr val="FFFF00"/>
              </a:buClr>
              <a:buSzPct val="120000"/>
              <a:buFontTx/>
              <a:buNone/>
              <a:defRPr/>
            </a:pPr>
            <a:r>
              <a:rPr lang="en-US" i="0" dirty="0">
                <a:solidFill>
                  <a:schemeClr val="tx1"/>
                </a:solidFill>
                <a:latin typeface="+mj-lt"/>
              </a:rPr>
              <a:t>30-60% in newly diagnosed </a:t>
            </a:r>
          </a:p>
          <a:p>
            <a:pPr lvl="2">
              <a:lnSpc>
                <a:spcPct val="80000"/>
              </a:lnSpc>
              <a:buClr>
                <a:srgbClr val="FFFF00"/>
              </a:buClr>
              <a:buSzPct val="120000"/>
              <a:buFontTx/>
              <a:buNone/>
              <a:defRPr/>
            </a:pPr>
            <a:r>
              <a:rPr lang="en-US" i="0" dirty="0">
                <a:solidFill>
                  <a:schemeClr val="tx1"/>
                </a:solidFill>
                <a:latin typeface="+mj-lt"/>
              </a:rPr>
              <a:t>Caused by intestinal injury in untreated CD</a:t>
            </a:r>
          </a:p>
          <a:p>
            <a:pPr lvl="2">
              <a:lnSpc>
                <a:spcPct val="80000"/>
              </a:lnSpc>
              <a:buClr>
                <a:srgbClr val="FFFF00"/>
              </a:buClr>
              <a:buSzPct val="120000"/>
              <a:buFontTx/>
              <a:buNone/>
              <a:defRPr/>
            </a:pPr>
            <a:r>
              <a:rPr lang="en-US" i="0" dirty="0">
                <a:solidFill>
                  <a:schemeClr val="tx1"/>
                </a:solidFill>
                <a:latin typeface="+mj-lt"/>
              </a:rPr>
              <a:t>May resolve on GF diet</a:t>
            </a:r>
          </a:p>
          <a:p>
            <a:pPr lvl="1">
              <a:spcAft>
                <a:spcPts val="500"/>
              </a:spcAft>
              <a:defRPr/>
            </a:pPr>
            <a:r>
              <a:rPr lang="en-US" altLang="en-US" dirty="0">
                <a:latin typeface="+mj-lt"/>
              </a:rPr>
              <a:t>Iron deficiency anemia</a:t>
            </a:r>
          </a:p>
          <a:p>
            <a:pPr lvl="2">
              <a:spcAft>
                <a:spcPts val="500"/>
              </a:spcAft>
              <a:defRPr/>
            </a:pPr>
            <a:r>
              <a:rPr lang="en-US" altLang="en-US" i="0" dirty="0">
                <a:solidFill>
                  <a:schemeClr val="tx1"/>
                </a:solidFill>
                <a:latin typeface="+mj-lt"/>
              </a:rPr>
              <a:t>Supplementation is frequently required </a:t>
            </a:r>
          </a:p>
          <a:p>
            <a:pPr lvl="2">
              <a:spcAft>
                <a:spcPts val="500"/>
              </a:spcAft>
              <a:defRPr/>
            </a:pPr>
            <a:r>
              <a:rPr lang="en-US" altLang="en-US" i="0" dirty="0">
                <a:solidFill>
                  <a:schemeClr val="tx1"/>
                </a:solidFill>
                <a:latin typeface="+mj-lt"/>
              </a:rPr>
              <a:t>Iron rich foods should be included</a:t>
            </a:r>
          </a:p>
          <a:p>
            <a:pPr lvl="1">
              <a:spcAft>
                <a:spcPts val="500"/>
              </a:spcAft>
              <a:defRPr/>
            </a:pPr>
            <a:r>
              <a:rPr lang="en-US" altLang="en-US" dirty="0">
                <a:latin typeface="+mj-lt"/>
              </a:rPr>
              <a:t>Reduced bone mineral density </a:t>
            </a:r>
          </a:p>
          <a:p>
            <a:pPr lvl="1">
              <a:spcAft>
                <a:spcPts val="500"/>
              </a:spcAft>
              <a:defRPr/>
            </a:pPr>
            <a:r>
              <a:rPr lang="en-US" altLang="en-US" dirty="0">
                <a:latin typeface="+mj-lt"/>
              </a:rPr>
              <a:t>Weight gain on GFD due to high fat, sugar and calorie content</a:t>
            </a:r>
          </a:p>
          <a:p>
            <a:pPr lvl="1">
              <a:spcAft>
                <a:spcPts val="500"/>
              </a:spcAft>
              <a:defRPr/>
            </a:pPr>
            <a:r>
              <a:rPr lang="en-US" altLang="en-US" dirty="0">
                <a:latin typeface="+mj-lt"/>
              </a:rPr>
              <a:t>Constipation</a:t>
            </a:r>
          </a:p>
          <a:p>
            <a:pPr lvl="2">
              <a:spcAft>
                <a:spcPts val="500"/>
              </a:spcAft>
              <a:defRPr/>
            </a:pPr>
            <a:r>
              <a:rPr lang="en-US" altLang="en-US" i="0" dirty="0">
                <a:solidFill>
                  <a:schemeClr val="tx1"/>
                </a:solidFill>
                <a:latin typeface="+mj-lt"/>
              </a:rPr>
              <a:t>Change in diet, low fiber from high fiber can cause constipation: abdominal pain, cramping, bloating</a:t>
            </a:r>
          </a:p>
          <a:p>
            <a:pPr lvl="2">
              <a:defRPr/>
            </a:pPr>
            <a:endParaRPr lang="en-US" altLang="en-US" dirty="0"/>
          </a:p>
          <a:p>
            <a:pPr lvl="2">
              <a:spcAft>
                <a:spcPts val="500"/>
              </a:spcAft>
              <a:defRPr/>
            </a:pPr>
            <a:endParaRPr lang="en-US" altLang="en-US" dirty="0"/>
          </a:p>
          <a:p>
            <a:pPr lvl="2">
              <a:spcAft>
                <a:spcPts val="500"/>
              </a:spcAft>
              <a:defRPr/>
            </a:pPr>
            <a:endParaRPr lang="en-US" altLang="en-US" dirty="0"/>
          </a:p>
        </p:txBody>
      </p:sp>
      <p:pic>
        <p:nvPicPr>
          <p:cNvPr id="45060" name="Picture 3" descr="hh01737_">
            <a:extLst>
              <a:ext uri="{FF2B5EF4-FFF2-40B4-BE49-F238E27FC236}">
                <a16:creationId xmlns:a16="http://schemas.microsoft.com/office/drawing/2014/main" id="{B57E623C-916E-4147-99B1-C3F5D22BE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4677" y="2895601"/>
            <a:ext cx="1230313"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5">
            <a:extLst>
              <a:ext uri="{FF2B5EF4-FFF2-40B4-BE49-F238E27FC236}">
                <a16:creationId xmlns:a16="http://schemas.microsoft.com/office/drawing/2014/main" id="{F6842222-4215-4206-8FAE-924119984390}"/>
              </a:ext>
            </a:extLst>
          </p:cNvPr>
          <p:cNvSpPr txBox="1">
            <a:spLocks noChangeArrowheads="1"/>
          </p:cNvSpPr>
          <p:nvPr/>
        </p:nvSpPr>
        <p:spPr bwMode="auto">
          <a:xfrm>
            <a:off x="658300" y="3753853"/>
            <a:ext cx="6057900" cy="2159000"/>
          </a:xfrm>
          <a:prstGeom prst="rect">
            <a:avLst/>
          </a:prstGeom>
          <a:noFill/>
          <a:ln>
            <a:noFill/>
          </a:ln>
        </p:spPr>
        <p:txBody>
          <a:bodyPr>
            <a:spAutoFit/>
          </a:bodyPr>
          <a:lstStyle>
            <a:lvl1pPr eaLnBrk="0" hangingPunct="0">
              <a:defRPr sz="2400">
                <a:solidFill>
                  <a:srgbClr val="000000"/>
                </a:solidFill>
                <a:latin typeface="Arial" pitchFamily="34" charset="0"/>
                <a:ea typeface="ヒラギノ角ゴ ProN W3" charset="-128"/>
                <a:sym typeface="Arial" pitchFamily="34" charset="0"/>
              </a:defRPr>
            </a:lvl1pPr>
            <a:lvl2pPr marL="742950" indent="-285750" eaLnBrk="0" hangingPunct="0">
              <a:defRPr sz="2400">
                <a:solidFill>
                  <a:srgbClr val="000000"/>
                </a:solidFill>
                <a:latin typeface="Arial" pitchFamily="34" charset="0"/>
                <a:ea typeface="ヒラギノ角ゴ ProN W3" charset="-128"/>
                <a:sym typeface="Arial" pitchFamily="34" charset="0"/>
              </a:defRPr>
            </a:lvl2pPr>
            <a:lvl3pPr marL="1143000" indent="-228600" eaLnBrk="0" hangingPunct="0">
              <a:defRPr sz="2400">
                <a:solidFill>
                  <a:srgbClr val="000000"/>
                </a:solidFill>
                <a:latin typeface="Arial" pitchFamily="34" charset="0"/>
                <a:ea typeface="ヒラギノ角ゴ ProN W3" charset="-128"/>
                <a:sym typeface="Arial" pitchFamily="34" charset="0"/>
              </a:defRPr>
            </a:lvl3pPr>
            <a:lvl4pPr marL="1600200" indent="-228600" eaLnBrk="0" hangingPunct="0">
              <a:defRPr sz="2400">
                <a:solidFill>
                  <a:srgbClr val="000000"/>
                </a:solidFill>
                <a:latin typeface="Arial" pitchFamily="34" charset="0"/>
                <a:ea typeface="ヒラギノ角ゴ ProN W3" charset="-128"/>
                <a:sym typeface="Arial" pitchFamily="34" charset="0"/>
              </a:defRPr>
            </a:lvl4pPr>
            <a:lvl5pPr marL="2057400" indent="-228600" eaLnBrk="0" hangingPunct="0">
              <a:defRPr sz="24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9pPr>
          </a:lstStyle>
          <a:p>
            <a:pPr eaLnBrk="1" hangingPunct="1">
              <a:defRPr/>
            </a:pPr>
            <a:endParaRPr lang="en-US" altLang="en-US" sz="1650" dirty="0">
              <a:solidFill>
                <a:schemeClr val="tx1"/>
              </a:solidFill>
              <a:latin typeface="+mj-lt"/>
            </a:endParaRPr>
          </a:p>
          <a:p>
            <a:pPr eaLnBrk="1" hangingPunct="1">
              <a:defRPr/>
            </a:pPr>
            <a:endParaRPr lang="en-US" altLang="en-US" sz="1650" dirty="0">
              <a:solidFill>
                <a:schemeClr val="tx1"/>
              </a:solidFill>
              <a:latin typeface="+mj-lt"/>
            </a:endParaRPr>
          </a:p>
          <a:p>
            <a:pPr eaLnBrk="1" hangingPunct="1">
              <a:lnSpc>
                <a:spcPct val="60000"/>
              </a:lnSpc>
              <a:spcBef>
                <a:spcPct val="50000"/>
              </a:spcBef>
              <a:defRPr/>
            </a:pPr>
            <a:r>
              <a:rPr lang="en-US" altLang="en-US" sz="1650" dirty="0">
                <a:solidFill>
                  <a:schemeClr val="tx1"/>
                </a:solidFill>
                <a:latin typeface="+mj-lt"/>
              </a:rPr>
              <a:t>Others included: </a:t>
            </a:r>
          </a:p>
          <a:p>
            <a:pPr marL="214313" indent="-214313" eaLnBrk="1" hangingPunct="1">
              <a:lnSpc>
                <a:spcPct val="60000"/>
              </a:lnSpc>
              <a:spcBef>
                <a:spcPct val="50000"/>
              </a:spcBef>
              <a:buFont typeface="Arial" panose="020B0604020202020204" pitchFamily="34" charset="0"/>
              <a:buChar char="•"/>
              <a:defRPr/>
            </a:pPr>
            <a:r>
              <a:rPr lang="en-US" altLang="en-US" sz="1500" dirty="0">
                <a:solidFill>
                  <a:schemeClr val="tx1"/>
                </a:solidFill>
                <a:latin typeface="+mj-lt"/>
              </a:rPr>
              <a:t>Peptic ulcer disease (2) </a:t>
            </a:r>
          </a:p>
          <a:p>
            <a:pPr marL="214313" indent="-214313" eaLnBrk="1" hangingPunct="1">
              <a:lnSpc>
                <a:spcPct val="60000"/>
              </a:lnSpc>
              <a:spcBef>
                <a:spcPct val="50000"/>
              </a:spcBef>
              <a:buFont typeface="Arial" panose="020B0604020202020204" pitchFamily="34" charset="0"/>
              <a:buChar char="•"/>
              <a:defRPr/>
            </a:pPr>
            <a:r>
              <a:rPr lang="en-US" altLang="en-US" sz="1500" dirty="0">
                <a:solidFill>
                  <a:schemeClr val="tx1"/>
                </a:solidFill>
                <a:latin typeface="+mj-lt"/>
              </a:rPr>
              <a:t>Crohn’s disease (1)</a:t>
            </a:r>
          </a:p>
          <a:p>
            <a:pPr marL="214313" indent="-214313" eaLnBrk="1" hangingPunct="1">
              <a:lnSpc>
                <a:spcPct val="60000"/>
              </a:lnSpc>
              <a:spcBef>
                <a:spcPct val="50000"/>
              </a:spcBef>
              <a:buFont typeface="Arial" panose="020B0604020202020204" pitchFamily="34" charset="0"/>
              <a:buChar char="•"/>
              <a:defRPr/>
            </a:pPr>
            <a:r>
              <a:rPr lang="en-US" altLang="en-US" sz="1500" dirty="0">
                <a:solidFill>
                  <a:schemeClr val="tx1"/>
                </a:solidFill>
                <a:latin typeface="+mj-lt"/>
              </a:rPr>
              <a:t>Eosinophilic esophagitis (1), </a:t>
            </a:r>
          </a:p>
          <a:p>
            <a:pPr marL="214313" indent="-214313" eaLnBrk="1" hangingPunct="1">
              <a:lnSpc>
                <a:spcPct val="60000"/>
              </a:lnSpc>
              <a:spcBef>
                <a:spcPct val="50000"/>
              </a:spcBef>
              <a:buFont typeface="Arial" panose="020B0604020202020204" pitchFamily="34" charset="0"/>
              <a:buChar char="•"/>
              <a:defRPr/>
            </a:pPr>
            <a:r>
              <a:rPr lang="en-US" altLang="en-US" sz="1500" dirty="0">
                <a:solidFill>
                  <a:schemeClr val="tx1"/>
                </a:solidFill>
                <a:latin typeface="+mj-lt"/>
              </a:rPr>
              <a:t>Food allergy (1)  </a:t>
            </a:r>
          </a:p>
          <a:p>
            <a:pPr marL="214313" indent="-214313" eaLnBrk="1" hangingPunct="1">
              <a:lnSpc>
                <a:spcPct val="60000"/>
              </a:lnSpc>
              <a:spcBef>
                <a:spcPct val="50000"/>
              </a:spcBef>
              <a:buFont typeface="Arial" panose="020B0604020202020204" pitchFamily="34" charset="0"/>
              <a:buChar char="•"/>
              <a:defRPr/>
            </a:pPr>
            <a:r>
              <a:rPr lang="en-US" altLang="en-US" sz="1500" dirty="0">
                <a:solidFill>
                  <a:schemeClr val="tx1"/>
                </a:solidFill>
                <a:latin typeface="+mj-lt"/>
              </a:rPr>
              <a:t>Gastroparesis (1) </a:t>
            </a:r>
          </a:p>
        </p:txBody>
      </p:sp>
      <p:sp>
        <p:nvSpPr>
          <p:cNvPr id="50179" name="Title 2">
            <a:extLst>
              <a:ext uri="{FF2B5EF4-FFF2-40B4-BE49-F238E27FC236}">
                <a16:creationId xmlns:a16="http://schemas.microsoft.com/office/drawing/2014/main" id="{097B80EE-E680-47CD-BF44-EB1D52B930D4}"/>
              </a:ext>
            </a:extLst>
          </p:cNvPr>
          <p:cNvSpPr txBox="1">
            <a:spLocks/>
          </p:cNvSpPr>
          <p:nvPr/>
        </p:nvSpPr>
        <p:spPr bwMode="auto">
          <a:xfrm>
            <a:off x="3879850" y="222081"/>
            <a:ext cx="6813550" cy="1014413"/>
          </a:xfrm>
          <a:prstGeom prst="rect">
            <a:avLst/>
          </a:prstGeom>
          <a:noFill/>
          <a:ln>
            <a:noFill/>
          </a:ln>
        </p:spPr>
        <p:txBody>
          <a:bodyPr/>
          <a:lstStyle>
            <a:lvl1pPr defTabSz="457200">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defTabSz="45720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defTabSz="4572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defTabSz="4572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defTabSz="4572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defTabSz="4572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defTabSz="4572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defTabSz="4572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defTabSz="4572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pPr algn="ctr">
              <a:defRPr/>
            </a:pPr>
            <a:r>
              <a:rPr lang="en-US" altLang="en-US" sz="2800" dirty="0">
                <a:solidFill>
                  <a:schemeClr val="tx1"/>
                </a:solidFill>
                <a:latin typeface="+mj-lt"/>
              </a:rPr>
              <a:t>Persistent or Recurrent Signs/Symptoms Occur in ~30% of Patients</a:t>
            </a:r>
          </a:p>
        </p:txBody>
      </p:sp>
      <p:pic>
        <p:nvPicPr>
          <p:cNvPr id="47108" name="Picture 6">
            <a:extLst>
              <a:ext uri="{FF2B5EF4-FFF2-40B4-BE49-F238E27FC236}">
                <a16:creationId xmlns:a16="http://schemas.microsoft.com/office/drawing/2014/main" id="{9F2F2356-5CE7-45DC-998F-13C508837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336" t="26868" r="4298" b="21886"/>
          <a:stretch>
            <a:fillRect/>
          </a:stretch>
        </p:blipFill>
        <p:spPr bwMode="auto">
          <a:xfrm>
            <a:off x="3963538" y="1478648"/>
            <a:ext cx="5881193" cy="39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a:extLst>
              <a:ext uri="{FF2B5EF4-FFF2-40B4-BE49-F238E27FC236}">
                <a16:creationId xmlns:a16="http://schemas.microsoft.com/office/drawing/2014/main" id="{AFFCE214-3BCF-42EC-8D12-ECDCC8D52325}"/>
              </a:ext>
            </a:extLst>
          </p:cNvPr>
          <p:cNvSpPr/>
          <p:nvPr/>
        </p:nvSpPr>
        <p:spPr>
          <a:xfrm>
            <a:off x="7600772" y="1752600"/>
            <a:ext cx="733425" cy="36353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TextBox 7">
            <a:extLst>
              <a:ext uri="{FF2B5EF4-FFF2-40B4-BE49-F238E27FC236}">
                <a16:creationId xmlns:a16="http://schemas.microsoft.com/office/drawing/2014/main" id="{597130D2-D41A-423B-BC78-F413E7C694B3}"/>
              </a:ext>
            </a:extLst>
          </p:cNvPr>
          <p:cNvSpPr txBox="1">
            <a:spLocks noChangeArrowheads="1"/>
          </p:cNvSpPr>
          <p:nvPr/>
        </p:nvSpPr>
        <p:spPr bwMode="auto">
          <a:xfrm>
            <a:off x="9844731" y="5704890"/>
            <a:ext cx="1838325" cy="415925"/>
          </a:xfrm>
          <a:prstGeom prst="rect">
            <a:avLst/>
          </a:prstGeom>
          <a:no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r>
              <a:rPr lang="en-US" altLang="en-US" sz="1050" dirty="0" err="1">
                <a:latin typeface="Arial" panose="020B0604020202020204" pitchFamily="34" charset="0"/>
                <a:cs typeface="Tahoma" panose="020B0604030504040204" pitchFamily="34" charset="0"/>
              </a:rPr>
              <a:t>Leffler</a:t>
            </a:r>
            <a:r>
              <a:rPr lang="en-US" altLang="en-US" sz="1050" dirty="0">
                <a:latin typeface="Arial" panose="020B0604020202020204" pitchFamily="34" charset="0"/>
                <a:cs typeface="Tahoma" panose="020B0604030504040204" pitchFamily="34" charset="0"/>
              </a:rPr>
              <a:t> et al, CGH  2007; </a:t>
            </a:r>
            <a:r>
              <a:rPr lang="en-US" altLang="en-US" sz="1050" dirty="0" err="1">
                <a:latin typeface="Arial" panose="020B0604020202020204" pitchFamily="34" charset="0"/>
                <a:cs typeface="Tahoma" panose="020B0604030504040204" pitchFamily="34" charset="0"/>
              </a:rPr>
              <a:t>Veeraraghavan</a:t>
            </a:r>
            <a:r>
              <a:rPr lang="en-US" altLang="en-US" sz="1050" dirty="0">
                <a:latin typeface="Arial" panose="020B0604020202020204" pitchFamily="34" charset="0"/>
                <a:cs typeface="Tahoma" panose="020B0604030504040204" pitchFamily="34" charset="0"/>
              </a:rPr>
              <a:t> ACG 2015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FF3C7842-4B0A-431D-A247-BDE8C6DFE026}"/>
              </a:ext>
            </a:extLst>
          </p:cNvPr>
          <p:cNvSpPr>
            <a:spLocks noGrp="1"/>
          </p:cNvSpPr>
          <p:nvPr>
            <p:ph type="title"/>
          </p:nvPr>
        </p:nvSpPr>
        <p:spPr bwMode="auto"/>
        <p:txBody>
          <a:bodyPr vert="horz" wrap="square" lIns="91440" tIns="45720" rIns="91440" bIns="45720" numCol="1" rtlCol="0" anchor="t" compatLnSpc="1">
            <a:prstTxWarp prst="textNoShape">
              <a:avLst/>
            </a:prstTxWarp>
            <a:normAutofit/>
          </a:bodyPr>
          <a:lstStyle/>
          <a:p>
            <a:pPr>
              <a:defRPr/>
            </a:pPr>
            <a:r>
              <a:rPr lang="en-US" altLang="en-US" sz="4800" dirty="0"/>
              <a:t>Gluten Exposure</a:t>
            </a:r>
          </a:p>
        </p:txBody>
      </p:sp>
      <p:sp>
        <p:nvSpPr>
          <p:cNvPr id="3" name="Content Placeholder 2">
            <a:extLst>
              <a:ext uri="{FF2B5EF4-FFF2-40B4-BE49-F238E27FC236}">
                <a16:creationId xmlns:a16="http://schemas.microsoft.com/office/drawing/2014/main" id="{78853836-E793-41F4-B587-DED6E5C1DA17}"/>
              </a:ext>
            </a:extLst>
          </p:cNvPr>
          <p:cNvSpPr>
            <a:spLocks noGrp="1"/>
          </p:cNvSpPr>
          <p:nvPr>
            <p:ph idx="1"/>
          </p:nvPr>
        </p:nvSpPr>
        <p:spPr>
          <a:xfrm>
            <a:off x="1552074" y="1853754"/>
            <a:ext cx="8229600" cy="4525963"/>
          </a:xfrm>
        </p:spPr>
        <p:txBody>
          <a:bodyPr>
            <a:normAutofit fontScale="85000" lnSpcReduction="10000"/>
          </a:bodyPr>
          <a:lstStyle/>
          <a:p>
            <a:pPr marL="547688" indent="-411163">
              <a:defRPr/>
            </a:pPr>
            <a:r>
              <a:rPr lang="en-US" sz="2400" dirty="0"/>
              <a:t>Recheck labels of favorite everyday foods as ingredients can change. Check label of foods </a:t>
            </a:r>
            <a:r>
              <a:rPr lang="en-US" sz="2400" i="1" dirty="0"/>
              <a:t>not</a:t>
            </a:r>
            <a:r>
              <a:rPr lang="en-US" sz="2400" dirty="0"/>
              <a:t> labeled gluten free for ingredients:</a:t>
            </a:r>
          </a:p>
          <a:p>
            <a:pPr marL="547688" indent="-411163">
              <a:defRPr/>
            </a:pPr>
            <a:r>
              <a:rPr lang="en-US" sz="2400" dirty="0"/>
              <a:t>Look for sources of contamination at home and away from home:</a:t>
            </a:r>
          </a:p>
          <a:p>
            <a:pPr marL="1003301" lvl="2" indent="-411163">
              <a:defRPr/>
            </a:pPr>
            <a:r>
              <a:rPr lang="en-US" i="0" dirty="0">
                <a:solidFill>
                  <a:schemeClr val="tx1"/>
                </a:solidFill>
                <a:latin typeface="+mj-lt"/>
              </a:rPr>
              <a:t>Use separate toaster, condiment containers </a:t>
            </a:r>
          </a:p>
          <a:p>
            <a:pPr marL="1003301" lvl="2" indent="-411163">
              <a:defRPr/>
            </a:pPr>
            <a:r>
              <a:rPr lang="en-US" i="0" dirty="0">
                <a:solidFill>
                  <a:schemeClr val="tx1"/>
                </a:solidFill>
                <a:latin typeface="+mj-lt"/>
              </a:rPr>
              <a:t>Meal preparation: clean counter space before preparing GF meal, clean pots, pans, bowls, utensils should be cleaned and free of food residue </a:t>
            </a:r>
          </a:p>
          <a:p>
            <a:pPr marL="547688" indent="-411163">
              <a:defRPr/>
            </a:pPr>
            <a:r>
              <a:rPr lang="en-US" sz="2400" dirty="0"/>
              <a:t>Eating at restaurants, school, daycare or social events</a:t>
            </a:r>
          </a:p>
          <a:p>
            <a:pPr marL="547688" indent="-411163">
              <a:defRPr/>
            </a:pPr>
            <a:r>
              <a:rPr lang="en-US" sz="2400" dirty="0"/>
              <a:t>Social and religious occasion</a:t>
            </a:r>
          </a:p>
          <a:p>
            <a:pPr marL="547688" indent="-411163">
              <a:defRPr/>
            </a:pPr>
            <a:endParaRPr lang="en-US" sz="2400" dirty="0"/>
          </a:p>
          <a:p>
            <a:pPr marL="536575" lvl="1" indent="0">
              <a:buNone/>
              <a:defRPr/>
            </a:pPr>
            <a:r>
              <a:rPr lang="en-US" sz="2400" dirty="0"/>
              <a:t>	</a:t>
            </a:r>
          </a:p>
          <a:p>
            <a:pPr marL="536575" lvl="1" indent="0">
              <a:buNone/>
              <a:defRPr/>
            </a:pPr>
            <a:r>
              <a:rPr lang="en-US" sz="2400" dirty="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886" y="381000"/>
            <a:ext cx="9144000" cy="857250"/>
          </a:xfrm>
        </p:spPr>
        <p:txBody>
          <a:bodyPr>
            <a:noAutofit/>
          </a:bodyPr>
          <a:lstStyle/>
          <a:p>
            <a:r>
              <a:rPr lang="en-US" sz="2400" dirty="0"/>
              <a:t>Is Persistently Active Celiac Disease In Patients</a:t>
            </a:r>
            <a:br>
              <a:rPr lang="en-US" sz="2400" dirty="0"/>
            </a:br>
            <a:r>
              <a:rPr lang="en-US" sz="2400" dirty="0"/>
              <a:t> On A Gluten Free Diet Frequent?</a:t>
            </a:r>
          </a:p>
        </p:txBody>
      </p:sp>
      <p:sp>
        <p:nvSpPr>
          <p:cNvPr id="3" name="Content Placeholder 2"/>
          <p:cNvSpPr>
            <a:spLocks noGrp="1"/>
          </p:cNvSpPr>
          <p:nvPr>
            <p:ph idx="1"/>
          </p:nvPr>
        </p:nvSpPr>
        <p:spPr>
          <a:xfrm>
            <a:off x="1904999" y="1851306"/>
            <a:ext cx="10094495" cy="4854294"/>
          </a:xfrm>
        </p:spPr>
        <p:txBody>
          <a:bodyPr>
            <a:normAutofit/>
          </a:bodyPr>
          <a:lstStyle/>
          <a:p>
            <a:r>
              <a:rPr lang="en-US" dirty="0">
                <a:solidFill>
                  <a:schemeClr val="tx1"/>
                </a:solidFill>
                <a:latin typeface="Arial" panose="020B0604020202020204" pitchFamily="34" charset="0"/>
                <a:cs typeface="Arial" panose="020B0604020202020204" pitchFamily="34" charset="0"/>
              </a:rPr>
              <a:t>30% of patients with celiac disease have signs, symptoms, and/or persistent enteropathy after 1 year on a gluten free diet</a:t>
            </a:r>
          </a:p>
          <a:p>
            <a:r>
              <a:rPr lang="en-US" dirty="0">
                <a:solidFill>
                  <a:schemeClr val="tx1"/>
                </a:solidFill>
                <a:latin typeface="Arial" panose="020B0604020202020204" pitchFamily="34" charset="0"/>
                <a:cs typeface="Arial" panose="020B0604020202020204" pitchFamily="34" charset="0"/>
              </a:rPr>
              <a:t>More than 40% of adults with CD on a gluten free diet have persistent villous atrophy after 2-5 years</a:t>
            </a:r>
          </a:p>
          <a:p>
            <a:pPr lvl="1"/>
            <a:r>
              <a:rPr lang="en-US" u="sng" dirty="0">
                <a:latin typeface="Arial" panose="020B0604020202020204" pitchFamily="34" charset="0"/>
                <a:cs typeface="Arial" panose="020B0604020202020204" pitchFamily="34" charset="0"/>
              </a:rPr>
              <a:t>Adults with CD are recommended to undergo a follow-up endoscopy</a:t>
            </a:r>
          </a:p>
          <a:p>
            <a:r>
              <a:rPr lang="en-US" dirty="0">
                <a:solidFill>
                  <a:schemeClr val="tx1"/>
                </a:solidFill>
                <a:latin typeface="Arial" panose="020B0604020202020204" pitchFamily="34" charset="0"/>
                <a:cs typeface="Arial" panose="020B0604020202020204" pitchFamily="34" charset="0"/>
              </a:rPr>
              <a:t>Assumption that the majority of children heal after 1 year</a:t>
            </a:r>
          </a:p>
          <a:p>
            <a:pPr lvl="1"/>
            <a:r>
              <a:rPr lang="en-US" dirty="0">
                <a:latin typeface="Arial" panose="020B0604020202020204" pitchFamily="34" charset="0"/>
                <a:cs typeface="Arial" panose="020B0604020202020204" pitchFamily="34" charset="0"/>
              </a:rPr>
              <a:t>Based on data from 1980</a:t>
            </a:r>
          </a:p>
          <a:p>
            <a:r>
              <a:rPr lang="en-US" dirty="0">
                <a:solidFill>
                  <a:schemeClr val="tx1"/>
                </a:solidFill>
                <a:latin typeface="Arial" panose="020B0604020202020204" pitchFamily="34" charset="0"/>
                <a:cs typeface="Arial" panose="020B0604020202020204" pitchFamily="34" charset="0"/>
              </a:rPr>
              <a:t>4%-19% of children with CD had persistent villous atrophy after 1.4-2.4 </a:t>
            </a:r>
            <a:r>
              <a:rPr lang="en-US" dirty="0" err="1">
                <a:solidFill>
                  <a:schemeClr val="tx1"/>
                </a:solidFill>
                <a:latin typeface="Arial" panose="020B0604020202020204" pitchFamily="34" charset="0"/>
                <a:cs typeface="Arial" panose="020B0604020202020204" pitchFamily="34" charset="0"/>
              </a:rPr>
              <a:t>yrs</a:t>
            </a:r>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26% of children ages 10-21 after 12-48 months </a:t>
            </a:r>
            <a:r>
              <a:rPr lang="en-US" dirty="0" err="1">
                <a:solidFill>
                  <a:schemeClr val="tx1"/>
                </a:solidFill>
                <a:latin typeface="Arial" panose="020B0604020202020204" pitchFamily="34" charset="0"/>
                <a:cs typeface="Arial" panose="020B0604020202020204" pitchFamily="34" charset="0"/>
              </a:rPr>
              <a:t>ofdiagnosis</a:t>
            </a:r>
            <a:r>
              <a:rPr lang="en-US" dirty="0">
                <a:solidFill>
                  <a:schemeClr val="tx1"/>
                </a:solidFill>
                <a:latin typeface="Arial" panose="020B0604020202020204" pitchFamily="34" charset="0"/>
                <a:cs typeface="Arial" panose="020B0604020202020204" pitchFamily="34" charset="0"/>
              </a:rPr>
              <a:t>: had persistent enteropathy</a:t>
            </a:r>
          </a:p>
          <a:p>
            <a:pPr marL="0" indent="0">
              <a:buNone/>
            </a:pPr>
            <a:endParaRPr lang="en-US" dirty="0"/>
          </a:p>
        </p:txBody>
      </p:sp>
      <p:sp>
        <p:nvSpPr>
          <p:cNvPr id="4" name="TextBox 3"/>
          <p:cNvSpPr txBox="1"/>
          <p:nvPr/>
        </p:nvSpPr>
        <p:spPr>
          <a:xfrm>
            <a:off x="10580370" y="4535776"/>
            <a:ext cx="1611630" cy="1338828"/>
          </a:xfrm>
          <a:prstGeom prst="rect">
            <a:avLst/>
          </a:prstGeom>
          <a:noFill/>
        </p:spPr>
        <p:txBody>
          <a:bodyPr wrap="square" rtlCol="0">
            <a:spAutoFit/>
          </a:bodyPr>
          <a:lstStyle/>
          <a:p>
            <a:pPr defTabSz="685800"/>
            <a:r>
              <a:rPr lang="en-US" sz="1200" kern="0" dirty="0">
                <a:solidFill>
                  <a:sysClr val="windowText" lastClr="000000"/>
                </a:solidFill>
              </a:rPr>
              <a:t>Bannister, </a:t>
            </a:r>
            <a:r>
              <a:rPr lang="en-US" sz="1200" i="1" kern="0" dirty="0">
                <a:solidFill>
                  <a:sysClr val="windowText" lastClr="000000"/>
                </a:solidFill>
              </a:rPr>
              <a:t>AM J Gastro</a:t>
            </a:r>
            <a:r>
              <a:rPr lang="en-US" sz="1200" kern="0" dirty="0">
                <a:solidFill>
                  <a:sysClr val="windowText" lastClr="000000"/>
                </a:solidFill>
              </a:rPr>
              <a:t>, 2014.</a:t>
            </a:r>
          </a:p>
          <a:p>
            <a:pPr defTabSz="685800"/>
            <a:r>
              <a:rPr lang="en-US" sz="1200" kern="0" dirty="0" err="1">
                <a:solidFill>
                  <a:sysClr val="windowText" lastClr="000000"/>
                </a:solidFill>
              </a:rPr>
              <a:t>Vecsei</a:t>
            </a:r>
            <a:r>
              <a:rPr lang="en-US" sz="1200" kern="0" dirty="0">
                <a:solidFill>
                  <a:sysClr val="windowText" lastClr="000000"/>
                </a:solidFill>
              </a:rPr>
              <a:t>, </a:t>
            </a:r>
            <a:r>
              <a:rPr lang="en-US" sz="1200" i="1" kern="0" dirty="0">
                <a:solidFill>
                  <a:sysClr val="windowText" lastClr="000000"/>
                </a:solidFill>
              </a:rPr>
              <a:t>BMC Gastro</a:t>
            </a:r>
            <a:r>
              <a:rPr lang="en-US" sz="1200" kern="0" dirty="0">
                <a:solidFill>
                  <a:sysClr val="windowText" lastClr="000000"/>
                </a:solidFill>
              </a:rPr>
              <a:t>, 2014. </a:t>
            </a:r>
          </a:p>
          <a:p>
            <a:pPr defTabSz="685800"/>
            <a:r>
              <a:rPr lang="en-US" sz="1200" kern="0" dirty="0" err="1">
                <a:solidFill>
                  <a:sysClr val="windowText" lastClr="000000"/>
                </a:solidFill>
              </a:rPr>
              <a:t>Ghazzawi</a:t>
            </a:r>
            <a:r>
              <a:rPr lang="en-US" sz="1200" kern="0" dirty="0">
                <a:solidFill>
                  <a:sysClr val="windowText" lastClr="000000"/>
                </a:solidFill>
              </a:rPr>
              <a:t>, </a:t>
            </a:r>
            <a:r>
              <a:rPr lang="en-US" sz="1200" i="1" kern="0" dirty="0">
                <a:solidFill>
                  <a:sysClr val="windowText" lastClr="000000"/>
                </a:solidFill>
              </a:rPr>
              <a:t>JPGN, </a:t>
            </a:r>
            <a:r>
              <a:rPr lang="en-US" sz="1200" kern="0" dirty="0">
                <a:solidFill>
                  <a:sysClr val="windowText" lastClr="000000"/>
                </a:solidFill>
              </a:rPr>
              <a:t>2014.</a:t>
            </a:r>
          </a:p>
          <a:p>
            <a:pPr defTabSz="685800"/>
            <a:r>
              <a:rPr lang="en-US" sz="1200" kern="0" dirty="0">
                <a:solidFill>
                  <a:sysClr val="windowText" lastClr="000000"/>
                </a:solidFill>
              </a:rPr>
              <a:t>Leonard, </a:t>
            </a:r>
            <a:r>
              <a:rPr lang="en-US" sz="1200" i="1" kern="0" dirty="0">
                <a:solidFill>
                  <a:sysClr val="windowText" lastClr="000000"/>
                </a:solidFill>
              </a:rPr>
              <a:t>JPGN</a:t>
            </a:r>
            <a:r>
              <a:rPr lang="en-US" sz="1200" kern="0" dirty="0">
                <a:solidFill>
                  <a:sysClr val="windowText" lastClr="000000"/>
                </a:solidFill>
              </a:rPr>
              <a:t>,  2017.</a:t>
            </a:r>
          </a:p>
          <a:p>
            <a:pPr defTabSz="685800"/>
            <a:endParaRPr lang="en-US" sz="900" kern="0" dirty="0">
              <a:solidFill>
                <a:sysClr val="windowText" lastClr="000000"/>
              </a:solidFill>
            </a:endParaRPr>
          </a:p>
        </p:txBody>
      </p:sp>
      <p:sp>
        <p:nvSpPr>
          <p:cNvPr id="7" name="TextBox 6"/>
          <p:cNvSpPr txBox="1"/>
          <p:nvPr/>
        </p:nvSpPr>
        <p:spPr>
          <a:xfrm>
            <a:off x="10678886" y="5877797"/>
            <a:ext cx="1684020" cy="830997"/>
          </a:xfrm>
          <a:prstGeom prst="rect">
            <a:avLst/>
          </a:prstGeom>
          <a:noFill/>
        </p:spPr>
        <p:txBody>
          <a:bodyPr wrap="square" rtlCol="0">
            <a:spAutoFit/>
          </a:bodyPr>
          <a:lstStyle/>
          <a:p>
            <a:pPr defTabSz="685800"/>
            <a:r>
              <a:rPr lang="en-US" sz="1200" kern="0" dirty="0">
                <a:solidFill>
                  <a:sysClr val="windowText" lastClr="000000"/>
                </a:solidFill>
              </a:rPr>
              <a:t>Rubio-Tapa, </a:t>
            </a:r>
            <a:r>
              <a:rPr lang="en-US" sz="1200" i="1" kern="0" dirty="0">
                <a:solidFill>
                  <a:sysClr val="windowText" lastClr="000000"/>
                </a:solidFill>
              </a:rPr>
              <a:t>AM J Gastro</a:t>
            </a:r>
            <a:r>
              <a:rPr lang="en-US" sz="1200" kern="0" dirty="0">
                <a:solidFill>
                  <a:sysClr val="windowText" lastClr="000000"/>
                </a:solidFill>
              </a:rPr>
              <a:t>, 2010</a:t>
            </a:r>
          </a:p>
          <a:p>
            <a:pPr defTabSz="685800"/>
            <a:r>
              <a:rPr lang="en-US" sz="1200" kern="0" dirty="0" err="1">
                <a:solidFill>
                  <a:sysClr val="windowText" lastClr="000000"/>
                </a:solidFill>
              </a:rPr>
              <a:t>Lebowohl</a:t>
            </a:r>
            <a:r>
              <a:rPr lang="en-US" sz="1200" kern="0" dirty="0">
                <a:solidFill>
                  <a:sysClr val="windowText" lastClr="000000"/>
                </a:solidFill>
              </a:rPr>
              <a:t>, </a:t>
            </a:r>
            <a:r>
              <a:rPr lang="en-US" sz="1200" i="1" kern="0" dirty="0">
                <a:solidFill>
                  <a:sysClr val="windowText" lastClr="000000"/>
                </a:solidFill>
              </a:rPr>
              <a:t>AP&amp;T</a:t>
            </a:r>
            <a:r>
              <a:rPr lang="en-US" sz="1200" kern="0" dirty="0">
                <a:solidFill>
                  <a:sysClr val="windowText" lastClr="000000"/>
                </a:solidFill>
              </a:rPr>
              <a:t>, 2013</a:t>
            </a:r>
          </a:p>
          <a:p>
            <a:pPr defTabSz="685800"/>
            <a:r>
              <a:rPr lang="en-US" sz="1200" kern="0" dirty="0" err="1">
                <a:solidFill>
                  <a:sysClr val="windowText" lastClr="000000"/>
                </a:solidFill>
              </a:rPr>
              <a:t>Mahadev</a:t>
            </a:r>
            <a:r>
              <a:rPr lang="en-US" sz="1200" kern="0" dirty="0">
                <a:solidFill>
                  <a:sysClr val="windowText" lastClr="000000"/>
                </a:solidFill>
              </a:rPr>
              <a:t>, </a:t>
            </a:r>
            <a:r>
              <a:rPr lang="en-US" sz="1200" i="1" kern="0" dirty="0">
                <a:solidFill>
                  <a:sysClr val="windowText" lastClr="000000"/>
                </a:solidFill>
              </a:rPr>
              <a:t>AP&amp;T</a:t>
            </a:r>
            <a:r>
              <a:rPr lang="en-US" sz="1200" kern="0" dirty="0">
                <a:solidFill>
                  <a:sysClr val="windowText" lastClr="000000"/>
                </a:solidFill>
              </a:rPr>
              <a:t>,2017</a:t>
            </a:r>
          </a:p>
        </p:txBody>
      </p:sp>
    </p:spTree>
    <p:extLst>
      <p:ext uri="{BB962C8B-B14F-4D97-AF65-F5344CB8AC3E}">
        <p14:creationId xmlns:p14="http://schemas.microsoft.com/office/powerpoint/2010/main" val="1556776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960" y="457200"/>
            <a:ext cx="9083040" cy="857250"/>
          </a:xfrm>
        </p:spPr>
        <p:txBody>
          <a:bodyPr>
            <a:normAutofit/>
          </a:bodyPr>
          <a:lstStyle/>
          <a:p>
            <a:r>
              <a:rPr lang="en-US" sz="2400" dirty="0"/>
              <a:t>What are Clinical Consequences If Any Of  </a:t>
            </a:r>
            <a:br>
              <a:rPr lang="en-US" sz="2400" dirty="0"/>
            </a:br>
            <a:r>
              <a:rPr lang="en-US" sz="2400" dirty="0"/>
              <a:t>Persistent Villous Atrophy?</a:t>
            </a:r>
          </a:p>
        </p:txBody>
      </p:sp>
      <p:sp>
        <p:nvSpPr>
          <p:cNvPr id="3" name="Content Placeholder 2"/>
          <p:cNvSpPr>
            <a:spLocks noGrp="1"/>
          </p:cNvSpPr>
          <p:nvPr>
            <p:ph idx="1"/>
          </p:nvPr>
        </p:nvSpPr>
        <p:spPr>
          <a:xfrm>
            <a:off x="2209800" y="1467775"/>
            <a:ext cx="8686800" cy="4572000"/>
          </a:xfrm>
        </p:spPr>
        <p:txBody>
          <a:bodyPr>
            <a:normAutofit/>
          </a:bodyPr>
          <a:lstStyle/>
          <a:p>
            <a:r>
              <a:rPr lang="en-US" dirty="0">
                <a:solidFill>
                  <a:schemeClr val="tx1"/>
                </a:solidFill>
                <a:latin typeface="Arial" panose="020B0604020202020204" pitchFamily="34" charset="0"/>
                <a:cs typeface="Arial" panose="020B0604020202020204" pitchFamily="34" charset="0"/>
              </a:rPr>
              <a:t>Morbidity:</a:t>
            </a:r>
          </a:p>
          <a:p>
            <a:pPr lvl="1"/>
            <a:r>
              <a:rPr lang="en-US" dirty="0">
                <a:latin typeface="Arial" panose="020B0604020202020204" pitchFamily="34" charset="0"/>
                <a:cs typeface="Arial" panose="020B0604020202020204" pitchFamily="34" charset="0"/>
              </a:rPr>
              <a:t>Growth failure</a:t>
            </a:r>
          </a:p>
          <a:p>
            <a:pPr lvl="1"/>
            <a:r>
              <a:rPr lang="en-US" dirty="0">
                <a:latin typeface="Arial" panose="020B0604020202020204" pitchFamily="34" charset="0"/>
                <a:cs typeface="Arial" panose="020B0604020202020204" pitchFamily="34" charset="0"/>
              </a:rPr>
              <a:t>Nutritional Deficiencies</a:t>
            </a:r>
          </a:p>
          <a:p>
            <a:pPr lvl="1"/>
            <a:r>
              <a:rPr lang="en-US" dirty="0">
                <a:latin typeface="Arial" panose="020B0604020202020204" pitchFamily="34" charset="0"/>
                <a:cs typeface="Arial" panose="020B0604020202020204" pitchFamily="34" charset="0"/>
              </a:rPr>
              <a:t>Other</a:t>
            </a:r>
          </a:p>
          <a:p>
            <a:pPr lvl="2"/>
            <a:r>
              <a:rPr lang="en-US" i="0" dirty="0">
                <a:solidFill>
                  <a:schemeClr val="tx1"/>
                </a:solidFill>
                <a:latin typeface="Arial" panose="020B0604020202020204" pitchFamily="34" charset="0"/>
                <a:cs typeface="Arial" panose="020B0604020202020204" pitchFamily="34" charset="0"/>
              </a:rPr>
              <a:t>Behavior, Dental enamel defects</a:t>
            </a:r>
          </a:p>
          <a:p>
            <a:pPr lvl="1"/>
            <a:r>
              <a:rPr lang="en-US" dirty="0">
                <a:latin typeface="Arial" panose="020B0604020202020204" pitchFamily="34" charset="0"/>
                <a:cs typeface="Arial" panose="020B0604020202020204" pitchFamily="34" charset="0"/>
              </a:rPr>
              <a:t>Increased rates of osteoporosis</a:t>
            </a:r>
          </a:p>
          <a:p>
            <a:pPr lvl="1"/>
            <a:r>
              <a:rPr lang="en-US" dirty="0">
                <a:latin typeface="Arial" panose="020B0604020202020204" pitchFamily="34" charset="0"/>
                <a:cs typeface="Arial" panose="020B0604020202020204" pitchFamily="34" charset="0"/>
              </a:rPr>
              <a:t>Increased hypothyroidism</a:t>
            </a:r>
          </a:p>
          <a:p>
            <a:pPr lvl="1"/>
            <a:r>
              <a:rPr lang="en-US" dirty="0">
                <a:latin typeface="Arial" panose="020B0604020202020204" pitchFamily="34" charset="0"/>
                <a:cs typeface="Arial" panose="020B0604020202020204" pitchFamily="34" charset="0"/>
              </a:rPr>
              <a:t>Increased Lymphoma*Persistent VA</a:t>
            </a:r>
          </a:p>
          <a:p>
            <a:pPr lvl="1"/>
            <a:r>
              <a:rPr lang="en-US" dirty="0">
                <a:latin typeface="Arial" panose="020B0604020202020204" pitchFamily="34" charset="0"/>
                <a:cs typeface="Arial" panose="020B0604020202020204" pitchFamily="34" charset="0"/>
              </a:rPr>
              <a:t>Increased risk of developing other autoimmune disease</a:t>
            </a:r>
          </a:p>
          <a:p>
            <a:r>
              <a:rPr lang="en-US" dirty="0">
                <a:solidFill>
                  <a:schemeClr val="tx1"/>
                </a:solidFill>
                <a:latin typeface="Arial" panose="020B0604020202020204" pitchFamily="34" charset="0"/>
                <a:cs typeface="Arial" panose="020B0604020202020204" pitchFamily="34" charset="0"/>
              </a:rPr>
              <a:t>Mortality:</a:t>
            </a:r>
          </a:p>
          <a:p>
            <a:pPr lvl="1"/>
            <a:r>
              <a:rPr lang="en-US" dirty="0">
                <a:latin typeface="Arial" panose="020B0604020202020204" pitchFamily="34" charset="0"/>
                <a:cs typeface="Arial" panose="020B0604020202020204" pitchFamily="34" charset="0"/>
              </a:rPr>
              <a:t>Mixed results in adults</a:t>
            </a:r>
          </a:p>
          <a:p>
            <a:pPr marL="685800" lvl="2" indent="0">
              <a:buNone/>
            </a:pPr>
            <a:endParaRPr lang="en-US" dirty="0"/>
          </a:p>
        </p:txBody>
      </p:sp>
      <p:sp>
        <p:nvSpPr>
          <p:cNvPr id="4" name="TextBox 3"/>
          <p:cNvSpPr txBox="1"/>
          <p:nvPr/>
        </p:nvSpPr>
        <p:spPr>
          <a:xfrm>
            <a:off x="10201910" y="4651742"/>
            <a:ext cx="2133600" cy="1631216"/>
          </a:xfrm>
          <a:prstGeom prst="rect">
            <a:avLst/>
          </a:prstGeom>
          <a:noFill/>
        </p:spPr>
        <p:txBody>
          <a:bodyPr wrap="square" rtlCol="0">
            <a:spAutoFit/>
          </a:bodyPr>
          <a:lstStyle/>
          <a:p>
            <a:pPr defTabSz="685800"/>
            <a:r>
              <a:rPr lang="en-US" sz="1000" kern="0" dirty="0">
                <a:solidFill>
                  <a:sysClr val="windowText" lastClr="000000"/>
                </a:solidFill>
              </a:rPr>
              <a:t>Choung, </a:t>
            </a:r>
            <a:r>
              <a:rPr lang="en-US" sz="1000" i="1" kern="0" dirty="0">
                <a:solidFill>
                  <a:sysClr val="windowText" lastClr="000000"/>
                </a:solidFill>
              </a:rPr>
              <a:t>Gastro</a:t>
            </a:r>
            <a:r>
              <a:rPr lang="en-US" sz="1000" kern="0" dirty="0">
                <a:solidFill>
                  <a:sysClr val="windowText" lastClr="000000"/>
                </a:solidFill>
              </a:rPr>
              <a:t>, 2017</a:t>
            </a:r>
          </a:p>
          <a:p>
            <a:pPr defTabSz="685800"/>
            <a:r>
              <a:rPr lang="en-US" sz="1000" kern="0" dirty="0">
                <a:solidFill>
                  <a:sysClr val="windowText" lastClr="000000"/>
                </a:solidFill>
              </a:rPr>
              <a:t>Canavan, </a:t>
            </a:r>
            <a:r>
              <a:rPr lang="en-US" sz="1000" i="1" kern="0" dirty="0">
                <a:solidFill>
                  <a:sysClr val="windowText" lastClr="000000"/>
                </a:solidFill>
              </a:rPr>
              <a:t>AP&amp;T</a:t>
            </a:r>
            <a:r>
              <a:rPr lang="en-US" sz="1000" kern="0" dirty="0">
                <a:solidFill>
                  <a:sysClr val="windowText" lastClr="000000"/>
                </a:solidFill>
              </a:rPr>
              <a:t>.2011</a:t>
            </a:r>
          </a:p>
          <a:p>
            <a:pPr defTabSz="685800"/>
            <a:r>
              <a:rPr lang="en-US" sz="1000" kern="0" dirty="0">
                <a:solidFill>
                  <a:sysClr val="windowText" lastClr="000000"/>
                </a:solidFill>
              </a:rPr>
              <a:t>Godfrey, </a:t>
            </a:r>
            <a:r>
              <a:rPr lang="en-US" sz="1000" i="1" kern="0" dirty="0">
                <a:solidFill>
                  <a:sysClr val="windowText" lastClr="000000"/>
                </a:solidFill>
              </a:rPr>
              <a:t>Gastro</a:t>
            </a:r>
            <a:r>
              <a:rPr lang="en-US" sz="1000" kern="0" dirty="0">
                <a:solidFill>
                  <a:sysClr val="windowText" lastClr="000000"/>
                </a:solidFill>
              </a:rPr>
              <a:t>, 2010.</a:t>
            </a:r>
          </a:p>
          <a:p>
            <a:pPr defTabSz="685800"/>
            <a:r>
              <a:rPr lang="en-US" sz="1000" kern="0" dirty="0" err="1">
                <a:solidFill>
                  <a:sysClr val="windowText" lastClr="000000"/>
                </a:solidFill>
              </a:rPr>
              <a:t>Lebwohl</a:t>
            </a:r>
            <a:r>
              <a:rPr lang="en-US" sz="1000" kern="0" dirty="0">
                <a:solidFill>
                  <a:sysClr val="windowText" lastClr="000000"/>
                </a:solidFill>
              </a:rPr>
              <a:t>, </a:t>
            </a:r>
            <a:r>
              <a:rPr lang="en-US" sz="1000" i="1" kern="0" dirty="0">
                <a:solidFill>
                  <a:sysClr val="windowText" lastClr="000000"/>
                </a:solidFill>
              </a:rPr>
              <a:t>Ann Intern Med</a:t>
            </a:r>
            <a:r>
              <a:rPr lang="en-US" sz="1000" kern="0" dirty="0">
                <a:solidFill>
                  <a:sysClr val="windowText" lastClr="000000"/>
                </a:solidFill>
              </a:rPr>
              <a:t>, 2013.</a:t>
            </a:r>
          </a:p>
          <a:p>
            <a:pPr defTabSz="685800"/>
            <a:r>
              <a:rPr lang="en-US" sz="1000" kern="0" dirty="0">
                <a:solidFill>
                  <a:sysClr val="windowText" lastClr="000000"/>
                </a:solidFill>
              </a:rPr>
              <a:t>Rubio-Tapa, </a:t>
            </a:r>
            <a:r>
              <a:rPr lang="en-US" sz="1000" i="1" kern="0" dirty="0">
                <a:solidFill>
                  <a:sysClr val="windowText" lastClr="000000"/>
                </a:solidFill>
              </a:rPr>
              <a:t>Am J Gastro</a:t>
            </a:r>
            <a:r>
              <a:rPr lang="en-US" sz="1000" kern="0" dirty="0">
                <a:solidFill>
                  <a:sysClr val="windowText" lastClr="000000"/>
                </a:solidFill>
              </a:rPr>
              <a:t>,  2009.</a:t>
            </a:r>
          </a:p>
          <a:p>
            <a:pPr defTabSz="685800"/>
            <a:r>
              <a:rPr lang="en-US" sz="1000" kern="0" dirty="0" err="1">
                <a:solidFill>
                  <a:sysClr val="windowText" lastClr="000000"/>
                </a:solidFill>
              </a:rPr>
              <a:t>Cosnes</a:t>
            </a:r>
            <a:r>
              <a:rPr lang="en-US" sz="1000" kern="0" dirty="0">
                <a:solidFill>
                  <a:sysClr val="windowText" lastClr="000000"/>
                </a:solidFill>
              </a:rPr>
              <a:t>, </a:t>
            </a:r>
            <a:r>
              <a:rPr lang="en-US" sz="1000" i="1" kern="0" dirty="0" err="1">
                <a:solidFill>
                  <a:sysClr val="windowText" lastClr="000000"/>
                </a:solidFill>
              </a:rPr>
              <a:t>Clin</a:t>
            </a:r>
            <a:r>
              <a:rPr lang="en-US" sz="1000" i="1" kern="0" dirty="0">
                <a:solidFill>
                  <a:sysClr val="windowText" lastClr="000000"/>
                </a:solidFill>
              </a:rPr>
              <a:t> Gastro &amp; Hep</a:t>
            </a:r>
            <a:r>
              <a:rPr lang="en-US" sz="1000" kern="0" dirty="0">
                <a:solidFill>
                  <a:sysClr val="windowText" lastClr="000000"/>
                </a:solidFill>
              </a:rPr>
              <a:t>, 2008. </a:t>
            </a:r>
          </a:p>
          <a:p>
            <a:pPr defTabSz="685800"/>
            <a:r>
              <a:rPr lang="en-US" sz="1000" kern="0" dirty="0">
                <a:solidFill>
                  <a:sysClr val="windowText" lastClr="000000"/>
                </a:solidFill>
              </a:rPr>
              <a:t>Rubio-Tapa, </a:t>
            </a:r>
          </a:p>
          <a:p>
            <a:pPr defTabSz="685800"/>
            <a:r>
              <a:rPr lang="en-US" sz="1000" i="1" kern="0" dirty="0" err="1">
                <a:solidFill>
                  <a:sysClr val="windowText" lastClr="000000"/>
                </a:solidFill>
              </a:rPr>
              <a:t>Clin</a:t>
            </a:r>
            <a:r>
              <a:rPr lang="en-US" sz="1000" i="1" kern="0" dirty="0">
                <a:solidFill>
                  <a:sysClr val="windowText" lastClr="000000"/>
                </a:solidFill>
              </a:rPr>
              <a:t> Gastro &amp; Hep, </a:t>
            </a:r>
            <a:r>
              <a:rPr lang="en-US" sz="1000" kern="0" dirty="0">
                <a:solidFill>
                  <a:sysClr val="windowText" lastClr="000000"/>
                </a:solidFill>
              </a:rPr>
              <a:t>2011</a:t>
            </a:r>
          </a:p>
          <a:p>
            <a:pPr defTabSz="685800"/>
            <a:r>
              <a:rPr lang="en-US" sz="1000" kern="0" dirty="0">
                <a:solidFill>
                  <a:sysClr val="windowText" lastClr="000000"/>
                </a:solidFill>
              </a:rPr>
              <a:t>McGowan, </a:t>
            </a:r>
            <a:r>
              <a:rPr lang="en-US" sz="1000" i="1" kern="0" dirty="0">
                <a:solidFill>
                  <a:sysClr val="windowText" lastClr="000000"/>
                </a:solidFill>
              </a:rPr>
              <a:t>Pediatrics</a:t>
            </a:r>
            <a:r>
              <a:rPr lang="en-US" sz="1000" kern="0" dirty="0">
                <a:solidFill>
                  <a:sysClr val="windowText" lastClr="000000"/>
                </a:solidFill>
              </a:rPr>
              <a:t>, 2009.</a:t>
            </a:r>
          </a:p>
          <a:p>
            <a:pPr defTabSz="685800"/>
            <a:endParaRPr lang="en-US" sz="1000" kern="0" dirty="0">
              <a:solidFill>
                <a:sysClr val="windowText" lastClr="000000"/>
              </a:solidFill>
            </a:endParaRPr>
          </a:p>
        </p:txBody>
      </p:sp>
    </p:spTree>
    <p:extLst>
      <p:ext uri="{BB962C8B-B14F-4D97-AF65-F5344CB8AC3E}">
        <p14:creationId xmlns:p14="http://schemas.microsoft.com/office/powerpoint/2010/main" val="3219557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16A18-160B-41B2-99FD-7A060912DDEA}"/>
              </a:ext>
            </a:extLst>
          </p:cNvPr>
          <p:cNvSpPr>
            <a:spLocks noGrp="1"/>
          </p:cNvSpPr>
          <p:nvPr>
            <p:ph type="title"/>
          </p:nvPr>
        </p:nvSpPr>
        <p:spPr>
          <a:xfrm>
            <a:off x="137160" y="0"/>
            <a:ext cx="11847576" cy="1186355"/>
          </a:xfrm>
        </p:spPr>
        <p:txBody>
          <a:bodyPr>
            <a:normAutofit/>
          </a:bodyPr>
          <a:lstStyle/>
          <a:p>
            <a:pPr algn="ctr"/>
            <a:r>
              <a:rPr lang="en-US" sz="2000" b="1" dirty="0">
                <a:latin typeface="+mn-lt"/>
              </a:rPr>
              <a:t>Non-responsive? Slow Responders? or Refractory Celiac Disease</a:t>
            </a:r>
          </a:p>
        </p:txBody>
      </p:sp>
      <p:sp>
        <p:nvSpPr>
          <p:cNvPr id="3" name="Content Placeholder 2">
            <a:extLst>
              <a:ext uri="{FF2B5EF4-FFF2-40B4-BE49-F238E27FC236}">
                <a16:creationId xmlns:a16="http://schemas.microsoft.com/office/drawing/2014/main" id="{B55F92EB-3F10-4A4A-BF78-31A67A268206}"/>
              </a:ext>
            </a:extLst>
          </p:cNvPr>
          <p:cNvSpPr>
            <a:spLocks noGrp="1"/>
          </p:cNvSpPr>
          <p:nvPr>
            <p:ph idx="1"/>
          </p:nvPr>
        </p:nvSpPr>
        <p:spPr>
          <a:xfrm>
            <a:off x="4812202" y="2061208"/>
            <a:ext cx="7272702" cy="4130723"/>
          </a:xfrm>
        </p:spPr>
        <p:txBody>
          <a:bodyPr>
            <a:normAutofit fontScale="62500" lnSpcReduction="20000"/>
          </a:bodyPr>
          <a:lstStyle/>
          <a:p>
            <a:pPr marL="0" indent="0">
              <a:buNone/>
            </a:pPr>
            <a:r>
              <a:rPr lang="en-US" sz="3200" b="1" dirty="0"/>
              <a:t>Non Responsive Celiac Disease</a:t>
            </a:r>
          </a:p>
          <a:p>
            <a:pPr lvl="1"/>
            <a:r>
              <a:rPr lang="en-US" dirty="0"/>
              <a:t>Primary Non-response or Secondary loss of response to the GFD</a:t>
            </a:r>
          </a:p>
          <a:p>
            <a:pPr lvl="1"/>
            <a:r>
              <a:rPr lang="en-US" dirty="0"/>
              <a:t>Normal IEL phenotype</a:t>
            </a:r>
          </a:p>
          <a:p>
            <a:pPr lvl="1"/>
            <a:r>
              <a:rPr lang="en-US" dirty="0"/>
              <a:t>Removal of minute cross contamination/ break from minute cross contamination </a:t>
            </a:r>
            <a:r>
              <a:rPr lang="en-US" dirty="0">
                <a:sym typeface="Wingdings" panose="05000000000000000000" pitchFamily="2" charset="2"/>
              </a:rPr>
              <a:t>remission</a:t>
            </a:r>
            <a:endParaRPr lang="en-US" dirty="0"/>
          </a:p>
          <a:p>
            <a:pPr lvl="1"/>
            <a:r>
              <a:rPr lang="en-US" dirty="0"/>
              <a:t>Most cases return to a typical gluten free diet </a:t>
            </a:r>
          </a:p>
          <a:p>
            <a:pPr marL="0" indent="0">
              <a:buNone/>
            </a:pPr>
            <a:r>
              <a:rPr lang="en-US" sz="3200" b="1" dirty="0"/>
              <a:t>Refractory Celiac Disease (Type 1)RCD1</a:t>
            </a:r>
          </a:p>
          <a:p>
            <a:pPr lvl="1"/>
            <a:r>
              <a:rPr lang="en-US" dirty="0"/>
              <a:t>Primary Non-response or Secondary loss of response to the GFD</a:t>
            </a:r>
          </a:p>
          <a:p>
            <a:pPr lvl="1"/>
            <a:r>
              <a:rPr lang="en-US" dirty="0"/>
              <a:t>Normal IEL phenotype</a:t>
            </a:r>
          </a:p>
          <a:p>
            <a:pPr lvl="1"/>
            <a:r>
              <a:rPr lang="en-US" dirty="0"/>
              <a:t>Response to immunosuppression</a:t>
            </a:r>
          </a:p>
          <a:p>
            <a:pPr marL="0" indent="0">
              <a:buNone/>
            </a:pPr>
            <a:r>
              <a:rPr lang="en-US" sz="3100" b="1" dirty="0"/>
              <a:t>Refractory Celiac Disease (Type 2)RCD2</a:t>
            </a:r>
          </a:p>
          <a:p>
            <a:pPr lvl="1"/>
            <a:r>
              <a:rPr lang="en-US" dirty="0"/>
              <a:t>Primary Non-response or Secondary loss of response to the GFD</a:t>
            </a:r>
          </a:p>
          <a:p>
            <a:pPr lvl="1"/>
            <a:r>
              <a:rPr lang="en-US" dirty="0"/>
              <a:t>Abnormal (monoclonal IEL phenotype)</a:t>
            </a:r>
          </a:p>
          <a:p>
            <a:pPr lvl="1"/>
            <a:r>
              <a:rPr lang="en-US" dirty="0"/>
              <a:t>Poor response to immunosuppressant agents</a:t>
            </a:r>
          </a:p>
          <a:p>
            <a:pPr lvl="1"/>
            <a:r>
              <a:rPr lang="en-US" dirty="0"/>
              <a:t>May be complicated by ulcerative jejunitis or EATL</a:t>
            </a:r>
          </a:p>
          <a:p>
            <a:pPr lvl="1"/>
            <a:r>
              <a:rPr lang="en-US" sz="1800" dirty="0"/>
              <a:t>Treatment of immunosuppressant therapy </a:t>
            </a:r>
          </a:p>
          <a:p>
            <a:pPr lvl="1"/>
            <a:endParaRPr lang="en-US" dirty="0"/>
          </a:p>
          <a:p>
            <a:endParaRPr lang="en-US" dirty="0"/>
          </a:p>
        </p:txBody>
      </p:sp>
      <p:pic>
        <p:nvPicPr>
          <p:cNvPr id="17" name="Picture 16">
            <a:extLst>
              <a:ext uri="{FF2B5EF4-FFF2-40B4-BE49-F238E27FC236}">
                <a16:creationId xmlns:a16="http://schemas.microsoft.com/office/drawing/2014/main" id="{633810E9-43B5-4FA1-9CC2-BD750D779181}"/>
              </a:ext>
            </a:extLst>
          </p:cNvPr>
          <p:cNvPicPr>
            <a:picLocks noChangeAspect="1"/>
          </p:cNvPicPr>
          <p:nvPr/>
        </p:nvPicPr>
        <p:blipFill>
          <a:blip r:embed="rId3"/>
          <a:stretch>
            <a:fillRect/>
          </a:stretch>
        </p:blipFill>
        <p:spPr>
          <a:xfrm>
            <a:off x="277736" y="2174326"/>
            <a:ext cx="4306421" cy="3904488"/>
          </a:xfrm>
          <a:prstGeom prst="rect">
            <a:avLst/>
          </a:prstGeom>
        </p:spPr>
      </p:pic>
      <p:sp>
        <p:nvSpPr>
          <p:cNvPr id="18" name="TextBox 17">
            <a:extLst>
              <a:ext uri="{FF2B5EF4-FFF2-40B4-BE49-F238E27FC236}">
                <a16:creationId xmlns:a16="http://schemas.microsoft.com/office/drawing/2014/main" id="{7EF5EED3-783D-4677-A771-94243A6464CA}"/>
              </a:ext>
            </a:extLst>
          </p:cNvPr>
          <p:cNvSpPr txBox="1"/>
          <p:nvPr/>
        </p:nvSpPr>
        <p:spPr>
          <a:xfrm>
            <a:off x="365205" y="593177"/>
            <a:ext cx="10689336" cy="1477328"/>
          </a:xfrm>
          <a:prstGeom prst="rect">
            <a:avLst/>
          </a:prstGeom>
          <a:noFill/>
        </p:spPr>
        <p:txBody>
          <a:bodyPr wrap="square" rtlCol="0">
            <a:spAutoFit/>
          </a:bodyPr>
          <a:lstStyle/>
          <a:p>
            <a:pPr algn="ctr"/>
            <a:r>
              <a:rPr lang="en-US" sz="2400" b="1" dirty="0">
                <a:solidFill>
                  <a:srgbClr val="002060"/>
                </a:solidFill>
              </a:rPr>
              <a:t>Definition: Persistent or recurrent malabsorptive symptoms and/or enteropathy after 6-12 months on a gluten free diet after excluding other causes of villous atrophy </a:t>
            </a:r>
          </a:p>
          <a:p>
            <a:endParaRPr lang="en-US" dirty="0"/>
          </a:p>
        </p:txBody>
      </p:sp>
    </p:spTree>
    <p:extLst>
      <p:ext uri="{BB962C8B-B14F-4D97-AF65-F5344CB8AC3E}">
        <p14:creationId xmlns:p14="http://schemas.microsoft.com/office/powerpoint/2010/main" val="2676887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28575"/>
            <a:ext cx="9296400" cy="1066800"/>
          </a:xfrm>
        </p:spPr>
        <p:txBody>
          <a:bodyPr>
            <a:noAutofit/>
          </a:bodyPr>
          <a:lstStyle/>
          <a:p>
            <a:pPr eaLnBrk="1" hangingPunct="1"/>
            <a:r>
              <a:rPr lang="en-US" i="0" dirty="0">
                <a:latin typeface="+mj-lt"/>
                <a:ea typeface="MS PGothic" pitchFamily="34" charset="-128"/>
              </a:rPr>
              <a:t>Approach to our patient with </a:t>
            </a:r>
            <a:br>
              <a:rPr lang="en-US" i="0" dirty="0">
                <a:latin typeface="+mj-lt"/>
                <a:ea typeface="MS PGothic" pitchFamily="34" charset="-128"/>
              </a:rPr>
            </a:br>
            <a:r>
              <a:rPr lang="en-US" i="0" dirty="0">
                <a:latin typeface="+mj-lt"/>
                <a:ea typeface="MS PGothic" pitchFamily="34" charset="-128"/>
              </a:rPr>
              <a:t>Non-Responsive CD</a:t>
            </a:r>
          </a:p>
        </p:txBody>
      </p:sp>
      <p:sp>
        <p:nvSpPr>
          <p:cNvPr id="25603" name="Rectangle 3"/>
          <p:cNvSpPr>
            <a:spLocks noGrp="1" noChangeArrowheads="1"/>
          </p:cNvSpPr>
          <p:nvPr>
            <p:ph type="body" idx="1"/>
          </p:nvPr>
        </p:nvSpPr>
        <p:spPr>
          <a:xfrm>
            <a:off x="1981200" y="1371600"/>
            <a:ext cx="8382000" cy="5105400"/>
          </a:xfrm>
        </p:spPr>
        <p:txBody>
          <a:bodyPr>
            <a:normAutofit fontScale="92500"/>
          </a:bodyPr>
          <a:lstStyle/>
          <a:p>
            <a:pPr eaLnBrk="1" hangingPunct="1">
              <a:buFont typeface="Times" panose="02020603050405020304" pitchFamily="18" charset="0"/>
              <a:buChar char="•"/>
              <a:defRPr/>
            </a:pPr>
            <a:r>
              <a:rPr lang="en-US" sz="2400" b="1" u="sng" dirty="0">
                <a:latin typeface="Arial" panose="020B0604020202020204" pitchFamily="34" charset="0"/>
                <a:ea typeface="ＭＳ Ｐゴシック" charset="0"/>
                <a:cs typeface="Arial" panose="020B0604020202020204" pitchFamily="34" charset="0"/>
              </a:rPr>
              <a:t>Assessment of adherence to the diet</a:t>
            </a:r>
          </a:p>
          <a:p>
            <a:pPr eaLnBrk="1" hangingPunct="1">
              <a:buFont typeface="Times" panose="02020603050405020304" pitchFamily="18" charset="0"/>
              <a:buChar char="•"/>
              <a:defRPr/>
            </a:pPr>
            <a:r>
              <a:rPr lang="en-US" sz="2400" dirty="0">
                <a:latin typeface="Arial" panose="020B0604020202020204" pitchFamily="34" charset="0"/>
                <a:ea typeface="ＭＳ Ｐゴシック" charset="0"/>
                <a:cs typeface="Arial" panose="020B0604020202020204" pitchFamily="34" charset="0"/>
              </a:rPr>
              <a:t>Repeat biopsy and serum testing</a:t>
            </a:r>
          </a:p>
          <a:p>
            <a:pPr>
              <a:buFont typeface="Times" panose="02020603050405020304" pitchFamily="18" charset="0"/>
              <a:buChar char="•"/>
              <a:defRPr/>
            </a:pPr>
            <a:r>
              <a:rPr lang="en-US" sz="2400" dirty="0">
                <a:latin typeface="Arial" panose="020B0604020202020204" pitchFamily="34" charset="0"/>
                <a:ea typeface="ＭＳ Ｐゴシック" charset="0"/>
                <a:cs typeface="Arial" panose="020B0604020202020204" pitchFamily="34" charset="0"/>
              </a:rPr>
              <a:t>Marsh 3</a:t>
            </a:r>
          </a:p>
          <a:p>
            <a:pPr>
              <a:buFont typeface="Times" panose="02020603050405020304" pitchFamily="18" charset="0"/>
              <a:buChar char="•"/>
              <a:defRPr/>
            </a:pPr>
            <a:r>
              <a:rPr lang="en-US" sz="2400" dirty="0">
                <a:latin typeface="Arial" panose="020B0604020202020204" pitchFamily="34" charset="0"/>
                <a:ea typeface="ＭＳ Ｐゴシック" charset="0"/>
                <a:cs typeface="Arial" panose="020B0604020202020204" pitchFamily="34" charset="0"/>
              </a:rPr>
              <a:t>Continued to be symptomatic</a:t>
            </a:r>
          </a:p>
          <a:p>
            <a:pPr>
              <a:buFont typeface="Times" panose="02020603050405020304" pitchFamily="18" charset="0"/>
              <a:buChar char="•"/>
              <a:defRPr/>
            </a:pPr>
            <a:r>
              <a:rPr lang="en-US" sz="2400" dirty="0">
                <a:latin typeface="Arial" panose="020B0604020202020204" pitchFamily="34" charset="0"/>
                <a:ea typeface="ＭＳ Ｐゴシック" charset="0"/>
                <a:cs typeface="Arial" panose="020B0604020202020204" pitchFamily="34" charset="0"/>
              </a:rPr>
              <a:t>Placed on the Gluten Contamination Elimination Diet (GCED) </a:t>
            </a:r>
          </a:p>
          <a:p>
            <a:pPr>
              <a:buFont typeface="Times" panose="02020603050405020304" pitchFamily="18" charset="0"/>
              <a:buChar char="•"/>
              <a:defRPr/>
            </a:pPr>
            <a:r>
              <a:rPr lang="en-US" sz="2400" dirty="0">
                <a:latin typeface="Arial" panose="020B0604020202020204" pitchFamily="34" charset="0"/>
                <a:ea typeface="ＭＳ Ｐゴシック" charset="0"/>
                <a:cs typeface="Arial" panose="020B0604020202020204" pitchFamily="34" charset="0"/>
              </a:rPr>
              <a:t>EGD repeated after completion of the diet to confirm healing</a:t>
            </a:r>
          </a:p>
          <a:p>
            <a:pPr>
              <a:buFont typeface="Times" panose="02020603050405020304" pitchFamily="18" charset="0"/>
              <a:buChar char="•"/>
              <a:defRPr/>
            </a:pPr>
            <a:r>
              <a:rPr lang="en-US" sz="2400" dirty="0">
                <a:latin typeface="Arial" panose="020B0604020202020204" pitchFamily="34" charset="0"/>
                <a:ea typeface="ＭＳ Ｐゴシック" charset="0"/>
                <a:cs typeface="Arial" panose="020B0604020202020204" pitchFamily="34" charset="0"/>
              </a:rPr>
              <a:t>If healing has occurred, return to a typical GFD</a:t>
            </a:r>
          </a:p>
          <a:p>
            <a:pPr>
              <a:buFont typeface="Times" panose="02020603050405020304" pitchFamily="18" charset="0"/>
              <a:buChar char="•"/>
              <a:defRPr/>
            </a:pPr>
            <a:r>
              <a:rPr lang="en-US" sz="2400" dirty="0">
                <a:latin typeface="Arial" panose="020B0604020202020204" pitchFamily="34" charset="0"/>
                <a:ea typeface="ＭＳ Ｐゴシック" charset="0"/>
                <a:cs typeface="Arial" panose="020B0604020202020204" pitchFamily="34" charset="0"/>
              </a:rPr>
              <a:t>If damage is still seen, other options considered (</a:t>
            </a:r>
            <a:r>
              <a:rPr lang="en-US" sz="2400" dirty="0">
                <a:latin typeface="Arial" panose="020B0604020202020204" pitchFamily="34" charset="0"/>
                <a:cs typeface="Arial" panose="020B0604020202020204" pitchFamily="34" charset="0"/>
              </a:rPr>
              <a:t>immunosuppressant therapy)</a:t>
            </a:r>
            <a:endParaRPr lang="en-US" sz="2400" dirty="0">
              <a:latin typeface="Arial" panose="020B0604020202020204" pitchFamily="34" charset="0"/>
              <a:ea typeface="ＭＳ Ｐゴシック" charset="0"/>
              <a:cs typeface="Arial" panose="020B0604020202020204" pitchFamily="34" charset="0"/>
            </a:endParaRPr>
          </a:p>
          <a:p>
            <a:pPr>
              <a:buFont typeface="Times" panose="02020603050405020304" pitchFamily="18" charset="0"/>
              <a:buChar char="•"/>
              <a:defRPr/>
            </a:pPr>
            <a:endParaRPr lang="en-US" dirty="0">
              <a:ea typeface="ＭＳ Ｐゴシック" charset="0"/>
              <a:cs typeface="ＭＳ Ｐゴシック" charset="0"/>
            </a:endParaRPr>
          </a:p>
          <a:p>
            <a:pPr marL="0" indent="0">
              <a:buNone/>
              <a:defRPr/>
            </a:pPr>
            <a:endParaRPr lang="en-US" dirty="0">
              <a:ea typeface="ＭＳ Ｐゴシック" charset="0"/>
              <a:cs typeface="ＭＳ Ｐゴシック"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78B57-9918-4037-BAE7-BD4AC018D18B}"/>
              </a:ext>
            </a:extLst>
          </p:cNvPr>
          <p:cNvSpPr>
            <a:spLocks noGrp="1"/>
          </p:cNvSpPr>
          <p:nvPr>
            <p:ph type="title"/>
          </p:nvPr>
        </p:nvSpPr>
        <p:spPr>
          <a:xfrm>
            <a:off x="122582" y="477560"/>
            <a:ext cx="11459818" cy="1325563"/>
          </a:xfrm>
        </p:spPr>
        <p:txBody>
          <a:bodyPr/>
          <a:lstStyle/>
          <a:p>
            <a:pPr algn="ctr"/>
            <a:r>
              <a:rPr lang="en-US" b="1" dirty="0">
                <a:latin typeface="+mn-lt"/>
              </a:rPr>
              <a:t>Treatment Options for Persistent Enteropathy</a:t>
            </a:r>
          </a:p>
        </p:txBody>
      </p:sp>
      <p:sp>
        <p:nvSpPr>
          <p:cNvPr id="3" name="Content Placeholder 2">
            <a:extLst>
              <a:ext uri="{FF2B5EF4-FFF2-40B4-BE49-F238E27FC236}">
                <a16:creationId xmlns:a16="http://schemas.microsoft.com/office/drawing/2014/main" id="{56C46E2B-091B-41CD-802C-A24194812A44}"/>
              </a:ext>
            </a:extLst>
          </p:cNvPr>
          <p:cNvSpPr>
            <a:spLocks noGrp="1"/>
          </p:cNvSpPr>
          <p:nvPr>
            <p:ph idx="1"/>
          </p:nvPr>
        </p:nvSpPr>
        <p:spPr>
          <a:xfrm>
            <a:off x="480390" y="1803664"/>
            <a:ext cx="11416046" cy="4786520"/>
          </a:xfrm>
        </p:spPr>
        <p:txBody>
          <a:bodyPr>
            <a:normAutofit/>
          </a:bodyPr>
          <a:lstStyle/>
          <a:p>
            <a:r>
              <a:rPr lang="en-US" dirty="0"/>
              <a:t>Gluten contamination elimination diet</a:t>
            </a:r>
          </a:p>
          <a:p>
            <a:pPr lvl="1"/>
            <a:r>
              <a:rPr lang="en-US" dirty="0"/>
              <a:t>Length: 3 months</a:t>
            </a:r>
          </a:p>
          <a:p>
            <a:pPr lvl="1"/>
            <a:r>
              <a:rPr lang="en-US" dirty="0"/>
              <a:t>Must be under the care and close supervision of a dietician and gastroenterologist </a:t>
            </a:r>
          </a:p>
          <a:p>
            <a:pPr marL="0" indent="0">
              <a:buNone/>
            </a:pPr>
            <a:endParaRPr lang="en-US" dirty="0"/>
          </a:p>
          <a:p>
            <a:pPr marL="0" indent="0">
              <a:buNone/>
            </a:pPr>
            <a:endParaRPr lang="en-US" dirty="0"/>
          </a:p>
        </p:txBody>
      </p:sp>
      <p:sp>
        <p:nvSpPr>
          <p:cNvPr id="9" name="TextBox 8">
            <a:extLst>
              <a:ext uri="{FF2B5EF4-FFF2-40B4-BE49-F238E27FC236}">
                <a16:creationId xmlns:a16="http://schemas.microsoft.com/office/drawing/2014/main" id="{D2120F8E-2B62-47B9-95A0-F7C6F6EAF82C}"/>
              </a:ext>
            </a:extLst>
          </p:cNvPr>
          <p:cNvSpPr txBox="1"/>
          <p:nvPr/>
        </p:nvSpPr>
        <p:spPr>
          <a:xfrm>
            <a:off x="10068339" y="6470374"/>
            <a:ext cx="1828097" cy="369332"/>
          </a:xfrm>
          <a:prstGeom prst="rect">
            <a:avLst/>
          </a:prstGeom>
          <a:noFill/>
        </p:spPr>
        <p:txBody>
          <a:bodyPr wrap="square" rtlCol="0">
            <a:spAutoFit/>
          </a:bodyPr>
          <a:lstStyle/>
          <a:p>
            <a:r>
              <a:rPr lang="en-US" sz="900" dirty="0" err="1"/>
              <a:t>Hollon</a:t>
            </a:r>
            <a:r>
              <a:rPr lang="en-US" sz="900" dirty="0"/>
              <a:t> et al, </a:t>
            </a:r>
            <a:r>
              <a:rPr lang="en-US" sz="900" i="1" dirty="0"/>
              <a:t>BMC Gastro, </a:t>
            </a:r>
            <a:r>
              <a:rPr lang="en-US" sz="900" dirty="0"/>
              <a:t>2013</a:t>
            </a:r>
          </a:p>
          <a:p>
            <a:r>
              <a:rPr lang="en-US" sz="900" dirty="0"/>
              <a:t>Leonard, et al. </a:t>
            </a:r>
            <a:r>
              <a:rPr lang="en-US" sz="900" i="1" dirty="0"/>
              <a:t>Nutrients</a:t>
            </a:r>
            <a:r>
              <a:rPr lang="en-US" sz="900" dirty="0"/>
              <a:t>, 2017</a:t>
            </a:r>
          </a:p>
        </p:txBody>
      </p:sp>
      <p:graphicFrame>
        <p:nvGraphicFramePr>
          <p:cNvPr id="10" name="Table 9">
            <a:extLst>
              <a:ext uri="{FF2B5EF4-FFF2-40B4-BE49-F238E27FC236}">
                <a16:creationId xmlns:a16="http://schemas.microsoft.com/office/drawing/2014/main" id="{FA2B56FE-365E-4FBA-92D5-9901D4871DA1}"/>
              </a:ext>
            </a:extLst>
          </p:cNvPr>
          <p:cNvGraphicFramePr>
            <a:graphicFrameLocks noGrp="1"/>
          </p:cNvGraphicFramePr>
          <p:nvPr/>
        </p:nvGraphicFramePr>
        <p:xfrm>
          <a:off x="631246" y="3101823"/>
          <a:ext cx="8125128" cy="3411793"/>
        </p:xfrm>
        <a:graphic>
          <a:graphicData uri="http://schemas.openxmlformats.org/drawingml/2006/table">
            <a:tbl>
              <a:tblPr firstRow="1" firstCol="1" bandRow="1">
                <a:tableStyleId>{5C22544A-7EE6-4342-B048-85BDC9FD1C3A}</a:tableStyleId>
              </a:tblPr>
              <a:tblGrid>
                <a:gridCol w="1198857">
                  <a:extLst>
                    <a:ext uri="{9D8B030D-6E8A-4147-A177-3AD203B41FA5}">
                      <a16:colId xmlns:a16="http://schemas.microsoft.com/office/drawing/2014/main" val="534054768"/>
                    </a:ext>
                  </a:extLst>
                </a:gridCol>
                <a:gridCol w="4249964">
                  <a:extLst>
                    <a:ext uri="{9D8B030D-6E8A-4147-A177-3AD203B41FA5}">
                      <a16:colId xmlns:a16="http://schemas.microsoft.com/office/drawing/2014/main" val="3280750423"/>
                    </a:ext>
                  </a:extLst>
                </a:gridCol>
                <a:gridCol w="2676307">
                  <a:extLst>
                    <a:ext uri="{9D8B030D-6E8A-4147-A177-3AD203B41FA5}">
                      <a16:colId xmlns:a16="http://schemas.microsoft.com/office/drawing/2014/main" val="233151662"/>
                    </a:ext>
                  </a:extLst>
                </a:gridCol>
              </a:tblGrid>
              <a:tr h="246117">
                <a:tc>
                  <a:txBody>
                    <a:bodyPr/>
                    <a:lstStyle/>
                    <a:p>
                      <a:pPr marL="0" marR="0">
                        <a:lnSpc>
                          <a:spcPct val="115000"/>
                        </a:lnSpc>
                        <a:spcBef>
                          <a:spcPts val="0"/>
                        </a:spcBef>
                        <a:spcAft>
                          <a:spcPts val="100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dirty="0">
                          <a:effectLst/>
                        </a:rPr>
                        <a:t>Acceptable Foods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dirty="0">
                          <a:effectLst/>
                        </a:rPr>
                        <a:t>Unacceptable Foods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616380"/>
                  </a:ext>
                </a:extLst>
              </a:tr>
              <a:tr h="704883">
                <a:tc>
                  <a:txBody>
                    <a:bodyPr/>
                    <a:lstStyle/>
                    <a:p>
                      <a:pPr marL="0" marR="0" algn="ctr">
                        <a:lnSpc>
                          <a:spcPct val="115000"/>
                        </a:lnSpc>
                        <a:spcBef>
                          <a:spcPts val="0"/>
                        </a:spcBef>
                        <a:spcAft>
                          <a:spcPts val="1000"/>
                        </a:spcAft>
                      </a:pPr>
                      <a:r>
                        <a:rPr lang="en-US" sz="1400">
                          <a:effectLst/>
                        </a:rPr>
                        <a:t>Grains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dirty="0">
                          <a:effectLst/>
                        </a:rPr>
                        <a:t>Plain brown and white rice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dirty="0">
                          <a:effectLst/>
                        </a:rPr>
                        <a:t>Millet, sorghum, buckwheat, other gluten-free grains, seeds, flours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9458896"/>
                  </a:ext>
                </a:extLst>
              </a:tr>
              <a:tr h="246117">
                <a:tc>
                  <a:txBody>
                    <a:bodyPr/>
                    <a:lstStyle/>
                    <a:p>
                      <a:pPr marL="0" marR="0" algn="ctr">
                        <a:lnSpc>
                          <a:spcPct val="115000"/>
                        </a:lnSpc>
                        <a:spcBef>
                          <a:spcPts val="0"/>
                        </a:spcBef>
                        <a:spcAft>
                          <a:spcPts val="1000"/>
                        </a:spcAft>
                      </a:pPr>
                      <a:r>
                        <a:rPr lang="en-US" sz="1400">
                          <a:effectLst/>
                        </a:rPr>
                        <a:t>Fruits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rPr>
                        <a:t>All fresh fruits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rPr>
                        <a:t>Frozen, canned, or dried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5703296"/>
                  </a:ext>
                </a:extLst>
              </a:tr>
              <a:tr h="251011">
                <a:tc>
                  <a:txBody>
                    <a:bodyPr/>
                    <a:lstStyle/>
                    <a:p>
                      <a:pPr marL="0" marR="0" algn="ctr">
                        <a:lnSpc>
                          <a:spcPct val="115000"/>
                        </a:lnSpc>
                        <a:spcBef>
                          <a:spcPts val="0"/>
                        </a:spcBef>
                        <a:spcAft>
                          <a:spcPts val="1000"/>
                        </a:spcAft>
                      </a:pPr>
                      <a:r>
                        <a:rPr lang="en-US" sz="1400">
                          <a:effectLst/>
                        </a:rPr>
                        <a:t>Vegetables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rPr>
                        <a:t>All fresh vegetables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rPr>
                        <a:t>Frozen, canned, or dried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1257337"/>
                  </a:ext>
                </a:extLst>
              </a:tr>
              <a:tr h="704883">
                <a:tc>
                  <a:txBody>
                    <a:bodyPr/>
                    <a:lstStyle/>
                    <a:p>
                      <a:pPr marL="0" marR="0" algn="ctr">
                        <a:lnSpc>
                          <a:spcPct val="115000"/>
                        </a:lnSpc>
                        <a:spcBef>
                          <a:spcPts val="0"/>
                        </a:spcBef>
                        <a:spcAft>
                          <a:spcPts val="1000"/>
                        </a:spcAft>
                      </a:pPr>
                      <a:r>
                        <a:rPr lang="en-US" sz="1400">
                          <a:effectLst/>
                        </a:rPr>
                        <a:t>Proteins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rPr>
                        <a:t>Fresh meat, eggs, dried beans, unseasoned nuts in shell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rPr>
                        <a:t>Lunch meats, ham, bacon, other processed, self-basted or cured meats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9602865"/>
                  </a:ext>
                </a:extLst>
              </a:tr>
              <a:tr h="465239">
                <a:tc>
                  <a:txBody>
                    <a:bodyPr/>
                    <a:lstStyle/>
                    <a:p>
                      <a:pPr marL="0" marR="0" algn="ctr">
                        <a:lnSpc>
                          <a:spcPct val="115000"/>
                        </a:lnSpc>
                        <a:spcBef>
                          <a:spcPts val="0"/>
                        </a:spcBef>
                        <a:spcAft>
                          <a:spcPts val="1000"/>
                        </a:spcAft>
                      </a:pPr>
                      <a:r>
                        <a:rPr lang="en-US" sz="1400">
                          <a:effectLst/>
                        </a:rPr>
                        <a:t>Dairy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rPr>
                        <a:t>Butter, aged cheese, unflavored yogurt and milk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rPr>
                        <a:t>Seasoned or flavored dairy products, processed cheese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2652675"/>
                  </a:ext>
                </a:extLst>
              </a:tr>
              <a:tr h="246117">
                <a:tc>
                  <a:txBody>
                    <a:bodyPr/>
                    <a:lstStyle/>
                    <a:p>
                      <a:pPr marL="0" marR="0" algn="ctr">
                        <a:lnSpc>
                          <a:spcPct val="115000"/>
                        </a:lnSpc>
                        <a:spcBef>
                          <a:spcPts val="0"/>
                        </a:spcBef>
                        <a:spcAft>
                          <a:spcPts val="1000"/>
                        </a:spcAft>
                      </a:pPr>
                      <a:r>
                        <a:rPr lang="en-US" sz="1400">
                          <a:effectLst/>
                        </a:rPr>
                        <a:t>Condiments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rPr>
                        <a:t>Honey, Oil, vinegar, salt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rPr>
                        <a:t>Flavored and malt vinegars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7415686"/>
                  </a:ext>
                </a:extLst>
              </a:tr>
              <a:tr h="465239">
                <a:tc>
                  <a:txBody>
                    <a:bodyPr/>
                    <a:lstStyle/>
                    <a:p>
                      <a:pPr marL="0" marR="0" algn="ctr">
                        <a:lnSpc>
                          <a:spcPct val="115000"/>
                        </a:lnSpc>
                        <a:spcBef>
                          <a:spcPts val="0"/>
                        </a:spcBef>
                        <a:spcAft>
                          <a:spcPts val="1000"/>
                        </a:spcAft>
                      </a:pPr>
                      <a:r>
                        <a:rPr lang="en-US" sz="1400" dirty="0">
                          <a:effectLst/>
                        </a:rPr>
                        <a:t>Beverages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a:effectLst/>
                        </a:rPr>
                        <a:t>100% fruit/vegetable, gluten-free supplemental formula, gatorade, milk, water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421430"/>
                  </a:ext>
                </a:extLst>
              </a:tr>
            </a:tbl>
          </a:graphicData>
        </a:graphic>
      </p:graphicFrame>
    </p:spTree>
    <p:extLst>
      <p:ext uri="{BB962C8B-B14F-4D97-AF65-F5344CB8AC3E}">
        <p14:creationId xmlns:p14="http://schemas.microsoft.com/office/powerpoint/2010/main" val="1799025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C46E2B-091B-41CD-802C-A24194812A44}"/>
              </a:ext>
            </a:extLst>
          </p:cNvPr>
          <p:cNvSpPr>
            <a:spLocks noGrp="1"/>
          </p:cNvSpPr>
          <p:nvPr>
            <p:ph idx="1"/>
          </p:nvPr>
        </p:nvSpPr>
        <p:spPr>
          <a:xfrm>
            <a:off x="185590" y="2830903"/>
            <a:ext cx="11861183" cy="3578626"/>
          </a:xfrm>
        </p:spPr>
        <p:txBody>
          <a:bodyPr>
            <a:normAutofit fontScale="25000" lnSpcReduction="20000"/>
          </a:bodyPr>
          <a:lstStyle/>
          <a:p>
            <a:r>
              <a:rPr lang="en-US" sz="5600" dirty="0"/>
              <a:t>Budesonide: Closed Capsule Treatment </a:t>
            </a:r>
          </a:p>
          <a:p>
            <a:r>
              <a:rPr lang="en-US" sz="5600" dirty="0"/>
              <a:t>42 cases [77% female, median age 45.0 (IQR 28.3–60.0) years] </a:t>
            </a:r>
          </a:p>
          <a:p>
            <a:r>
              <a:rPr lang="en-US" sz="5600" dirty="0"/>
              <a:t>Symptoms</a:t>
            </a:r>
          </a:p>
          <a:p>
            <a:pPr lvl="1"/>
            <a:r>
              <a:rPr lang="en-US" sz="5200" dirty="0"/>
              <a:t>Diarrhea (64%) abdominal pain (62%)</a:t>
            </a:r>
          </a:p>
          <a:p>
            <a:r>
              <a:rPr lang="en-US" sz="6000" dirty="0"/>
              <a:t>Budesonide- initiated at 9 mg (83%); median duration of 16.0 weeks (IQR </a:t>
            </a:r>
            <a:r>
              <a:rPr lang="en-US" sz="5600" dirty="0"/>
              <a:t>6.8–25.0 weeks). </a:t>
            </a:r>
          </a:p>
          <a:p>
            <a:pPr lvl="1"/>
            <a:r>
              <a:rPr lang="en-US" sz="5200" b="1" dirty="0"/>
              <a:t>57% exhibited a clinical response-</a:t>
            </a:r>
            <a:r>
              <a:rPr lang="en-US" sz="5200" dirty="0"/>
              <a:t>-associated with diarrhea </a:t>
            </a:r>
            <a:r>
              <a:rPr lang="en-US" sz="5600" dirty="0"/>
              <a:t>and negatively with fatigue (adjusted OR 0.18 95% CI 0.03–0.98) </a:t>
            </a:r>
          </a:p>
          <a:p>
            <a:r>
              <a:rPr lang="en-US" sz="5600" dirty="0"/>
              <a:t>Clinical response higher among those with dietitian counseling prior to budesonide (n = 29, 70 vs. 23%, p &lt; 0.01). </a:t>
            </a:r>
          </a:p>
          <a:p>
            <a:r>
              <a:rPr lang="en-US" sz="5600" b="1" dirty="0"/>
              <a:t>Mucosal recovery was observed in 11/24 with follow-up duodenal biopsies</a:t>
            </a:r>
            <a:r>
              <a:rPr lang="en-US" sz="5600" dirty="0"/>
              <a:t>. </a:t>
            </a:r>
          </a:p>
          <a:p>
            <a:r>
              <a:rPr lang="en-US" sz="5600" dirty="0"/>
              <a:t>There was no association between clinical response and mucosal recovery, and 79% of clinical responders had a symptomatic relapse. </a:t>
            </a:r>
          </a:p>
          <a:p>
            <a:r>
              <a:rPr lang="en-US" sz="5600" dirty="0"/>
              <a:t>RCD (48%) and chronic gluten exposure (24%) were the main suspected etiologies</a:t>
            </a:r>
          </a:p>
          <a:p>
            <a:pPr lvl="1"/>
            <a:endParaRPr lang="en-US" sz="5600" dirty="0"/>
          </a:p>
          <a:p>
            <a:pPr marL="0" indent="0">
              <a:buNone/>
            </a:pPr>
            <a:endParaRPr lang="en-US" dirty="0"/>
          </a:p>
          <a:p>
            <a:pPr marL="0" indent="0">
              <a:buNone/>
            </a:pPr>
            <a:endParaRPr lang="en-US" dirty="0"/>
          </a:p>
        </p:txBody>
      </p:sp>
      <p:sp>
        <p:nvSpPr>
          <p:cNvPr id="9" name="TextBox 8">
            <a:extLst>
              <a:ext uri="{FF2B5EF4-FFF2-40B4-BE49-F238E27FC236}">
                <a16:creationId xmlns:a16="http://schemas.microsoft.com/office/drawing/2014/main" id="{D2120F8E-2B62-47B9-95A0-F7C6F6EAF82C}"/>
              </a:ext>
            </a:extLst>
          </p:cNvPr>
          <p:cNvSpPr txBox="1"/>
          <p:nvPr/>
        </p:nvSpPr>
        <p:spPr>
          <a:xfrm>
            <a:off x="9899374" y="6590184"/>
            <a:ext cx="2292626" cy="230832"/>
          </a:xfrm>
          <a:prstGeom prst="rect">
            <a:avLst/>
          </a:prstGeom>
          <a:noFill/>
        </p:spPr>
        <p:txBody>
          <a:bodyPr wrap="square" rtlCol="0">
            <a:spAutoFit/>
          </a:bodyPr>
          <a:lstStyle/>
          <a:p>
            <a:r>
              <a:rPr lang="en-US" sz="900" dirty="0" err="1"/>
              <a:t>Therrian</a:t>
            </a:r>
            <a:r>
              <a:rPr lang="en-US" sz="900" dirty="0"/>
              <a:t> et al. Dig Dis and Sci. 2020</a:t>
            </a:r>
          </a:p>
        </p:txBody>
      </p:sp>
      <p:pic>
        <p:nvPicPr>
          <p:cNvPr id="7" name="Picture 6" descr="A screenshot of a social media post&#10;&#10;Description automatically generated">
            <a:extLst>
              <a:ext uri="{FF2B5EF4-FFF2-40B4-BE49-F238E27FC236}">
                <a16:creationId xmlns:a16="http://schemas.microsoft.com/office/drawing/2014/main" id="{359B8B48-9990-DF42-8AA3-B7F8CE19B083}"/>
              </a:ext>
            </a:extLst>
          </p:cNvPr>
          <p:cNvPicPr>
            <a:picLocks noChangeAspect="1"/>
          </p:cNvPicPr>
          <p:nvPr/>
        </p:nvPicPr>
        <p:blipFill>
          <a:blip r:embed="rId3"/>
          <a:stretch>
            <a:fillRect/>
          </a:stretch>
        </p:blipFill>
        <p:spPr>
          <a:xfrm>
            <a:off x="1583293" y="0"/>
            <a:ext cx="8827856" cy="2830903"/>
          </a:xfrm>
          <a:prstGeom prst="rect">
            <a:avLst/>
          </a:prstGeom>
        </p:spPr>
      </p:pic>
    </p:spTree>
    <p:extLst>
      <p:ext uri="{BB962C8B-B14F-4D97-AF65-F5344CB8AC3E}">
        <p14:creationId xmlns:p14="http://schemas.microsoft.com/office/powerpoint/2010/main" val="571292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B0ECC-FF57-4136-80FC-54C5EDFA080A}"/>
              </a:ext>
            </a:extLst>
          </p:cNvPr>
          <p:cNvSpPr>
            <a:spLocks noGrp="1"/>
          </p:cNvSpPr>
          <p:nvPr>
            <p:ph type="title"/>
          </p:nvPr>
        </p:nvSpPr>
        <p:spPr/>
        <p:txBody>
          <a:bodyPr/>
          <a:lstStyle/>
          <a:p>
            <a:pPr>
              <a:defRPr/>
            </a:pPr>
            <a:r>
              <a:rPr lang="en-US" i="0" dirty="0">
                <a:latin typeface="+mj-lt"/>
              </a:rPr>
              <a:t>Celiac Disease (CD)</a:t>
            </a:r>
          </a:p>
        </p:txBody>
      </p:sp>
      <p:sp>
        <p:nvSpPr>
          <p:cNvPr id="3" name="Content Placeholder 2">
            <a:extLst>
              <a:ext uri="{FF2B5EF4-FFF2-40B4-BE49-F238E27FC236}">
                <a16:creationId xmlns:a16="http://schemas.microsoft.com/office/drawing/2014/main" id="{D50DB8C3-E8C4-414E-B4BB-7C9DC31AC13B}"/>
              </a:ext>
            </a:extLst>
          </p:cNvPr>
          <p:cNvSpPr>
            <a:spLocks noGrp="1"/>
          </p:cNvSpPr>
          <p:nvPr>
            <p:ph idx="1"/>
          </p:nvPr>
        </p:nvSpPr>
        <p:spPr>
          <a:xfrm>
            <a:off x="1451579" y="1853754"/>
            <a:ext cx="8975725" cy="5013325"/>
          </a:xfrm>
        </p:spPr>
        <p:txBody>
          <a:bodyPr>
            <a:normAutofit/>
          </a:bodyPr>
          <a:lstStyle/>
          <a:p>
            <a:pPr marL="342900" indent="-342900">
              <a:defRPr/>
            </a:pPr>
            <a:r>
              <a:rPr lang="en-US" dirty="0">
                <a:solidFill>
                  <a:schemeClr val="tx1"/>
                </a:solidFill>
              </a:rPr>
              <a:t>Chronic inflammatory autoimmune disorder in genetically predisposed individuals caused by the ingestion of </a:t>
            </a:r>
          </a:p>
          <a:p>
            <a:pPr lvl="3">
              <a:defRPr/>
            </a:pPr>
            <a:r>
              <a:rPr lang="en-US" dirty="0"/>
              <a:t>Wheat </a:t>
            </a:r>
          </a:p>
          <a:p>
            <a:pPr lvl="3">
              <a:defRPr/>
            </a:pPr>
            <a:r>
              <a:rPr lang="en-US" dirty="0"/>
              <a:t>Rye </a:t>
            </a:r>
          </a:p>
          <a:p>
            <a:pPr lvl="3">
              <a:defRPr/>
            </a:pPr>
            <a:r>
              <a:rPr lang="en-US" dirty="0"/>
              <a:t>Barley</a:t>
            </a:r>
          </a:p>
          <a:p>
            <a:pPr lvl="3">
              <a:defRPr/>
            </a:pPr>
            <a:endParaRPr lang="en-US" dirty="0"/>
          </a:p>
          <a:p>
            <a:pPr marL="342900" indent="-342900">
              <a:defRPr/>
            </a:pPr>
            <a:r>
              <a:rPr lang="en-US" dirty="0">
                <a:solidFill>
                  <a:schemeClr val="tx1"/>
                </a:solidFill>
              </a:rPr>
              <a:t>Inappropriate T cell mediated immune response  </a:t>
            </a:r>
            <a:r>
              <a:rPr lang="en-US" dirty="0">
                <a:solidFill>
                  <a:schemeClr val="tx1"/>
                </a:solidFill>
                <a:sym typeface="Wingdings" pitchFamily="2" charset="2"/>
              </a:rPr>
              <a:t> small i</a:t>
            </a:r>
            <a:r>
              <a:rPr lang="en-US" dirty="0">
                <a:solidFill>
                  <a:schemeClr val="tx1"/>
                </a:solidFill>
              </a:rPr>
              <a:t>ntestinal inflammation </a:t>
            </a:r>
          </a:p>
          <a:p>
            <a:pPr marL="457200" lvl="1">
              <a:defRPr/>
            </a:pPr>
            <a:endParaRPr lang="en-US" dirty="0"/>
          </a:p>
          <a:p>
            <a:pPr marL="457200" lvl="1">
              <a:defRPr/>
            </a:pPr>
            <a:endParaRPr lang="en-US" dirty="0"/>
          </a:p>
        </p:txBody>
      </p:sp>
      <p:sp>
        <p:nvSpPr>
          <p:cNvPr id="18436" name="TextBox 3">
            <a:extLst>
              <a:ext uri="{FF2B5EF4-FFF2-40B4-BE49-F238E27FC236}">
                <a16:creationId xmlns:a16="http://schemas.microsoft.com/office/drawing/2014/main" id="{A49C1AA8-CEBD-4636-AD57-C3E6587DF80C}"/>
              </a:ext>
            </a:extLst>
          </p:cNvPr>
          <p:cNvSpPr txBox="1">
            <a:spLocks noChangeArrowheads="1"/>
          </p:cNvSpPr>
          <p:nvPr/>
        </p:nvSpPr>
        <p:spPr bwMode="auto">
          <a:xfrm>
            <a:off x="9448800" y="6429376"/>
            <a:ext cx="1219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r>
              <a:rPr lang="en-US" altLang="en-US" sz="1200"/>
              <a:t>Fasano, 2003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normAutofit/>
          </a:bodyPr>
          <a:lstStyle/>
          <a:p>
            <a:pPr>
              <a:defRPr/>
            </a:pPr>
            <a:r>
              <a:rPr lang="en-US" altLang="en-US" sz="3200" dirty="0"/>
              <a:t>IBS and NCGS</a:t>
            </a:r>
            <a:br>
              <a:rPr lang="en-US" altLang="en-US" sz="3200" b="1" dirty="0"/>
            </a:br>
            <a:endParaRPr lang="en-US" altLang="en-US" dirty="0"/>
          </a:p>
        </p:txBody>
      </p:sp>
      <p:sp>
        <p:nvSpPr>
          <p:cNvPr id="10242" name="Content Placeholder 4"/>
          <p:cNvSpPr>
            <a:spLocks noGrp="1"/>
          </p:cNvSpPr>
          <p:nvPr>
            <p:ph idx="1"/>
          </p:nvPr>
        </p:nvSpPr>
        <p:spPr bwMode="auto">
          <a:xfrm>
            <a:off x="2008632" y="1088136"/>
            <a:ext cx="7772400" cy="518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nSpc>
                <a:spcPct val="90000"/>
              </a:lnSpc>
              <a:buFont typeface="Arial" charset="0"/>
              <a:buNone/>
              <a:defRPr/>
            </a:pPr>
            <a:endParaRPr lang="en-US" dirty="0">
              <a:ea typeface="MS PGothic" charset="0"/>
              <a:cs typeface="MS PGothic" charset="0"/>
            </a:endParaRPr>
          </a:p>
          <a:p>
            <a:pPr marL="342900" indent="-342900">
              <a:buFont typeface="Arial"/>
              <a:buChar char="•"/>
              <a:defRPr/>
            </a:pPr>
            <a:r>
              <a:rPr lang="en-US" dirty="0">
                <a:solidFill>
                  <a:schemeClr val="tx1"/>
                </a:solidFill>
                <a:ea typeface="MS PGothic" charset="0"/>
                <a:cs typeface="MS PGothic" charset="0"/>
              </a:rPr>
              <a:t>There is a complex relationship between IBS and diet</a:t>
            </a:r>
          </a:p>
          <a:p>
            <a:pPr marL="342900" indent="-342900">
              <a:buFont typeface="Arial"/>
              <a:buChar char="•"/>
              <a:defRPr/>
            </a:pPr>
            <a:r>
              <a:rPr lang="en-US" dirty="0">
                <a:solidFill>
                  <a:schemeClr val="tx1"/>
                </a:solidFill>
                <a:ea typeface="MS PGothic" charset="0"/>
                <a:cs typeface="MS PGothic" charset="0"/>
              </a:rPr>
              <a:t>Gluten ingestion may elicit GI symptoms in patients with IBS-diarrhea (IBS-D)</a:t>
            </a:r>
          </a:p>
          <a:p>
            <a:pPr marL="342900" indent="-342900">
              <a:buFont typeface="Arial"/>
              <a:buChar char="•"/>
              <a:defRPr/>
            </a:pPr>
            <a:r>
              <a:rPr lang="en-US" dirty="0">
                <a:solidFill>
                  <a:schemeClr val="tx1"/>
                </a:solidFill>
                <a:ea typeface="MS PGothic" charset="0"/>
                <a:cs typeface="MS PGothic" charset="0"/>
              </a:rPr>
              <a:t>Gluten alters bowel barrier functions in patients with IBS-D, particularly in HLA DQ2/8-positive patients</a:t>
            </a:r>
          </a:p>
          <a:p>
            <a:pPr marL="342900" indent="-342900">
              <a:buFont typeface="Arial"/>
              <a:buChar char="•"/>
              <a:defRPr/>
            </a:pPr>
            <a:r>
              <a:rPr lang="en-US" dirty="0">
                <a:solidFill>
                  <a:schemeClr val="tx1"/>
                </a:solidFill>
                <a:ea typeface="MS PGothic" charset="0"/>
                <a:cs typeface="MS PGothic" charset="0"/>
              </a:rPr>
              <a:t>In this subgroup that gluten elimination may improve patient symptoms in IBS</a:t>
            </a:r>
          </a:p>
          <a:p>
            <a:pPr marL="342900" indent="-342900">
              <a:buFont typeface="Arial"/>
              <a:buChar char="•"/>
              <a:defRPr/>
            </a:pPr>
            <a:r>
              <a:rPr lang="en-US" dirty="0">
                <a:solidFill>
                  <a:schemeClr val="tx1"/>
                </a:solidFill>
                <a:ea typeface="MS PGothic" charset="0"/>
                <a:cs typeface="MS PGothic" charset="0"/>
              </a:rPr>
              <a:t>Besides gluten, other wheat derivatives could play a role in causing symptoms in IBS</a:t>
            </a:r>
          </a:p>
          <a:p>
            <a:pPr marL="798513" lvl="2" indent="-342900">
              <a:buFont typeface="Arial"/>
              <a:buChar char="•"/>
              <a:defRPr/>
            </a:pPr>
            <a:r>
              <a:rPr lang="en-US" i="0" dirty="0">
                <a:solidFill>
                  <a:schemeClr val="tx1"/>
                </a:solidFill>
                <a:latin typeface="Arial" charset="0"/>
                <a:ea typeface="MS PGothic" charset="0"/>
                <a:cs typeface="MS PGothic" charset="0"/>
              </a:rPr>
              <a:t>Amylase-trypsin inhibitors</a:t>
            </a:r>
          </a:p>
          <a:p>
            <a:pPr marL="798513" lvl="2" indent="-342900">
              <a:buFont typeface="Arial"/>
              <a:buChar char="•"/>
              <a:defRPr/>
            </a:pPr>
            <a:r>
              <a:rPr lang="en-US" i="0" dirty="0" err="1">
                <a:solidFill>
                  <a:schemeClr val="tx1"/>
                </a:solidFill>
                <a:latin typeface="Arial" charset="0"/>
                <a:ea typeface="MS PGothic" charset="0"/>
                <a:cs typeface="MS PGothic" charset="0"/>
              </a:rPr>
              <a:t>Fructans</a:t>
            </a:r>
            <a:endParaRPr lang="en-US" i="0" dirty="0">
              <a:solidFill>
                <a:schemeClr val="tx1"/>
              </a:solidFill>
              <a:latin typeface="Arial" charset="0"/>
              <a:ea typeface="MS PGothic" charset="0"/>
              <a:cs typeface="MS PGothic" charset="0"/>
            </a:endParaRPr>
          </a:p>
          <a:p>
            <a:pPr marL="342900" indent="-342900">
              <a:buFont typeface="Arial"/>
              <a:buChar char="•"/>
              <a:defRPr/>
            </a:pPr>
            <a:endParaRPr lang="en-US" dirty="0">
              <a:solidFill>
                <a:schemeClr val="tx1"/>
              </a:solidFill>
              <a:ea typeface="MS PGothic" charset="0"/>
              <a:cs typeface="MS PGothic" charset="0"/>
            </a:endParaRPr>
          </a:p>
        </p:txBody>
      </p:sp>
    </p:spTree>
    <p:extLst>
      <p:ext uri="{BB962C8B-B14F-4D97-AF65-F5344CB8AC3E}">
        <p14:creationId xmlns:p14="http://schemas.microsoft.com/office/powerpoint/2010/main" val="23425891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FODMAP is…</a:t>
            </a:r>
            <a:endParaRPr lang="en-US" dirty="0"/>
          </a:p>
        </p:txBody>
      </p:sp>
      <p:sp>
        <p:nvSpPr>
          <p:cNvPr id="3" name="Content Placeholder 2"/>
          <p:cNvSpPr>
            <a:spLocks noGrp="1"/>
          </p:cNvSpPr>
          <p:nvPr>
            <p:ph idx="1"/>
          </p:nvPr>
        </p:nvSpPr>
        <p:spPr/>
        <p:txBody>
          <a:bodyPr/>
          <a:lstStyle/>
          <a:p>
            <a:r>
              <a:rPr lang="en-US" i="1" dirty="0"/>
              <a:t>an acronym for a group of poorly absorbed, fermentable carbohydrates that act in a cumulative manner to produce gastrointestinal symptoms. FODMAP carbohydrates include lactose, fructose, oligosaccharides and sugar alcohols.</a:t>
            </a:r>
          </a:p>
          <a:p>
            <a:endParaRPr lang="en-US" i="1" dirty="0"/>
          </a:p>
          <a:p>
            <a:endParaRPr lang="en-US" i="1" dirty="0"/>
          </a:p>
          <a:p>
            <a:endParaRPr lang="en-US" dirty="0"/>
          </a:p>
        </p:txBody>
      </p:sp>
    </p:spTree>
    <p:extLst>
      <p:ext uri="{BB962C8B-B14F-4D97-AF65-F5344CB8AC3E}">
        <p14:creationId xmlns:p14="http://schemas.microsoft.com/office/powerpoint/2010/main" val="3297678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649" y="365125"/>
            <a:ext cx="11848070" cy="1325563"/>
          </a:xfrm>
        </p:spPr>
        <p:txBody>
          <a:bodyPr>
            <a:normAutofit fontScale="90000"/>
          </a:bodyPr>
          <a:lstStyle/>
          <a:p>
            <a:pPr algn="ctr"/>
            <a:r>
              <a:rPr lang="en-US" altLang="en-US" dirty="0"/>
              <a:t> Fermentable oligo-, di-, and monosaccharides &amp;</a:t>
            </a:r>
            <a:br>
              <a:rPr lang="en-US" altLang="en-US" dirty="0"/>
            </a:br>
            <a:r>
              <a:rPr lang="en-US" altLang="en-US" dirty="0"/>
              <a:t> </a:t>
            </a:r>
            <a:br>
              <a:rPr lang="en-US" altLang="en-US" dirty="0"/>
            </a:br>
            <a:r>
              <a:rPr lang="en-US" altLang="en-US" dirty="0"/>
              <a:t>polyols</a:t>
            </a:r>
            <a:endParaRPr lang="en-US" dirty="0"/>
          </a:p>
        </p:txBody>
      </p:sp>
      <p:sp>
        <p:nvSpPr>
          <p:cNvPr id="3" name="Content Placeholder 2"/>
          <p:cNvSpPr>
            <a:spLocks noGrp="1"/>
          </p:cNvSpPr>
          <p:nvPr>
            <p:ph idx="1"/>
          </p:nvPr>
        </p:nvSpPr>
        <p:spPr>
          <a:xfrm>
            <a:off x="98855" y="1825625"/>
            <a:ext cx="11944864" cy="4351338"/>
          </a:xfrm>
        </p:spPr>
        <p:txBody>
          <a:bodyPr>
            <a:normAutofit lnSpcReduction="10000"/>
          </a:bodyPr>
          <a:lstStyle/>
          <a:p>
            <a:r>
              <a:rPr lang="en-US" dirty="0">
                <a:solidFill>
                  <a:srgbClr val="FF0000"/>
                </a:solidFill>
              </a:rPr>
              <a:t>F</a:t>
            </a:r>
            <a:r>
              <a:rPr lang="en-US" dirty="0"/>
              <a:t>ermentable:    Carbohydrates that resist digestion, pass through the digestive tract to the colon where they are 		fermented, causing gas, bloating, diarrhea and abdominal pain</a:t>
            </a:r>
          </a:p>
          <a:p>
            <a:r>
              <a:rPr lang="en-US" dirty="0">
                <a:solidFill>
                  <a:srgbClr val="FF0000"/>
                </a:solidFill>
              </a:rPr>
              <a:t>O</a:t>
            </a:r>
            <a:r>
              <a:rPr lang="en-US" dirty="0"/>
              <a:t>ligosaccharides:        </a:t>
            </a:r>
            <a:r>
              <a:rPr lang="en-US" altLang="en-US" b="1" dirty="0" err="1"/>
              <a:t>Fructans</a:t>
            </a:r>
            <a:r>
              <a:rPr lang="en-US" altLang="en-US" b="1" dirty="0"/>
              <a:t>: </a:t>
            </a:r>
            <a:r>
              <a:rPr lang="en-US" altLang="en-US" sz="2400" dirty="0"/>
              <a:t>wheat, barley, rye, onion, garlic, and inulin</a:t>
            </a:r>
          </a:p>
          <a:p>
            <a:pPr lvl="1"/>
            <a:r>
              <a:rPr lang="en-US" altLang="en-US" b="1" dirty="0"/>
              <a:t>                              </a:t>
            </a:r>
            <a:r>
              <a:rPr lang="en-US" altLang="en-US" b="1" dirty="0" err="1"/>
              <a:t>Galactans</a:t>
            </a:r>
            <a:r>
              <a:rPr lang="en-US" altLang="en-US" b="1" dirty="0"/>
              <a:t>: </a:t>
            </a:r>
            <a:r>
              <a:rPr lang="en-US" altLang="en-US" sz="2200" dirty="0"/>
              <a:t>peas, soybeans, lentils, dried beans</a:t>
            </a:r>
          </a:p>
          <a:p>
            <a:r>
              <a:rPr lang="en-US" dirty="0">
                <a:solidFill>
                  <a:srgbClr val="FF0000"/>
                </a:solidFill>
              </a:rPr>
              <a:t>D</a:t>
            </a:r>
            <a:r>
              <a:rPr lang="en-US" dirty="0"/>
              <a:t>isaccharides:             </a:t>
            </a:r>
            <a:r>
              <a:rPr lang="en-US" altLang="en-US" b="1" dirty="0"/>
              <a:t>Lactose: </a:t>
            </a:r>
            <a:r>
              <a:rPr lang="en-US" altLang="en-US" sz="2400" dirty="0"/>
              <a:t>milk products</a:t>
            </a:r>
          </a:p>
          <a:p>
            <a:r>
              <a:rPr lang="en-US" dirty="0">
                <a:solidFill>
                  <a:srgbClr val="FF0000"/>
                </a:solidFill>
              </a:rPr>
              <a:t>M</a:t>
            </a:r>
            <a:r>
              <a:rPr lang="en-US" dirty="0"/>
              <a:t>onosaccharides:        </a:t>
            </a:r>
            <a:r>
              <a:rPr lang="en-US" altLang="en-US" b="1" dirty="0"/>
              <a:t>Fructose</a:t>
            </a:r>
            <a:r>
              <a:rPr lang="en-US" altLang="en-US" dirty="0"/>
              <a:t>: </a:t>
            </a:r>
            <a:r>
              <a:rPr lang="en-US" altLang="en-US" sz="2400" dirty="0"/>
              <a:t>honey, high fructose corn syrup, asparagus, </a:t>
            </a:r>
          </a:p>
          <a:p>
            <a:pPr marL="0" indent="0">
              <a:buNone/>
            </a:pPr>
            <a:r>
              <a:rPr lang="en-US" altLang="en-US" sz="2400" dirty="0"/>
              <a:t>                                                  apple, mango, pears, cherries and juice     </a:t>
            </a:r>
          </a:p>
          <a:p>
            <a:pPr>
              <a:spcBef>
                <a:spcPct val="20000"/>
              </a:spcBef>
              <a:buFontTx/>
              <a:buChar char="•"/>
            </a:pPr>
            <a:r>
              <a:rPr lang="en-US" dirty="0">
                <a:solidFill>
                  <a:srgbClr val="FF0000"/>
                </a:solidFill>
              </a:rPr>
              <a:t>A</a:t>
            </a:r>
            <a:r>
              <a:rPr lang="en-US" dirty="0"/>
              <a:t>nd </a:t>
            </a:r>
            <a:r>
              <a:rPr lang="en-US" dirty="0">
                <a:solidFill>
                  <a:srgbClr val="FF0000"/>
                </a:solidFill>
              </a:rPr>
              <a:t>P</a:t>
            </a:r>
            <a:r>
              <a:rPr lang="en-US" dirty="0"/>
              <a:t>olyols:                  </a:t>
            </a:r>
            <a:r>
              <a:rPr lang="en-US" altLang="en-US" b="1" dirty="0"/>
              <a:t>Sugar Alcohols</a:t>
            </a:r>
            <a:r>
              <a:rPr lang="en-US" altLang="en-US" sz="2400" b="1" dirty="0"/>
              <a:t>:</a:t>
            </a:r>
            <a:r>
              <a:rPr lang="en-US" altLang="en-US" b="1" dirty="0"/>
              <a:t> </a:t>
            </a:r>
            <a:r>
              <a:rPr lang="en-US" altLang="en-US" sz="2400" dirty="0"/>
              <a:t>(artificial sweeteners), sorbitol, xylitol, </a:t>
            </a:r>
            <a:r>
              <a:rPr lang="en-US" altLang="en-US" sz="2400" dirty="0" err="1"/>
              <a:t>isomalt</a:t>
            </a:r>
            <a:r>
              <a:rPr lang="en-US" altLang="en-US" sz="2400" dirty="0"/>
              <a:t>,      			          mannitol, prunes, cauliflower, mushrooms, snow peas, stone fruit </a:t>
            </a:r>
            <a:endParaRPr lang="en-US" altLang="en-US" b="1" dirty="0"/>
          </a:p>
          <a:p>
            <a:endParaRPr lang="en-US" dirty="0"/>
          </a:p>
        </p:txBody>
      </p:sp>
    </p:spTree>
    <p:extLst>
      <p:ext uri="{BB962C8B-B14F-4D97-AF65-F5344CB8AC3E}">
        <p14:creationId xmlns:p14="http://schemas.microsoft.com/office/powerpoint/2010/main" val="996099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629" y="1061387"/>
            <a:ext cx="10515600" cy="1325563"/>
          </a:xfrm>
        </p:spPr>
        <p:txBody>
          <a:bodyPr/>
          <a:lstStyle/>
          <a:p>
            <a:r>
              <a:rPr lang="en-US" dirty="0"/>
              <a:t>3 steps to the FODMAP diet</a:t>
            </a:r>
          </a:p>
        </p:txBody>
      </p:sp>
      <p:sp>
        <p:nvSpPr>
          <p:cNvPr id="3" name="Content Placeholder 2"/>
          <p:cNvSpPr>
            <a:spLocks noGrp="1"/>
          </p:cNvSpPr>
          <p:nvPr>
            <p:ph idx="1"/>
          </p:nvPr>
        </p:nvSpPr>
        <p:spPr>
          <a:xfrm>
            <a:off x="0" y="1875592"/>
            <a:ext cx="11837773" cy="5552302"/>
          </a:xfrm>
        </p:spPr>
        <p:txBody>
          <a:bodyPr>
            <a:normAutofit/>
          </a:bodyPr>
          <a:lstStyle/>
          <a:p>
            <a:r>
              <a:rPr lang="en-US" b="1" dirty="0"/>
              <a:t>Step 1: Low FODMAP Phase</a:t>
            </a:r>
          </a:p>
          <a:p>
            <a:pPr lvl="1"/>
            <a:r>
              <a:rPr lang="en-US" dirty="0"/>
              <a:t>2-6 week low FODMAP phase of the diet is designed to remove high FODMAP foods to improve in symptoms.   This phase involves identifying the foods that are high in FODMAPs and substituting them for low FODMAP alternatives. After following the low FODMAP phase for 2-6 weeks, and it has resulted in a significant improvement in your symptoms, move onto the next step. </a:t>
            </a:r>
            <a:br>
              <a:rPr lang="en-US" dirty="0"/>
            </a:br>
            <a:endParaRPr lang="en-US" b="1" dirty="0"/>
          </a:p>
          <a:p>
            <a:r>
              <a:rPr lang="en-US" b="1" dirty="0"/>
              <a:t>Step 2: The Re-challenge Phase</a:t>
            </a:r>
          </a:p>
          <a:p>
            <a:pPr lvl="1"/>
            <a:r>
              <a:rPr lang="en-US" dirty="0"/>
              <a:t>re-challenging each of the FODMAP groups to identify which ones are the main culprits in symptoms. Testing the FODMAP </a:t>
            </a:r>
            <a:r>
              <a:rPr lang="en-US" u="sng" dirty="0"/>
              <a:t>groups</a:t>
            </a:r>
            <a:r>
              <a:rPr lang="en-US" dirty="0"/>
              <a:t>, re-challenge foods need to be chosen carefully to only contain one type of FODMAP. Some FODMAP groups have more than one challenge, so there are 8-10 FODMAP challenges to complete. In most cases, its possible to do a challenge each week, with a few “washout” days between each challenge.</a:t>
            </a:r>
            <a:endParaRPr lang="en-US" b="1" dirty="0"/>
          </a:p>
        </p:txBody>
      </p:sp>
    </p:spTree>
    <p:extLst>
      <p:ext uri="{BB962C8B-B14F-4D97-AF65-F5344CB8AC3E}">
        <p14:creationId xmlns:p14="http://schemas.microsoft.com/office/powerpoint/2010/main" val="1905303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Steps to the </a:t>
            </a:r>
            <a:r>
              <a:rPr lang="en-US" dirty="0" err="1"/>
              <a:t>fodmap</a:t>
            </a:r>
            <a:r>
              <a:rPr lang="en-US" dirty="0"/>
              <a:t> diet</a:t>
            </a:r>
          </a:p>
        </p:txBody>
      </p:sp>
      <p:sp>
        <p:nvSpPr>
          <p:cNvPr id="3" name="Content Placeholder 2"/>
          <p:cNvSpPr>
            <a:spLocks noGrp="1"/>
          </p:cNvSpPr>
          <p:nvPr>
            <p:ph idx="1"/>
          </p:nvPr>
        </p:nvSpPr>
        <p:spPr/>
        <p:txBody>
          <a:bodyPr/>
          <a:lstStyle/>
          <a:p>
            <a:r>
              <a:rPr lang="en-US" b="1" dirty="0"/>
              <a:t>Step 3: Modified Low FODMAP Diet</a:t>
            </a:r>
          </a:p>
          <a:p>
            <a:pPr lvl="1"/>
            <a:r>
              <a:rPr lang="en-US" dirty="0"/>
              <a:t>personalize your diet,</a:t>
            </a:r>
            <a:r>
              <a:rPr lang="en-US" altLang="en-US" dirty="0"/>
              <a:t> liberal, varied, healthy diet with symptom control. K</a:t>
            </a:r>
            <a:r>
              <a:rPr lang="en-US" dirty="0"/>
              <a:t>now which FODMAPs are biggest triggers, and which ones are tolerate well and the ‘dose’ of each group. </a:t>
            </a:r>
          </a:p>
          <a:p>
            <a:endParaRPr lang="en-US" dirty="0"/>
          </a:p>
        </p:txBody>
      </p:sp>
    </p:spTree>
    <p:extLst>
      <p:ext uri="{BB962C8B-B14F-4D97-AF65-F5344CB8AC3E}">
        <p14:creationId xmlns:p14="http://schemas.microsoft.com/office/powerpoint/2010/main" val="31596982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FODMAP Diet</a:t>
            </a:r>
          </a:p>
        </p:txBody>
      </p:sp>
      <p:sp>
        <p:nvSpPr>
          <p:cNvPr id="3" name="Content Placeholder 2"/>
          <p:cNvSpPr>
            <a:spLocks noGrp="1"/>
          </p:cNvSpPr>
          <p:nvPr>
            <p:ph idx="1"/>
          </p:nvPr>
        </p:nvSpPr>
        <p:spPr>
          <a:xfrm>
            <a:off x="618744" y="1753170"/>
            <a:ext cx="10927080" cy="4984115"/>
          </a:xfrm>
        </p:spPr>
        <p:txBody>
          <a:bodyPr>
            <a:normAutofit/>
          </a:bodyPr>
          <a:lstStyle/>
          <a:p>
            <a:r>
              <a:rPr lang="en-US" dirty="0"/>
              <a:t>Originally designed for IBS sufferers to help in reducing bowel irritation, affecting 10 – 20 % of Americans</a:t>
            </a:r>
          </a:p>
          <a:p>
            <a:pPr lvl="1"/>
            <a:r>
              <a:rPr lang="en-US" dirty="0"/>
              <a:t>Monash University in Australia by researcher Susan Shepherd and Peter Gibson</a:t>
            </a:r>
          </a:p>
          <a:p>
            <a:r>
              <a:rPr lang="en-US" dirty="0"/>
              <a:t>However, with more individuals experiencing digestive discomfort, along with gluten-free diets, FODMAP diets are emerging as an alternative therapy for those suffering digestive discomfort</a:t>
            </a:r>
          </a:p>
          <a:p>
            <a:pPr marL="0" indent="0">
              <a:buNone/>
            </a:pPr>
            <a:r>
              <a:rPr lang="en-US" dirty="0"/>
              <a:t>• Almost nine in 10 (86%) Americans experienced some type of    gastrointestinal issue during 2013</a:t>
            </a:r>
          </a:p>
          <a:p>
            <a:r>
              <a:rPr lang="en-US" dirty="0"/>
              <a:t>Certain high FODMAP foods are added within the past 40 years: </a:t>
            </a:r>
          </a:p>
          <a:p>
            <a:pPr marL="0" indent="0">
              <a:buNone/>
            </a:pPr>
            <a:r>
              <a:rPr lang="en-US" dirty="0"/>
              <a:t>	</a:t>
            </a:r>
            <a:r>
              <a:rPr lang="en-US" sz="1800" dirty="0"/>
              <a:t>High fructose corn syrup (makes food cheaper)</a:t>
            </a:r>
          </a:p>
          <a:p>
            <a:pPr marL="0" indent="0">
              <a:buNone/>
            </a:pPr>
            <a:r>
              <a:rPr lang="en-US" sz="1800" dirty="0"/>
              <a:t>	Inulin	(increase fiber)</a:t>
            </a:r>
          </a:p>
          <a:p>
            <a:pPr marL="0" indent="0">
              <a:buNone/>
            </a:pPr>
            <a:r>
              <a:rPr lang="en-US" sz="1800" dirty="0"/>
              <a:t>	Sorbitol (decrease calories)</a:t>
            </a:r>
          </a:p>
        </p:txBody>
      </p:sp>
    </p:spTree>
    <p:extLst>
      <p:ext uri="{BB962C8B-B14F-4D97-AF65-F5344CB8AC3E}">
        <p14:creationId xmlns:p14="http://schemas.microsoft.com/office/powerpoint/2010/main" val="39575170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Concerns over FODMAPs</a:t>
            </a:r>
            <a:endParaRPr lang="en-US" dirty="0"/>
          </a:p>
        </p:txBody>
      </p:sp>
      <p:sp>
        <p:nvSpPr>
          <p:cNvPr id="8" name="Content Placeholder 7"/>
          <p:cNvSpPr>
            <a:spLocks noGrp="1"/>
          </p:cNvSpPr>
          <p:nvPr>
            <p:ph sz="half" idx="1"/>
          </p:nvPr>
        </p:nvSpPr>
        <p:spPr/>
        <p:txBody>
          <a:bodyPr>
            <a:normAutofit fontScale="77500" lnSpcReduction="20000"/>
          </a:bodyPr>
          <a:lstStyle/>
          <a:p>
            <a:pPr marL="0" indent="0">
              <a:buNone/>
            </a:pPr>
            <a:r>
              <a:rPr lang="en-US" b="1" dirty="0"/>
              <a:t>PROS:</a:t>
            </a:r>
          </a:p>
          <a:p>
            <a:r>
              <a:rPr lang="en-US" dirty="0"/>
              <a:t>Diet fall within accepted ranges for the amount of protein, carbs, fat and other nutrients they provide.</a:t>
            </a:r>
          </a:p>
          <a:p>
            <a:r>
              <a:rPr lang="en-US" dirty="0"/>
              <a:t>Physical and emotional relief from digestive symptoms</a:t>
            </a:r>
          </a:p>
          <a:p>
            <a:r>
              <a:rPr lang="en-US" dirty="0"/>
              <a:t>Understanding food intolerances</a:t>
            </a:r>
          </a:p>
          <a:p>
            <a:r>
              <a:rPr lang="en-US" dirty="0"/>
              <a:t> The full program is temporary</a:t>
            </a:r>
          </a:p>
          <a:p>
            <a:pPr marL="0" indent="0">
              <a:buNone/>
            </a:pPr>
            <a:r>
              <a:rPr lang="en-US" dirty="0"/>
              <a:t> </a:t>
            </a:r>
          </a:p>
          <a:p>
            <a:pPr marL="0" indent="0">
              <a:buNone/>
            </a:pPr>
            <a:endParaRPr lang="en-US" dirty="0"/>
          </a:p>
          <a:p>
            <a:pPr marL="0" indent="0">
              <a:buNone/>
            </a:pPr>
            <a:r>
              <a:rPr lang="en-US" dirty="0"/>
              <a:t> </a:t>
            </a:r>
          </a:p>
        </p:txBody>
      </p:sp>
      <p:sp>
        <p:nvSpPr>
          <p:cNvPr id="9" name="Content Placeholder 8"/>
          <p:cNvSpPr>
            <a:spLocks noGrp="1"/>
          </p:cNvSpPr>
          <p:nvPr>
            <p:ph sz="half" idx="2"/>
          </p:nvPr>
        </p:nvSpPr>
        <p:spPr/>
        <p:txBody>
          <a:bodyPr>
            <a:normAutofit fontScale="77500" lnSpcReduction="20000"/>
          </a:bodyPr>
          <a:lstStyle/>
          <a:p>
            <a:pPr marL="0" indent="0">
              <a:buNone/>
            </a:pPr>
            <a:r>
              <a:rPr lang="en-US" b="1" dirty="0"/>
              <a:t>CONS:</a:t>
            </a:r>
          </a:p>
          <a:p>
            <a:r>
              <a:rPr lang="en-US" b="1" dirty="0"/>
              <a:t>Difficult to understand and follow without the help of a knowledgeable RD !!!!!</a:t>
            </a:r>
          </a:p>
          <a:p>
            <a:r>
              <a:rPr lang="en-US" dirty="0"/>
              <a:t>Limited guiding resources</a:t>
            </a:r>
          </a:p>
          <a:p>
            <a:r>
              <a:rPr lang="en-US" dirty="0"/>
              <a:t>Otherwise healthy foods may be preceded as ‘problem’ or ‘bad’ foods</a:t>
            </a:r>
          </a:p>
          <a:p>
            <a:r>
              <a:rPr lang="en-US" dirty="0"/>
              <a:t>Modifies gut bacteria, reducing the bacteria load in the colon (to date, no negative health consequences has been seen)</a:t>
            </a:r>
          </a:p>
          <a:p>
            <a:pPr lvl="1"/>
            <a:endParaRPr lang="en-US" dirty="0"/>
          </a:p>
          <a:p>
            <a:pPr marL="0" indent="0">
              <a:buNone/>
            </a:pPr>
            <a:endParaRPr lang="en-US" dirty="0"/>
          </a:p>
        </p:txBody>
      </p:sp>
    </p:spTree>
    <p:extLst>
      <p:ext uri="{BB962C8B-B14F-4D97-AF65-F5344CB8AC3E}">
        <p14:creationId xmlns:p14="http://schemas.microsoft.com/office/powerpoint/2010/main" val="1172691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FODMAP Genital Diet</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740147384"/>
              </p:ext>
            </p:extLst>
          </p:nvPr>
        </p:nvGraphicFramePr>
        <p:xfrm>
          <a:off x="1449217" y="2139696"/>
          <a:ext cx="8462880" cy="2852927"/>
        </p:xfrm>
        <a:graphic>
          <a:graphicData uri="http://schemas.openxmlformats.org/drawingml/2006/table">
            <a:tbl>
              <a:tblPr firstRow="1" firstCol="1" bandRow="1">
                <a:tableStyleId>{5C22544A-7EE6-4342-B048-85BDC9FD1C3A}</a:tableStyleId>
              </a:tblPr>
              <a:tblGrid>
                <a:gridCol w="3333096">
                  <a:extLst>
                    <a:ext uri="{9D8B030D-6E8A-4147-A177-3AD203B41FA5}">
                      <a16:colId xmlns:a16="http://schemas.microsoft.com/office/drawing/2014/main" val="4233053457"/>
                    </a:ext>
                  </a:extLst>
                </a:gridCol>
                <a:gridCol w="5129784">
                  <a:extLst>
                    <a:ext uri="{9D8B030D-6E8A-4147-A177-3AD203B41FA5}">
                      <a16:colId xmlns:a16="http://schemas.microsoft.com/office/drawing/2014/main" val="3353790979"/>
                    </a:ext>
                  </a:extLst>
                </a:gridCol>
              </a:tblGrid>
              <a:tr h="697558">
                <a:tc>
                  <a:txBody>
                    <a:bodyPr/>
                    <a:lstStyle/>
                    <a:p>
                      <a:pPr marL="0" marR="0">
                        <a:lnSpc>
                          <a:spcPct val="107000"/>
                        </a:lnSpc>
                        <a:spcBef>
                          <a:spcPts val="0"/>
                        </a:spcBef>
                        <a:spcAft>
                          <a:spcPts val="800"/>
                        </a:spcAft>
                      </a:pPr>
                      <a:r>
                        <a:rPr lang="en-US" sz="1600" dirty="0">
                          <a:solidFill>
                            <a:schemeClr val="tx1"/>
                          </a:solidFill>
                          <a:effectLst/>
                        </a:rPr>
                        <a:t>Food group</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55" marR="53855" marT="53855" marB="538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rPr>
                        <a:t>High FODMAP foods to restrict on a FODMAP‐gentle diet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55" marR="53855" marT="53855" marB="538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85616774"/>
                  </a:ext>
                </a:extLst>
              </a:tr>
              <a:tr h="399943">
                <a:tc>
                  <a:txBody>
                    <a:bodyPr/>
                    <a:lstStyle/>
                    <a:p>
                      <a:pPr marL="0" marR="0">
                        <a:lnSpc>
                          <a:spcPct val="107000"/>
                        </a:lnSpc>
                        <a:spcBef>
                          <a:spcPts val="0"/>
                        </a:spcBef>
                        <a:spcAft>
                          <a:spcPts val="800"/>
                        </a:spcAft>
                      </a:pPr>
                      <a:r>
                        <a:rPr lang="en-US" sz="1400" dirty="0">
                          <a:solidFill>
                            <a:schemeClr val="tx1"/>
                          </a:solidFill>
                          <a:effectLst/>
                        </a:rPr>
                        <a:t>Grains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0783" marR="80783" marT="80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effectLst/>
                        </a:rPr>
                        <a:t>Wheat and rye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0783" marR="80783" marT="80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7717838"/>
                  </a:ext>
                </a:extLst>
              </a:tr>
              <a:tr h="399943">
                <a:tc>
                  <a:txBody>
                    <a:bodyPr/>
                    <a:lstStyle/>
                    <a:p>
                      <a:pPr marL="0" marR="0">
                        <a:lnSpc>
                          <a:spcPct val="107000"/>
                        </a:lnSpc>
                        <a:spcBef>
                          <a:spcPts val="0"/>
                        </a:spcBef>
                        <a:spcAft>
                          <a:spcPts val="800"/>
                        </a:spcAft>
                      </a:pPr>
                      <a:r>
                        <a:rPr lang="en-US" sz="1600" dirty="0">
                          <a:solidFill>
                            <a:schemeClr val="tx1"/>
                          </a:solidFill>
                          <a:effectLst/>
                        </a:rPr>
                        <a:t>Vegetables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0783" marR="80783" marT="80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effectLst/>
                        </a:rPr>
                        <a:t>Onion, leek, cauliflower, and mushrooms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0783" marR="80783" marT="80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5112550"/>
                  </a:ext>
                </a:extLst>
              </a:tr>
              <a:tr h="399943">
                <a:tc>
                  <a:txBody>
                    <a:bodyPr/>
                    <a:lstStyle/>
                    <a:p>
                      <a:pPr marL="0" marR="0">
                        <a:lnSpc>
                          <a:spcPct val="107000"/>
                        </a:lnSpc>
                        <a:spcBef>
                          <a:spcPts val="0"/>
                        </a:spcBef>
                        <a:spcAft>
                          <a:spcPts val="800"/>
                        </a:spcAft>
                      </a:pPr>
                      <a:r>
                        <a:rPr lang="en-US" sz="1600" dirty="0">
                          <a:solidFill>
                            <a:schemeClr val="tx1"/>
                          </a:solidFill>
                          <a:effectLst/>
                        </a:rPr>
                        <a:t>Fruit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0783" marR="80783" marT="80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effectLst/>
                        </a:rPr>
                        <a:t>Apple, pear, dried fruit, stone fruit, and watermelon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0783" marR="80783" marT="80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3139008"/>
                  </a:ext>
                </a:extLst>
              </a:tr>
              <a:tr h="399943">
                <a:tc>
                  <a:txBody>
                    <a:bodyPr/>
                    <a:lstStyle/>
                    <a:p>
                      <a:pPr marL="0" marR="0">
                        <a:lnSpc>
                          <a:spcPct val="107000"/>
                        </a:lnSpc>
                        <a:spcBef>
                          <a:spcPts val="0"/>
                        </a:spcBef>
                        <a:spcAft>
                          <a:spcPts val="800"/>
                        </a:spcAft>
                      </a:pPr>
                      <a:r>
                        <a:rPr lang="en-US" sz="1600" dirty="0">
                          <a:solidFill>
                            <a:schemeClr val="tx1"/>
                          </a:solidFill>
                          <a:effectLst/>
                        </a:rPr>
                        <a:t>Dairy</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0783" marR="80783" marT="80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effectLst/>
                        </a:rPr>
                        <a:t>Milk and yoghurt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0783" marR="80783" marT="80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4570705"/>
                  </a:ext>
                </a:extLst>
              </a:tr>
              <a:tr h="555597">
                <a:tc>
                  <a:txBody>
                    <a:bodyPr/>
                    <a:lstStyle/>
                    <a:p>
                      <a:pPr marL="0" marR="0">
                        <a:lnSpc>
                          <a:spcPct val="107000"/>
                        </a:lnSpc>
                        <a:spcBef>
                          <a:spcPts val="0"/>
                        </a:spcBef>
                        <a:spcAft>
                          <a:spcPts val="800"/>
                        </a:spcAft>
                      </a:pPr>
                      <a:r>
                        <a:rPr lang="en-US" sz="1600" dirty="0">
                          <a:solidFill>
                            <a:schemeClr val="tx1"/>
                          </a:solidFill>
                          <a:effectLst/>
                        </a:rPr>
                        <a:t>Meat/alternatives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0783" marR="80783" marT="80783" marB="8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effectLst/>
                        </a:rPr>
                        <a:t>Legumes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80783" marR="80783" marT="80783" marB="8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0764322"/>
                  </a:ext>
                </a:extLst>
              </a:tr>
            </a:tbl>
          </a:graphicData>
        </a:graphic>
      </p:graphicFrame>
    </p:spTree>
    <p:extLst>
      <p:ext uri="{BB962C8B-B14F-4D97-AF65-F5344CB8AC3E}">
        <p14:creationId xmlns:p14="http://schemas.microsoft.com/office/powerpoint/2010/main" val="38673766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0F676-6905-48FA-9BBE-1A5AB81D75CA}"/>
              </a:ext>
            </a:extLst>
          </p:cNvPr>
          <p:cNvSpPr>
            <a:spLocks noGrp="1"/>
          </p:cNvSpPr>
          <p:nvPr>
            <p:ph type="title"/>
          </p:nvPr>
        </p:nvSpPr>
        <p:spPr/>
        <p:txBody>
          <a:bodyPr>
            <a:normAutofit fontScale="90000"/>
          </a:bodyPr>
          <a:lstStyle/>
          <a:p>
            <a:r>
              <a:rPr lang="en-US" dirty="0"/>
              <a:t>Can FODMAPs help other conditions?</a:t>
            </a:r>
            <a:br>
              <a:rPr lang="en-US" dirty="0"/>
            </a:br>
            <a:r>
              <a:rPr lang="en-US" dirty="0"/>
              <a:t>IBD? CD? NCGS?</a:t>
            </a:r>
            <a:br>
              <a:rPr lang="en-US" dirty="0"/>
            </a:br>
            <a:endParaRPr lang="en-US" dirty="0"/>
          </a:p>
        </p:txBody>
      </p:sp>
      <p:sp>
        <p:nvSpPr>
          <p:cNvPr id="3" name="Content Placeholder 2">
            <a:extLst>
              <a:ext uri="{FF2B5EF4-FFF2-40B4-BE49-F238E27FC236}">
                <a16:creationId xmlns:a16="http://schemas.microsoft.com/office/drawing/2014/main" id="{916D5A4D-B7F9-470E-92B5-EE0ACE98DABF}"/>
              </a:ext>
            </a:extLst>
          </p:cNvPr>
          <p:cNvSpPr>
            <a:spLocks noGrp="1"/>
          </p:cNvSpPr>
          <p:nvPr>
            <p:ph idx="1"/>
          </p:nvPr>
        </p:nvSpPr>
        <p:spPr/>
        <p:txBody>
          <a:bodyPr>
            <a:normAutofit lnSpcReduction="10000"/>
          </a:bodyPr>
          <a:lstStyle/>
          <a:p>
            <a:r>
              <a:rPr lang="en-US" b="1" dirty="0"/>
              <a:t>Inflammatory bowel disease (IBD):</a:t>
            </a:r>
            <a:r>
              <a:rPr lang="en-US" dirty="0"/>
              <a:t> It appears unlikely that a low-FODMAP diet is capable of inducing or maintaining remission in patients with Crohn's disease or ulcerative colitis. However, people with IBD also have IBS, the diet maybe helpful</a:t>
            </a:r>
          </a:p>
          <a:p>
            <a:r>
              <a:rPr lang="en-US" b="1" dirty="0"/>
              <a:t>Celiac disease (CD):</a:t>
            </a:r>
            <a:r>
              <a:rPr lang="en-US" dirty="0"/>
              <a:t> People with celiac disease may also have IBS If following  a gluten-free diet, and still experience excess gas, abdominal pain, bloating, diarrhea or constipation, FODMAPs could be to blame.</a:t>
            </a:r>
          </a:p>
          <a:p>
            <a:r>
              <a:rPr lang="en-US" b="1" dirty="0"/>
              <a:t>Non-celiac gluten sensitivity (NCGS):</a:t>
            </a:r>
            <a:r>
              <a:rPr lang="en-US" dirty="0"/>
              <a:t> There is no biomarker for NCGS. There is some debate about whether the NCGS gastrointestinal symptoms attributed to gluten might really be due to the FODMAPs present in gluten grains.</a:t>
            </a:r>
          </a:p>
        </p:txBody>
      </p:sp>
      <p:sp>
        <p:nvSpPr>
          <p:cNvPr id="5" name="TextBox 4">
            <a:extLst>
              <a:ext uri="{FF2B5EF4-FFF2-40B4-BE49-F238E27FC236}">
                <a16:creationId xmlns:a16="http://schemas.microsoft.com/office/drawing/2014/main" id="{6D849DE8-E766-4305-8325-61DB333CE36A}"/>
              </a:ext>
            </a:extLst>
          </p:cNvPr>
          <p:cNvSpPr txBox="1"/>
          <p:nvPr/>
        </p:nvSpPr>
        <p:spPr>
          <a:xfrm>
            <a:off x="2423160" y="6311900"/>
            <a:ext cx="6263640" cy="369332"/>
          </a:xfrm>
          <a:prstGeom prst="rect">
            <a:avLst/>
          </a:prstGeom>
          <a:noFill/>
        </p:spPr>
        <p:txBody>
          <a:bodyPr wrap="square" rtlCol="0">
            <a:spAutoFit/>
          </a:bodyPr>
          <a:lstStyle/>
          <a:p>
            <a:r>
              <a:rPr lang="en-US" dirty="0"/>
              <a:t>https://www.ibsfree.net/fodmaps-and-other-conditions/</a:t>
            </a:r>
          </a:p>
        </p:txBody>
      </p:sp>
    </p:spTree>
    <p:extLst>
      <p:ext uri="{BB962C8B-B14F-4D97-AF65-F5344CB8AC3E}">
        <p14:creationId xmlns:p14="http://schemas.microsoft.com/office/powerpoint/2010/main" val="1330265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A0C4A-4F8F-4EFE-8400-1C5606FC497F}"/>
              </a:ext>
            </a:extLst>
          </p:cNvPr>
          <p:cNvSpPr>
            <a:spLocks noGrp="1"/>
          </p:cNvSpPr>
          <p:nvPr>
            <p:ph type="title"/>
          </p:nvPr>
        </p:nvSpPr>
        <p:spPr/>
        <p:txBody>
          <a:bodyPr/>
          <a:lstStyle/>
          <a:p>
            <a:r>
              <a:rPr lang="en-US" dirty="0"/>
              <a:t>SIBO? GERD?</a:t>
            </a:r>
          </a:p>
        </p:txBody>
      </p:sp>
      <p:sp>
        <p:nvSpPr>
          <p:cNvPr id="3" name="Content Placeholder 2">
            <a:extLst>
              <a:ext uri="{FF2B5EF4-FFF2-40B4-BE49-F238E27FC236}">
                <a16:creationId xmlns:a16="http://schemas.microsoft.com/office/drawing/2014/main" id="{6F6933BD-2B94-4FF9-B4A5-C5C51014FB2F}"/>
              </a:ext>
            </a:extLst>
          </p:cNvPr>
          <p:cNvSpPr>
            <a:spLocks noGrp="1"/>
          </p:cNvSpPr>
          <p:nvPr>
            <p:ph idx="1"/>
          </p:nvPr>
        </p:nvSpPr>
        <p:spPr/>
        <p:txBody>
          <a:bodyPr>
            <a:normAutofit/>
          </a:bodyPr>
          <a:lstStyle/>
          <a:p>
            <a:r>
              <a:rPr lang="en-US" b="1" dirty="0"/>
              <a:t>Small intestinal bacterial overgrowth (SIBO):</a:t>
            </a:r>
            <a:r>
              <a:rPr lang="en-US" dirty="0"/>
              <a:t> If an overgrowth of bacteria in the small intestine develops, IBS-like symptoms can occur. Research is ongoing to determine the best ways to diagnose and treat SIBO. Common treatment includes antibiotic.</a:t>
            </a:r>
          </a:p>
          <a:p>
            <a:r>
              <a:rPr lang="en-US" b="1" dirty="0"/>
              <a:t>Gastroesophageal reflux disease (GERD): </a:t>
            </a:r>
            <a:r>
              <a:rPr lang="en-US" dirty="0"/>
              <a:t>GERD is a very common condition; a great many people with IBS also have GERD. People do report fewer GERD symptoms on the FODMAP-elimination diet. </a:t>
            </a:r>
          </a:p>
        </p:txBody>
      </p:sp>
      <p:sp>
        <p:nvSpPr>
          <p:cNvPr id="6" name="Rectangle 5">
            <a:extLst>
              <a:ext uri="{FF2B5EF4-FFF2-40B4-BE49-F238E27FC236}">
                <a16:creationId xmlns:a16="http://schemas.microsoft.com/office/drawing/2014/main" id="{5A381F4D-0F78-40AB-9FA8-CF53151E4DDD}"/>
              </a:ext>
            </a:extLst>
          </p:cNvPr>
          <p:cNvSpPr/>
          <p:nvPr/>
        </p:nvSpPr>
        <p:spPr>
          <a:xfrm>
            <a:off x="6096000" y="5992297"/>
            <a:ext cx="5421997" cy="369332"/>
          </a:xfrm>
          <a:prstGeom prst="rect">
            <a:avLst/>
          </a:prstGeom>
        </p:spPr>
        <p:txBody>
          <a:bodyPr wrap="none">
            <a:spAutoFit/>
          </a:bodyPr>
          <a:lstStyle/>
          <a:p>
            <a:r>
              <a:rPr lang="en-US" dirty="0"/>
              <a:t>https://www.ibsfree.net/fodmaps-and-other-conditions</a:t>
            </a:r>
          </a:p>
        </p:txBody>
      </p:sp>
    </p:spTree>
    <p:extLst>
      <p:ext uri="{BB962C8B-B14F-4D97-AF65-F5344CB8AC3E}">
        <p14:creationId xmlns:p14="http://schemas.microsoft.com/office/powerpoint/2010/main" val="1251968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D9D20F90-56E3-4CF0-8A21-793B540E700D}"/>
              </a:ext>
            </a:extLst>
          </p:cNvPr>
          <p:cNvSpPr>
            <a:spLocks noGrp="1" noChangeArrowheads="1"/>
          </p:cNvSpPr>
          <p:nvPr>
            <p:ph type="title"/>
          </p:nvPr>
        </p:nvSpPr>
        <p:spPr>
          <a:xfrm>
            <a:off x="120316" y="152400"/>
            <a:ext cx="11357810" cy="1143000"/>
          </a:xfrm>
        </p:spPr>
        <p:txBody>
          <a:bodyPr>
            <a:normAutofit fontScale="90000"/>
          </a:bodyPr>
          <a:lstStyle/>
          <a:p>
            <a:pPr eaLnBrk="1" hangingPunct="1">
              <a:defRPr/>
            </a:pPr>
            <a:r>
              <a:rPr lang="en-US" altLang="en-US" sz="4000" dirty="0"/>
              <a:t>Gastrointestinal Manifestations (“Classic”)</a:t>
            </a:r>
          </a:p>
        </p:txBody>
      </p:sp>
      <p:sp>
        <p:nvSpPr>
          <p:cNvPr id="2052" name="Rectangle 3">
            <a:extLst>
              <a:ext uri="{FF2B5EF4-FFF2-40B4-BE49-F238E27FC236}">
                <a16:creationId xmlns:a16="http://schemas.microsoft.com/office/drawing/2014/main" id="{93CFE56B-CFED-40CC-AE57-47676F6D1100}"/>
              </a:ext>
            </a:extLst>
          </p:cNvPr>
          <p:cNvSpPr>
            <a:spLocks noGrp="1" noChangeArrowheads="1"/>
          </p:cNvSpPr>
          <p:nvPr>
            <p:ph type="body" idx="1"/>
          </p:nvPr>
        </p:nvSpPr>
        <p:spPr>
          <a:xfrm>
            <a:off x="713874" y="1147207"/>
            <a:ext cx="4495800" cy="4114800"/>
          </a:xfrm>
        </p:spPr>
        <p:txBody>
          <a:bodyPr>
            <a:normAutofit lnSpcReduction="10000"/>
          </a:bodyPr>
          <a:lstStyle/>
          <a:p>
            <a:pPr eaLnBrk="1" hangingPunct="1">
              <a:lnSpc>
                <a:spcPct val="90000"/>
              </a:lnSpc>
              <a:buFontTx/>
              <a:buNone/>
              <a:defRPr/>
            </a:pPr>
            <a:r>
              <a:rPr lang="en-US" altLang="en-US" sz="2400" dirty="0"/>
              <a:t>Most common age of presentation: 9-24 months</a:t>
            </a:r>
          </a:p>
          <a:p>
            <a:pPr eaLnBrk="1" hangingPunct="1">
              <a:lnSpc>
                <a:spcPct val="90000"/>
              </a:lnSpc>
              <a:defRPr/>
            </a:pPr>
            <a:endParaRPr lang="en-US" altLang="en-US" dirty="0"/>
          </a:p>
          <a:p>
            <a:pPr eaLnBrk="1" hangingPunct="1">
              <a:lnSpc>
                <a:spcPct val="90000"/>
              </a:lnSpc>
              <a:defRPr/>
            </a:pPr>
            <a:r>
              <a:rPr lang="en-US" altLang="en-US" dirty="0"/>
              <a:t>Chronic or recurrent diarrhea</a:t>
            </a:r>
          </a:p>
          <a:p>
            <a:pPr eaLnBrk="1" hangingPunct="1">
              <a:lnSpc>
                <a:spcPct val="90000"/>
              </a:lnSpc>
              <a:defRPr/>
            </a:pPr>
            <a:r>
              <a:rPr lang="en-US" altLang="en-US" dirty="0"/>
              <a:t>Abdominal distension</a:t>
            </a:r>
          </a:p>
          <a:p>
            <a:pPr eaLnBrk="1" hangingPunct="1">
              <a:lnSpc>
                <a:spcPct val="90000"/>
              </a:lnSpc>
              <a:defRPr/>
            </a:pPr>
            <a:r>
              <a:rPr lang="en-US" altLang="en-US" dirty="0"/>
              <a:t>Anorexia</a:t>
            </a:r>
          </a:p>
          <a:p>
            <a:pPr eaLnBrk="1" hangingPunct="1">
              <a:lnSpc>
                <a:spcPct val="90000"/>
              </a:lnSpc>
              <a:defRPr/>
            </a:pPr>
            <a:r>
              <a:rPr lang="en-US" altLang="en-US" dirty="0"/>
              <a:t>Failure to thrive or weight loss</a:t>
            </a:r>
          </a:p>
          <a:p>
            <a:pPr eaLnBrk="1" hangingPunct="1">
              <a:lnSpc>
                <a:spcPct val="90000"/>
              </a:lnSpc>
              <a:defRPr/>
            </a:pPr>
            <a:r>
              <a:rPr lang="en-US" altLang="en-US" dirty="0"/>
              <a:t>Abdominal pain</a:t>
            </a:r>
          </a:p>
          <a:p>
            <a:pPr eaLnBrk="1" hangingPunct="1">
              <a:lnSpc>
                <a:spcPct val="90000"/>
              </a:lnSpc>
              <a:defRPr/>
            </a:pPr>
            <a:r>
              <a:rPr lang="en-US" altLang="en-US" dirty="0"/>
              <a:t> Vomiting</a:t>
            </a:r>
          </a:p>
          <a:p>
            <a:pPr eaLnBrk="1" hangingPunct="1">
              <a:lnSpc>
                <a:spcPct val="90000"/>
              </a:lnSpc>
              <a:defRPr/>
            </a:pPr>
            <a:r>
              <a:rPr lang="en-US" altLang="en-US" dirty="0"/>
              <a:t>Constipation</a:t>
            </a:r>
          </a:p>
          <a:p>
            <a:pPr eaLnBrk="1" hangingPunct="1">
              <a:lnSpc>
                <a:spcPct val="90000"/>
              </a:lnSpc>
              <a:defRPr/>
            </a:pPr>
            <a:r>
              <a:rPr lang="en-US" altLang="en-US" dirty="0"/>
              <a:t>Irritability</a:t>
            </a:r>
          </a:p>
        </p:txBody>
      </p:sp>
      <p:sp>
        <p:nvSpPr>
          <p:cNvPr id="363524" name="Text Box 4">
            <a:extLst>
              <a:ext uri="{FF2B5EF4-FFF2-40B4-BE49-F238E27FC236}">
                <a16:creationId xmlns:a16="http://schemas.microsoft.com/office/drawing/2014/main" id="{D186EFAA-1399-447B-8F64-C2FA0762567A}"/>
              </a:ext>
            </a:extLst>
          </p:cNvPr>
          <p:cNvSpPr txBox="1">
            <a:spLocks noChangeArrowheads="1"/>
          </p:cNvSpPr>
          <p:nvPr/>
        </p:nvSpPr>
        <p:spPr bwMode="auto">
          <a:xfrm>
            <a:off x="7646988" y="2835275"/>
            <a:ext cx="2438400" cy="369332"/>
          </a:xfrm>
          <a:prstGeom prst="rect">
            <a:avLst/>
          </a:prstGeom>
          <a:noFill/>
          <a:ln>
            <a:noFill/>
          </a:ln>
          <a:effectLst/>
        </p:spPr>
        <p:txBody>
          <a:bodyPr>
            <a:spAutoFit/>
          </a:bodyPr>
          <a:lstStyle/>
          <a:p>
            <a:pPr>
              <a:spcBef>
                <a:spcPct val="50000"/>
              </a:spcBef>
              <a:defRPr/>
            </a:pPr>
            <a:endParaRPr lang="it-IT" b="1">
              <a:effectLst>
                <a:outerShdw blurRad="38100" dist="38100" dir="2700000" algn="tl">
                  <a:srgbClr val="C0C0C0"/>
                </a:outerShdw>
              </a:effectLst>
              <a:latin typeface="Comic Sans MS" pitchFamily="66" charset="0"/>
            </a:endParaRPr>
          </a:p>
        </p:txBody>
      </p:sp>
      <p:sp>
        <p:nvSpPr>
          <p:cNvPr id="363525" name="Text Box 5">
            <a:extLst>
              <a:ext uri="{FF2B5EF4-FFF2-40B4-BE49-F238E27FC236}">
                <a16:creationId xmlns:a16="http://schemas.microsoft.com/office/drawing/2014/main" id="{499CF551-2F14-4B95-A2EC-F4082D6976C6}"/>
              </a:ext>
            </a:extLst>
          </p:cNvPr>
          <p:cNvSpPr txBox="1">
            <a:spLocks noChangeArrowheads="1"/>
          </p:cNvSpPr>
          <p:nvPr/>
        </p:nvSpPr>
        <p:spPr bwMode="auto">
          <a:xfrm>
            <a:off x="8789988" y="2828925"/>
            <a:ext cx="304800" cy="369332"/>
          </a:xfrm>
          <a:prstGeom prst="rect">
            <a:avLst/>
          </a:prstGeom>
          <a:noFill/>
          <a:ln>
            <a:noFill/>
          </a:ln>
          <a:effectLst/>
        </p:spPr>
        <p:txBody>
          <a:bodyPr>
            <a:spAutoFit/>
          </a:bodyPr>
          <a:lstStyle/>
          <a:p>
            <a:pPr>
              <a:spcBef>
                <a:spcPct val="50000"/>
              </a:spcBef>
              <a:defRPr/>
            </a:pPr>
            <a:endParaRPr lang="it-IT" b="1">
              <a:effectLst>
                <a:outerShdw blurRad="38100" dist="38100" dir="2700000" algn="tl">
                  <a:srgbClr val="C0C0C0"/>
                </a:outerShdw>
              </a:effectLst>
              <a:latin typeface="Comic Sans MS" pitchFamily="66" charset="0"/>
            </a:endParaRPr>
          </a:p>
        </p:txBody>
      </p:sp>
      <p:pic>
        <p:nvPicPr>
          <p:cNvPr id="20486" name="Picture 6" descr="mso47E95">
            <a:extLst>
              <a:ext uri="{FF2B5EF4-FFF2-40B4-BE49-F238E27FC236}">
                <a16:creationId xmlns:a16="http://schemas.microsoft.com/office/drawing/2014/main" id="{347D4BD5-53C7-42AA-B031-E2779A919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042" b="33003"/>
          <a:stretch>
            <a:fillRect/>
          </a:stretch>
        </p:blipFill>
        <p:spPr bwMode="auto">
          <a:xfrm>
            <a:off x="6713538" y="1359569"/>
            <a:ext cx="4305300"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6">
            <a:extLst>
              <a:ext uri="{FF2B5EF4-FFF2-40B4-BE49-F238E27FC236}">
                <a16:creationId xmlns:a16="http://schemas.microsoft.com/office/drawing/2014/main" id="{8DB69E94-948E-4FB8-BF25-90A400D559E8}"/>
              </a:ext>
            </a:extLst>
          </p:cNvPr>
          <p:cNvSpPr txBox="1">
            <a:spLocks noChangeArrowheads="1"/>
          </p:cNvSpPr>
          <p:nvPr/>
        </p:nvSpPr>
        <p:spPr bwMode="auto">
          <a:xfrm>
            <a:off x="9448800" y="6629401"/>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r>
              <a:rPr lang="en-US" altLang="en-US" sz="1200"/>
              <a:t>Fasano, 2003</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p>
        </p:txBody>
      </p:sp>
      <p:sp>
        <p:nvSpPr>
          <p:cNvPr id="3" name="Content Placeholder 2"/>
          <p:cNvSpPr>
            <a:spLocks noGrp="1"/>
          </p:cNvSpPr>
          <p:nvPr>
            <p:ph idx="1"/>
          </p:nvPr>
        </p:nvSpPr>
        <p:spPr/>
        <p:txBody>
          <a:bodyPr>
            <a:normAutofit fontScale="92500" lnSpcReduction="10000"/>
          </a:bodyPr>
          <a:lstStyle/>
          <a:p>
            <a:pPr algn="ctr"/>
            <a:endParaRPr lang="en-US" dirty="0"/>
          </a:p>
          <a:p>
            <a:pPr marL="0" indent="0">
              <a:buNone/>
            </a:pPr>
            <a:r>
              <a:rPr lang="en-US" dirty="0"/>
              <a:t>Visit websites and read books by low FODMAP experts:</a:t>
            </a:r>
          </a:p>
          <a:p>
            <a:pPr marL="0" indent="0">
              <a:buNone/>
            </a:pPr>
            <a:endParaRPr lang="en-US" dirty="0"/>
          </a:p>
          <a:p>
            <a:pPr marL="457200" lvl="1" indent="0">
              <a:buNone/>
            </a:pPr>
            <a:r>
              <a:rPr lang="en-US" dirty="0"/>
              <a:t>1. Monash University, which pioneered the program and offers a booklet and app for low FODMAP eating on its </a:t>
            </a:r>
            <a:r>
              <a:rPr lang="en-US" dirty="0">
                <a:hlinkClick r:id="rId3"/>
              </a:rPr>
              <a:t>website</a:t>
            </a:r>
            <a:r>
              <a:rPr lang="en-US" dirty="0"/>
              <a:t>. </a:t>
            </a:r>
          </a:p>
          <a:p>
            <a:pPr marL="457200" lvl="1" indent="0">
              <a:buNone/>
            </a:pPr>
            <a:r>
              <a:rPr lang="en-US" dirty="0"/>
              <a:t>2. Websites and books by Kate </a:t>
            </a:r>
            <a:r>
              <a:rPr lang="en-US" dirty="0" err="1"/>
              <a:t>Scarlata</a:t>
            </a:r>
            <a:r>
              <a:rPr lang="en-US" dirty="0"/>
              <a:t>, a Massachusetts-based dietitian who specializes in IBS, diabetes, celiac disease and the low FODMAP diet.</a:t>
            </a:r>
          </a:p>
          <a:p>
            <a:pPr marL="0" indent="0">
              <a:buNone/>
            </a:pPr>
            <a:r>
              <a:rPr lang="en-US" dirty="0"/>
              <a:t>     3. </a:t>
            </a:r>
            <a:r>
              <a:rPr lang="en-US" sz="2400" dirty="0"/>
              <a:t>Books (</a:t>
            </a:r>
            <a:r>
              <a:rPr lang="en-US" sz="2400" dirty="0">
                <a:hlinkClick r:id="rId4"/>
              </a:rPr>
              <a:t>ibsfree.net</a:t>
            </a:r>
            <a:r>
              <a:rPr lang="en-US" sz="2400" dirty="0"/>
              <a:t>) and website edited by Patsy </a:t>
            </a:r>
            <a:r>
              <a:rPr lang="en-US" sz="2400" dirty="0" err="1"/>
              <a:t>Catsos</a:t>
            </a:r>
            <a:r>
              <a:rPr lang="en-US" sz="2400" dirty="0"/>
              <a:t>, a Portland, Maine  	dietitian and author of "IBS – Free at Last!"</a:t>
            </a:r>
          </a:p>
          <a:p>
            <a:endParaRPr lang="en-US" dirty="0"/>
          </a:p>
        </p:txBody>
      </p:sp>
    </p:spTree>
    <p:extLst>
      <p:ext uri="{BB962C8B-B14F-4D97-AF65-F5344CB8AC3E}">
        <p14:creationId xmlns:p14="http://schemas.microsoft.com/office/powerpoint/2010/main" val="5458574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12B6E-3029-42CA-8D04-13434EFDEDF6}"/>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b="1" dirty="0"/>
              <a:t>Books by Patsy </a:t>
            </a:r>
            <a:r>
              <a:rPr lang="en-US" sz="5400" b="1" dirty="0" err="1"/>
              <a:t>Catsos</a:t>
            </a:r>
            <a:endParaRPr lang="en-US" sz="5400" dirty="0"/>
          </a:p>
        </p:txBody>
      </p:sp>
      <p:pic>
        <p:nvPicPr>
          <p:cNvPr id="1028" name="Picture 4" descr="IBS-Free Recipes for the Whole Family">
            <a:extLst>
              <a:ext uri="{FF2B5EF4-FFF2-40B4-BE49-F238E27FC236}">
                <a16:creationId xmlns:a16="http://schemas.microsoft.com/office/drawing/2014/main" id="{0F9041BD-BBF0-448C-B365-F1A7050DF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162" y="2426818"/>
            <a:ext cx="3172727" cy="39976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s-na.amazon-adsystem.com/widgets/q?_encoding=UTF8&amp;MarketPlace=US&amp;ASIN=0451497724&amp;ServiceVersion=20070822&amp;ID=AsinImage&amp;WS=1&amp;Format=_SL250_&amp;tag=ibsfree-20">
            <a:hlinkClick r:id="rId4"/>
            <a:extLst>
              <a:ext uri="{FF2B5EF4-FFF2-40B4-BE49-F238E27FC236}">
                <a16:creationId xmlns:a16="http://schemas.microsoft.com/office/drawing/2014/main" id="{1EE55643-AF5F-4B0C-B79C-115590329684}"/>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7573977" y="2426818"/>
            <a:ext cx="3198109" cy="399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5530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D3F42-1A40-4F05-89F6-7A57F335CE10}"/>
              </a:ext>
            </a:extLst>
          </p:cNvPr>
          <p:cNvSpPr>
            <a:spLocks noGrp="1"/>
          </p:cNvSpPr>
          <p:nvPr>
            <p:ph type="title"/>
          </p:nvPr>
        </p:nvSpPr>
        <p:spPr>
          <a:xfrm>
            <a:off x="4726628" y="45933"/>
            <a:ext cx="4953000" cy="1200150"/>
          </a:xfrm>
        </p:spPr>
        <p:txBody>
          <a:bodyPr/>
          <a:lstStyle/>
          <a:p>
            <a:r>
              <a:rPr lang="en-US" i="0" dirty="0">
                <a:latin typeface="+mj-lt"/>
                <a:hlinkClick r:id="rId2"/>
              </a:rPr>
              <a:t>WWW.GIKIDS.ORG</a:t>
            </a:r>
            <a:br>
              <a:rPr lang="en-US" i="0" dirty="0">
                <a:latin typeface="+mj-lt"/>
              </a:rPr>
            </a:br>
            <a:r>
              <a:rPr lang="en-US" i="0" dirty="0">
                <a:latin typeface="+mj-lt"/>
              </a:rPr>
              <a:t>Updated and New Design</a:t>
            </a:r>
            <a:br>
              <a:rPr lang="en-US" dirty="0"/>
            </a:br>
            <a:endParaRPr lang="en-US" dirty="0"/>
          </a:p>
        </p:txBody>
      </p:sp>
      <p:sp>
        <p:nvSpPr>
          <p:cNvPr id="4" name="Text Placeholder 3">
            <a:extLst>
              <a:ext uri="{FF2B5EF4-FFF2-40B4-BE49-F238E27FC236}">
                <a16:creationId xmlns:a16="http://schemas.microsoft.com/office/drawing/2014/main" id="{DA55B7F5-83A2-4529-9B4A-8243EE21AFF7}"/>
              </a:ext>
            </a:extLst>
          </p:cNvPr>
          <p:cNvSpPr>
            <a:spLocks noGrp="1"/>
          </p:cNvSpPr>
          <p:nvPr>
            <p:ph type="body" sz="half" idx="2"/>
          </p:nvPr>
        </p:nvSpPr>
        <p:spPr>
          <a:xfrm>
            <a:off x="2153842" y="3241821"/>
            <a:ext cx="2390196" cy="2017170"/>
          </a:xfrm>
        </p:spPr>
        <p:txBody>
          <a:bodyPr/>
          <a:lstStyle/>
          <a:p>
            <a:r>
              <a:rPr lang="en-US" dirty="0"/>
              <a:t>GI</a:t>
            </a:r>
          </a:p>
        </p:txBody>
      </p:sp>
      <p:pic>
        <p:nvPicPr>
          <p:cNvPr id="5" name="Content Placeholder 12">
            <a:extLst>
              <a:ext uri="{FF2B5EF4-FFF2-40B4-BE49-F238E27FC236}">
                <a16:creationId xmlns:a16="http://schemas.microsoft.com/office/drawing/2014/main" id="{B35A29B4-3B50-4F74-A93D-205F9441C80B}"/>
              </a:ext>
            </a:extLst>
          </p:cNvPr>
          <p:cNvPicPr>
            <a:picLocks noGrp="1" noChangeAspect="1"/>
          </p:cNvPicPr>
          <p:nvPr>
            <p:ph idx="1"/>
          </p:nvPr>
        </p:nvPicPr>
        <p:blipFill rotWithShape="1">
          <a:blip r:embed="rId3"/>
          <a:srcRect l="19481" t="14961" r="60659" b="9727"/>
          <a:stretch/>
        </p:blipFill>
        <p:spPr>
          <a:xfrm>
            <a:off x="5903718" y="1223401"/>
            <a:ext cx="3736027" cy="4817047"/>
          </a:xfrm>
          <a:prstGeom prst="rect">
            <a:avLst/>
          </a:prstGeom>
        </p:spPr>
      </p:pic>
      <p:pic>
        <p:nvPicPr>
          <p:cNvPr id="6" name="Content Placeholder 12">
            <a:extLst>
              <a:ext uri="{FF2B5EF4-FFF2-40B4-BE49-F238E27FC236}">
                <a16:creationId xmlns:a16="http://schemas.microsoft.com/office/drawing/2014/main" id="{3158A4E8-26D9-414D-8015-B3707106C1F2}"/>
              </a:ext>
            </a:extLst>
          </p:cNvPr>
          <p:cNvPicPr>
            <a:picLocks noGrp="1" noChangeAspect="1"/>
          </p:cNvPicPr>
          <p:nvPr>
            <p:ph idx="1"/>
          </p:nvPr>
        </p:nvPicPr>
        <p:blipFill rotWithShape="1">
          <a:blip r:embed="rId3"/>
          <a:srcRect l="20861" t="29053" r="70872" b="38487"/>
          <a:stretch/>
        </p:blipFill>
        <p:spPr>
          <a:xfrm>
            <a:off x="1388667" y="1246083"/>
            <a:ext cx="3920546" cy="4794365"/>
          </a:xfrm>
          <a:prstGeom prst="rect">
            <a:avLst/>
          </a:prstGeom>
        </p:spPr>
      </p:pic>
    </p:spTree>
    <p:extLst>
      <p:ext uri="{BB962C8B-B14F-4D97-AF65-F5344CB8AC3E}">
        <p14:creationId xmlns:p14="http://schemas.microsoft.com/office/powerpoint/2010/main" val="2781982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6B668EDC-A468-4398-B175-D74B8D7B7C2F}"/>
              </a:ext>
            </a:extLst>
          </p:cNvPr>
          <p:cNvSpPr>
            <a:spLocks noGrp="1" noChangeArrowheads="1"/>
          </p:cNvSpPr>
          <p:nvPr>
            <p:ph type="title"/>
          </p:nvPr>
        </p:nvSpPr>
        <p:spPr bwMode="auto">
          <a:xfrm>
            <a:off x="1676399" y="639763"/>
            <a:ext cx="2685207"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compatLnSpc="1">
            <a:prstTxWarp prst="textNoShape">
              <a:avLst/>
            </a:prstTxWarp>
            <a:normAutofit/>
          </a:bodyPr>
          <a:lstStyle/>
          <a:p>
            <a:r>
              <a:rPr lang="en-US" altLang="en-US" sz="3100" dirty="0">
                <a:solidFill>
                  <a:srgbClr val="2C2C2C"/>
                </a:solidFill>
              </a:rPr>
              <a:t>Additional resource: </a:t>
            </a:r>
            <a:br>
              <a:rPr lang="en-US" altLang="en-US" sz="3100" dirty="0">
                <a:solidFill>
                  <a:srgbClr val="2C2C2C"/>
                </a:solidFill>
              </a:rPr>
            </a:br>
            <a:br>
              <a:rPr lang="en-US" altLang="en-US" sz="3100" dirty="0">
                <a:solidFill>
                  <a:srgbClr val="2C2C2C"/>
                </a:solidFill>
              </a:rPr>
            </a:br>
            <a:r>
              <a:rPr lang="en-US" altLang="en-US" sz="3100" dirty="0">
                <a:solidFill>
                  <a:srgbClr val="2C2C2C"/>
                </a:solidFill>
              </a:rPr>
              <a:t>Certificate of Training on Gluten Related Disorders</a:t>
            </a:r>
          </a:p>
        </p:txBody>
      </p:sp>
      <p:pic>
        <p:nvPicPr>
          <p:cNvPr id="68611" name="Content Placeholder 4" descr="A picture containing company name&#10;&#10;Description automatically generated">
            <a:extLst>
              <a:ext uri="{FF2B5EF4-FFF2-40B4-BE49-F238E27FC236}">
                <a16:creationId xmlns:a16="http://schemas.microsoft.com/office/drawing/2014/main" id="{7E7EF2C6-89A2-4358-A5C8-B95E0145B4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8975" r="7227" b="2"/>
          <a:stretch>
            <a:fillRect/>
          </a:stretch>
        </p:blipFill>
        <p:spPr bwMode="auto">
          <a:xfrm>
            <a:off x="4495800" y="1447800"/>
            <a:ext cx="5372100" cy="4808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Box 2">
            <a:extLst>
              <a:ext uri="{FF2B5EF4-FFF2-40B4-BE49-F238E27FC236}">
                <a16:creationId xmlns:a16="http://schemas.microsoft.com/office/drawing/2014/main" id="{F9CC93C1-EC6C-4B3A-B1C2-4333FB7B3477}"/>
              </a:ext>
            </a:extLst>
          </p:cNvPr>
          <p:cNvSpPr txBox="1">
            <a:spLocks noChangeArrowheads="1"/>
          </p:cNvSpPr>
          <p:nvPr/>
        </p:nvSpPr>
        <p:spPr bwMode="auto">
          <a:xfrm>
            <a:off x="5372508" y="254794"/>
            <a:ext cx="31035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r>
              <a:rPr lang="en-US" altLang="en-US" sz="4400" dirty="0"/>
              <a:t>Eatright.org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E41AF-79C8-4330-A80F-73CD42FB974B}"/>
              </a:ext>
            </a:extLst>
          </p:cNvPr>
          <p:cNvSpPr>
            <a:spLocks noGrp="1"/>
          </p:cNvSpPr>
          <p:nvPr>
            <p:ph type="title"/>
          </p:nvPr>
        </p:nvSpPr>
        <p:spPr>
          <a:xfrm>
            <a:off x="2444750" y="427038"/>
            <a:ext cx="8229600" cy="1143000"/>
          </a:xfrm>
        </p:spPr>
        <p:txBody>
          <a:bodyPr>
            <a:normAutofit/>
          </a:bodyPr>
          <a:lstStyle/>
          <a:p>
            <a:pPr>
              <a:defRPr/>
            </a:pPr>
            <a:r>
              <a:rPr lang="en-US" sz="2800" dirty="0"/>
              <a:t>Today Pediatric Celiac Disease Looks Different</a:t>
            </a:r>
          </a:p>
        </p:txBody>
      </p:sp>
      <p:pic>
        <p:nvPicPr>
          <p:cNvPr id="4" name="Picture 3">
            <a:extLst>
              <a:ext uri="{FF2B5EF4-FFF2-40B4-BE49-F238E27FC236}">
                <a16:creationId xmlns:a16="http://schemas.microsoft.com/office/drawing/2014/main" id="{6C1AC239-E5E2-4A24-BF15-655AF00197D6}"/>
              </a:ext>
            </a:extLst>
          </p:cNvPr>
          <p:cNvPicPr>
            <a:picLocks noChangeAspect="1"/>
          </p:cNvPicPr>
          <p:nvPr/>
        </p:nvPicPr>
        <p:blipFill>
          <a:blip r:embed="rId2">
            <a:extLst>
              <a:ext uri="{28A0092B-C50C-407E-A947-70E740481C1C}">
                <a14:useLocalDpi xmlns:a14="http://schemas.microsoft.com/office/drawing/2010/main" val="0"/>
              </a:ext>
            </a:extLst>
          </a:blip>
          <a:srcRect l="11649" t="24997" r="57401" b="5717"/>
          <a:stretch>
            <a:fillRect/>
          </a:stretch>
        </p:blipFill>
        <p:spPr bwMode="auto">
          <a:xfrm>
            <a:off x="6096000" y="2178050"/>
            <a:ext cx="4324350" cy="2903538"/>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F1A4CAB-E0C9-497E-8146-C8EDAA6474B0}"/>
              </a:ext>
            </a:extLst>
          </p:cNvPr>
          <p:cNvSpPr txBox="1"/>
          <p:nvPr/>
        </p:nvSpPr>
        <p:spPr>
          <a:xfrm>
            <a:off x="6161089" y="5153025"/>
            <a:ext cx="4300537" cy="508000"/>
          </a:xfrm>
          <a:prstGeom prst="rect">
            <a:avLst/>
          </a:prstGeom>
          <a:noFill/>
        </p:spPr>
        <p:txBody>
          <a:bodyPr>
            <a:spAutoFit/>
          </a:bodyPr>
          <a:lstStyle/>
          <a:p>
            <a:pPr>
              <a:defRPr/>
            </a:pPr>
            <a:r>
              <a:rPr lang="en-US" sz="1350" dirty="0"/>
              <a:t>10 year old female with complete villous atrophy, </a:t>
            </a:r>
            <a:r>
              <a:rPr lang="en-US" sz="1350" dirty="0" err="1"/>
              <a:t>tTG</a:t>
            </a:r>
            <a:r>
              <a:rPr lang="en-US" sz="1350" dirty="0"/>
              <a:t>&gt;300, EMA 1:80, normal CBC, B12 deficiency (205), </a:t>
            </a:r>
            <a:r>
              <a:rPr lang="en-US" sz="1350" dirty="0" err="1"/>
              <a:t>Vit</a:t>
            </a:r>
            <a:r>
              <a:rPr lang="en-US" sz="1350" dirty="0"/>
              <a:t> D 14</a:t>
            </a:r>
          </a:p>
        </p:txBody>
      </p:sp>
      <p:pic>
        <p:nvPicPr>
          <p:cNvPr id="22533" name="Picture 5">
            <a:extLst>
              <a:ext uri="{FF2B5EF4-FFF2-40B4-BE49-F238E27FC236}">
                <a16:creationId xmlns:a16="http://schemas.microsoft.com/office/drawing/2014/main" id="{5FDE2410-7B06-42DC-A7F8-9384157718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530" t="48683" r="35843"/>
          <a:stretch>
            <a:fillRect/>
          </a:stretch>
        </p:blipFill>
        <p:spPr bwMode="auto">
          <a:xfrm>
            <a:off x="1923968" y="2193507"/>
            <a:ext cx="3671887"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a:extLst>
              <a:ext uri="{FF2B5EF4-FFF2-40B4-BE49-F238E27FC236}">
                <a16:creationId xmlns:a16="http://schemas.microsoft.com/office/drawing/2014/main" id="{82D95218-C42F-4836-919A-C7D3AEC03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2775" y="2528888"/>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a:extLst>
              <a:ext uri="{FF2B5EF4-FFF2-40B4-BE49-F238E27FC236}">
                <a16:creationId xmlns:a16="http://schemas.microsoft.com/office/drawing/2014/main" id="{5CC3C56B-985A-4348-8557-B5587D046796}"/>
              </a:ext>
            </a:extLst>
          </p:cNvPr>
          <p:cNvSpPr>
            <a:spLocks noGrp="1" noChangeArrowheads="1"/>
          </p:cNvSpPr>
          <p:nvPr>
            <p:ph type="title"/>
          </p:nvPr>
        </p:nvSpPr>
        <p:spPr bwMode="auto">
          <a:xfrm>
            <a:off x="-129540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endParaRPr lang="en-US" altLang="en-US"/>
          </a:p>
        </p:txBody>
      </p:sp>
      <p:sp>
        <p:nvSpPr>
          <p:cNvPr id="23555" name="Content Placeholder 5">
            <a:extLst>
              <a:ext uri="{FF2B5EF4-FFF2-40B4-BE49-F238E27FC236}">
                <a16:creationId xmlns:a16="http://schemas.microsoft.com/office/drawing/2014/main" id="{C1FC4511-238B-4447-BE5E-5CC8365212E6}"/>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p>
            <a:pPr marL="0" indent="0">
              <a:buNone/>
            </a:pPr>
            <a:r>
              <a:rPr lang="en-US" altLang="en-US" b="1" dirty="0">
                <a:latin typeface="+mj-lt"/>
              </a:rPr>
              <a:t>Infants and Toddlers</a:t>
            </a:r>
          </a:p>
          <a:p>
            <a:r>
              <a:rPr lang="en-US" altLang="en-US" sz="2400" dirty="0">
                <a:latin typeface="+mj-lt"/>
              </a:rPr>
              <a:t>Vomiting</a:t>
            </a:r>
          </a:p>
          <a:p>
            <a:r>
              <a:rPr lang="en-US" altLang="en-US" sz="2400" dirty="0">
                <a:latin typeface="+mj-lt"/>
              </a:rPr>
              <a:t>Bloating</a:t>
            </a:r>
          </a:p>
          <a:p>
            <a:r>
              <a:rPr lang="en-US" altLang="en-US" sz="2400" dirty="0">
                <a:latin typeface="+mj-lt"/>
              </a:rPr>
              <a:t>Irritability</a:t>
            </a:r>
          </a:p>
          <a:p>
            <a:r>
              <a:rPr lang="en-US" altLang="en-US" sz="2400" dirty="0">
                <a:latin typeface="+mj-lt"/>
              </a:rPr>
              <a:t>Poor growth</a:t>
            </a:r>
          </a:p>
          <a:p>
            <a:r>
              <a:rPr lang="en-US" altLang="en-US" sz="2400" dirty="0">
                <a:latin typeface="+mj-lt"/>
              </a:rPr>
              <a:t>Abdominal distention</a:t>
            </a:r>
          </a:p>
          <a:p>
            <a:r>
              <a:rPr lang="en-US" altLang="en-US" sz="2400" dirty="0">
                <a:latin typeface="+mj-lt"/>
              </a:rPr>
              <a:t>Diarrhea with very foul stools</a:t>
            </a:r>
          </a:p>
          <a:p>
            <a:r>
              <a:rPr lang="en-US" altLang="en-US" sz="2400" dirty="0">
                <a:latin typeface="+mj-lt"/>
              </a:rPr>
              <a:t>Malnutrition</a:t>
            </a:r>
          </a:p>
          <a:p>
            <a:endParaRPr lang="en-US" altLang="en-US" dirty="0"/>
          </a:p>
        </p:txBody>
      </p:sp>
      <p:sp>
        <p:nvSpPr>
          <p:cNvPr id="23556" name="Content Placeholder 6">
            <a:extLst>
              <a:ext uri="{FF2B5EF4-FFF2-40B4-BE49-F238E27FC236}">
                <a16:creationId xmlns:a16="http://schemas.microsoft.com/office/drawing/2014/main" id="{E6F0DBAD-F5F6-4553-AE16-9D72BAC7A561}"/>
              </a:ext>
            </a:extLst>
          </p:cNvPr>
          <p:cNvSpPr>
            <a:spLocks noGrp="1" noChangeArrowheads="1"/>
          </p:cNvSpPr>
          <p:nvPr>
            <p:ph sz="half" idx="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p>
            <a:pPr marL="0" indent="0">
              <a:buNone/>
            </a:pPr>
            <a:r>
              <a:rPr lang="en-US" altLang="en-US" b="1" dirty="0">
                <a:latin typeface="+mj-lt"/>
              </a:rPr>
              <a:t>School-Age Children</a:t>
            </a:r>
          </a:p>
          <a:p>
            <a:r>
              <a:rPr lang="en-US" altLang="en-US" sz="2400" dirty="0">
                <a:latin typeface="+mj-lt"/>
              </a:rPr>
              <a:t>Stomach aches or abdominal pain</a:t>
            </a:r>
          </a:p>
          <a:p>
            <a:r>
              <a:rPr lang="en-US" altLang="en-US" sz="2400" dirty="0">
                <a:latin typeface="+mj-lt"/>
              </a:rPr>
              <a:t>Abdominal distention</a:t>
            </a:r>
          </a:p>
          <a:p>
            <a:r>
              <a:rPr lang="en-US" altLang="en-US" sz="2400" dirty="0">
                <a:latin typeface="+mj-lt"/>
              </a:rPr>
              <a:t>Diarrhea</a:t>
            </a:r>
          </a:p>
          <a:p>
            <a:r>
              <a:rPr lang="en-US" altLang="en-US" sz="2400" dirty="0">
                <a:latin typeface="+mj-lt"/>
              </a:rPr>
              <a:t>Constipation</a:t>
            </a:r>
          </a:p>
          <a:p>
            <a:r>
              <a:rPr lang="en-US" altLang="en-US" sz="2400" dirty="0">
                <a:latin typeface="+mj-lt"/>
              </a:rPr>
              <a:t>Trouble gaining weight or weight loss</a:t>
            </a:r>
          </a:p>
          <a:p>
            <a:r>
              <a:rPr lang="en-US" altLang="en-US" sz="2400" dirty="0">
                <a:latin typeface="+mj-lt"/>
              </a:rPr>
              <a:t>Behavioral concerns</a:t>
            </a:r>
          </a:p>
          <a:p>
            <a:endParaRPr lang="en-US" altLang="en-US" dirty="0"/>
          </a:p>
          <a:p>
            <a:endParaRPr lang="en-US" altLang="en-US" dirty="0"/>
          </a:p>
        </p:txBody>
      </p:sp>
      <p:sp>
        <p:nvSpPr>
          <p:cNvPr id="23557" name="TextBox 10">
            <a:extLst>
              <a:ext uri="{FF2B5EF4-FFF2-40B4-BE49-F238E27FC236}">
                <a16:creationId xmlns:a16="http://schemas.microsoft.com/office/drawing/2014/main" id="{135489DE-F6AE-4E10-B2B1-F96B67DC1750}"/>
              </a:ext>
            </a:extLst>
          </p:cNvPr>
          <p:cNvSpPr txBox="1">
            <a:spLocks noChangeArrowheads="1"/>
          </p:cNvSpPr>
          <p:nvPr/>
        </p:nvSpPr>
        <p:spPr bwMode="auto">
          <a:xfrm>
            <a:off x="2053883" y="5672508"/>
            <a:ext cx="8077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r>
              <a:rPr lang="en-US" altLang="en-US" sz="1100" dirty="0" err="1">
                <a:solidFill>
                  <a:schemeClr val="tx1"/>
                </a:solidFill>
                <a:ea typeface="MS PGothic" panose="020B0600070205080204" pitchFamily="34" charset="-128"/>
              </a:rPr>
              <a:t>Agardh</a:t>
            </a:r>
            <a:r>
              <a:rPr lang="en-US" altLang="en-US" sz="1100" dirty="0">
                <a:solidFill>
                  <a:schemeClr val="tx1"/>
                </a:solidFill>
                <a:ea typeface="MS PGothic" panose="020B0600070205080204" pitchFamily="34" charset="-128"/>
              </a:rPr>
              <a:t> D, Lee H-S, </a:t>
            </a:r>
            <a:r>
              <a:rPr lang="en-US" altLang="en-US" sz="1100" dirty="0" err="1">
                <a:solidFill>
                  <a:schemeClr val="tx1"/>
                </a:solidFill>
                <a:ea typeface="MS PGothic" panose="020B0600070205080204" pitchFamily="34" charset="-128"/>
              </a:rPr>
              <a:t>Kurppa</a:t>
            </a:r>
            <a:r>
              <a:rPr lang="en-US" altLang="en-US" sz="1100" dirty="0">
                <a:solidFill>
                  <a:schemeClr val="tx1"/>
                </a:solidFill>
                <a:ea typeface="MS PGothic" panose="020B0600070205080204" pitchFamily="34" charset="-128"/>
              </a:rPr>
              <a:t> K, et al.</a:t>
            </a:r>
            <a:r>
              <a:rPr lang="en-US" altLang="en-US" sz="1100" i="1" dirty="0">
                <a:solidFill>
                  <a:schemeClr val="tx1"/>
                </a:solidFill>
                <a:ea typeface="MS PGothic" panose="020B0600070205080204" pitchFamily="34" charset="-128"/>
              </a:rPr>
              <a:t> TEDDY </a:t>
            </a:r>
            <a:r>
              <a:rPr lang="en-US" altLang="en-US" sz="1100" dirty="0">
                <a:solidFill>
                  <a:schemeClr val="tx1"/>
                </a:solidFill>
                <a:ea typeface="MS PGothic" panose="020B0600070205080204" pitchFamily="34" charset="-128"/>
              </a:rPr>
              <a:t>Study Group. Clinical features of celiac disease: a prospective birth cohort. </a:t>
            </a:r>
            <a:r>
              <a:rPr lang="en-US" altLang="en-US" sz="1100" i="1" dirty="0">
                <a:solidFill>
                  <a:schemeClr val="tx1"/>
                </a:solidFill>
                <a:ea typeface="MS PGothic" panose="020B0600070205080204" pitchFamily="34" charset="-128"/>
              </a:rPr>
              <a:t>Pediatrics. </a:t>
            </a:r>
            <a:r>
              <a:rPr lang="en-US" altLang="en-US" sz="1100" dirty="0">
                <a:solidFill>
                  <a:schemeClr val="tx1"/>
                </a:solidFill>
                <a:ea typeface="MS PGothic" panose="020B0600070205080204" pitchFamily="34" charset="-128"/>
              </a:rPr>
              <a:t>2015;135(4):627–634.</a:t>
            </a:r>
          </a:p>
          <a:p>
            <a:endParaRPr lang="en-US" altLang="en-US" dirty="0">
              <a:solidFill>
                <a:schemeClr val="tx1"/>
              </a:solidFill>
              <a:ea typeface="MS PGothic" panose="020B0600070205080204" pitchFamily="34" charset="-128"/>
            </a:endParaRPr>
          </a:p>
        </p:txBody>
      </p:sp>
      <p:sp>
        <p:nvSpPr>
          <p:cNvPr id="23558" name="Rectangle 2">
            <a:extLst>
              <a:ext uri="{FF2B5EF4-FFF2-40B4-BE49-F238E27FC236}">
                <a16:creationId xmlns:a16="http://schemas.microsoft.com/office/drawing/2014/main" id="{B9480655-0270-422A-A433-F39CF9AAB296}"/>
              </a:ext>
            </a:extLst>
          </p:cNvPr>
          <p:cNvSpPr>
            <a:spLocks noChangeArrowheads="1"/>
          </p:cNvSpPr>
          <p:nvPr/>
        </p:nvSpPr>
        <p:spPr bwMode="auto">
          <a:xfrm>
            <a:off x="5032375" y="547688"/>
            <a:ext cx="5595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r>
              <a:rPr lang="en-US" altLang="en-US" sz="3600" dirty="0"/>
              <a:t>Celiac Disease in Children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a:extLst>
              <a:ext uri="{FF2B5EF4-FFF2-40B4-BE49-F238E27FC236}">
                <a16:creationId xmlns:a16="http://schemas.microsoft.com/office/drawing/2014/main" id="{12D0D4C6-99B8-435E-A54C-EF48F60B7D4D}"/>
              </a:ext>
            </a:extLst>
          </p:cNvPr>
          <p:cNvSpPr>
            <a:spLocks noGrp="1" noChangeArrowheads="1"/>
          </p:cNvSpPr>
          <p:nvPr>
            <p:ph type="title"/>
          </p:nvPr>
        </p:nvSpPr>
        <p:spPr bwMode="auto">
          <a:xfrm>
            <a:off x="2750990" y="322365"/>
            <a:ext cx="9603275" cy="10492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compatLnSpc="1">
            <a:prstTxWarp prst="textNoShape">
              <a:avLst/>
            </a:prstTxWarp>
            <a:normAutofit/>
          </a:bodyPr>
          <a:lstStyle/>
          <a:p>
            <a:r>
              <a:rPr lang="en-US" altLang="en-US" i="0" dirty="0">
                <a:latin typeface="+mj-lt"/>
              </a:rPr>
              <a:t>Older Children and Teens</a:t>
            </a:r>
            <a:br>
              <a:rPr lang="en-US" altLang="en-US" b="1" dirty="0"/>
            </a:br>
            <a:endParaRPr lang="en-US" altLang="en-US" dirty="0"/>
          </a:p>
        </p:txBody>
      </p:sp>
      <p:sp>
        <p:nvSpPr>
          <p:cNvPr id="6" name="Content Placeholder 5">
            <a:extLst>
              <a:ext uri="{FF2B5EF4-FFF2-40B4-BE49-F238E27FC236}">
                <a16:creationId xmlns:a16="http://schemas.microsoft.com/office/drawing/2014/main" id="{98BA4288-6051-4E2C-B6BF-2C5F3A35F0D0}"/>
              </a:ext>
            </a:extLst>
          </p:cNvPr>
          <p:cNvSpPr>
            <a:spLocks noGrp="1"/>
          </p:cNvSpPr>
          <p:nvPr>
            <p:ph idx="1"/>
          </p:nvPr>
        </p:nvSpPr>
        <p:spPr>
          <a:xfrm>
            <a:off x="1552073" y="1756609"/>
            <a:ext cx="9869905" cy="4953000"/>
          </a:xfrm>
        </p:spPr>
        <p:txBody>
          <a:bodyPr>
            <a:normAutofit/>
          </a:bodyPr>
          <a:lstStyle/>
          <a:p>
            <a:pPr marL="342900" indent="-342900">
              <a:defRPr/>
            </a:pPr>
            <a:r>
              <a:rPr lang="en-US" sz="1800" dirty="0">
                <a:solidFill>
                  <a:schemeClr val="tx1"/>
                </a:solidFill>
              </a:rPr>
              <a:t>Stunted growth</a:t>
            </a:r>
          </a:p>
          <a:p>
            <a:pPr marL="342900" indent="-342900">
              <a:defRPr/>
            </a:pPr>
            <a:r>
              <a:rPr lang="en-US" sz="1800" dirty="0">
                <a:solidFill>
                  <a:schemeClr val="tx1"/>
                </a:solidFill>
              </a:rPr>
              <a:t>Weight loss</a:t>
            </a:r>
          </a:p>
          <a:p>
            <a:pPr marL="342900" indent="-342900">
              <a:defRPr/>
            </a:pPr>
            <a:r>
              <a:rPr lang="en-US" sz="1800" dirty="0">
                <a:solidFill>
                  <a:schemeClr val="tx1"/>
                </a:solidFill>
              </a:rPr>
              <a:t>Delayed puberty</a:t>
            </a:r>
          </a:p>
          <a:p>
            <a:pPr marL="342900" indent="-342900">
              <a:defRPr/>
            </a:pPr>
            <a:r>
              <a:rPr lang="en-US" sz="1800" dirty="0">
                <a:solidFill>
                  <a:schemeClr val="tx1"/>
                </a:solidFill>
              </a:rPr>
              <a:t>Achy pain in the bones or joints</a:t>
            </a:r>
          </a:p>
          <a:p>
            <a:pPr marL="342900" indent="-342900">
              <a:defRPr/>
            </a:pPr>
            <a:r>
              <a:rPr lang="en-US" sz="1800" dirty="0">
                <a:solidFill>
                  <a:schemeClr val="tx1"/>
                </a:solidFill>
              </a:rPr>
              <a:t>Chronic fatigue</a:t>
            </a:r>
          </a:p>
          <a:p>
            <a:pPr marL="342900" indent="-342900">
              <a:defRPr/>
            </a:pPr>
            <a:r>
              <a:rPr lang="en-US" sz="1800" dirty="0">
                <a:solidFill>
                  <a:schemeClr val="tx1"/>
                </a:solidFill>
              </a:rPr>
              <a:t>Recurrent headaches or migraines</a:t>
            </a:r>
          </a:p>
          <a:p>
            <a:pPr marL="342900" indent="-342900">
              <a:defRPr/>
            </a:pPr>
            <a:r>
              <a:rPr lang="en-US" sz="1800" dirty="0">
                <a:solidFill>
                  <a:schemeClr val="tx1"/>
                </a:solidFill>
              </a:rPr>
              <a:t>Itchy skin rash (dermatitis herpetiformis)</a:t>
            </a:r>
          </a:p>
          <a:p>
            <a:pPr marL="342900" indent="-342900">
              <a:defRPr/>
            </a:pPr>
            <a:r>
              <a:rPr lang="en-US" sz="1800" dirty="0">
                <a:solidFill>
                  <a:schemeClr val="tx1"/>
                </a:solidFill>
              </a:rPr>
              <a:t>Recurring mouth sores, called aphthous ulcers, which look like canker sores</a:t>
            </a:r>
          </a:p>
          <a:p>
            <a:pPr marL="342900" indent="-342900">
              <a:defRPr/>
            </a:pPr>
            <a:r>
              <a:rPr lang="en-US" sz="1800" dirty="0">
                <a:solidFill>
                  <a:schemeClr val="tx1"/>
                </a:solidFill>
              </a:rPr>
              <a:t>Adolescents with celiac disease may also have mood disorders, including anxiety and depression, as well as panic attacks.</a:t>
            </a:r>
          </a:p>
          <a:p>
            <a:pPr>
              <a:defRPr/>
            </a:pP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rcRect b="10714"/>
          <a:stretch>
            <a:fillRect/>
          </a:stretch>
        </p:blipFill>
        <p:spPr bwMode="auto">
          <a:xfrm>
            <a:off x="2057400" y="533400"/>
            <a:ext cx="7543800" cy="6324600"/>
          </a:xfrm>
          <a:prstGeom prst="rect">
            <a:avLst/>
          </a:prstGeom>
          <a:noFill/>
          <a:ln>
            <a:noFill/>
          </a:ln>
        </p:spPr>
      </p:pic>
      <p:sp>
        <p:nvSpPr>
          <p:cNvPr id="3" name="TextBox 2"/>
          <p:cNvSpPr txBox="1"/>
          <p:nvPr/>
        </p:nvSpPr>
        <p:spPr>
          <a:xfrm>
            <a:off x="1524000" y="2"/>
            <a:ext cx="9144000" cy="1169551"/>
          </a:xfrm>
          <a:prstGeom prst="rect">
            <a:avLst/>
          </a:prstGeom>
          <a:noFill/>
        </p:spPr>
        <p:txBody>
          <a:bodyPr wrap="square" rtlCol="0">
            <a:spAutoFit/>
          </a:bodyPr>
          <a:lstStyle/>
          <a:p>
            <a:r>
              <a:rPr lang="en-US" sz="3500" b="1" dirty="0"/>
              <a:t>Extra-Intestinal Manifestations of Celiac Disease</a:t>
            </a:r>
          </a:p>
        </p:txBody>
      </p:sp>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802</TotalTime>
  <Words>4491</Words>
  <Application>Microsoft Office PowerPoint</Application>
  <PresentationFormat>Widescreen</PresentationFormat>
  <Paragraphs>592</Paragraphs>
  <Slides>53</Slides>
  <Notes>36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3" baseType="lpstr">
      <vt:lpstr>Algerian</vt:lpstr>
      <vt:lpstr>Arial</vt:lpstr>
      <vt:lpstr>Calibri</vt:lpstr>
      <vt:lpstr>Comic Sans MS</vt:lpstr>
      <vt:lpstr>Corbel</vt:lpstr>
      <vt:lpstr>Gill Sans MT</vt:lpstr>
      <vt:lpstr>Times</vt:lpstr>
      <vt:lpstr>Times New Roman</vt:lpstr>
      <vt:lpstr>Gallery</vt:lpstr>
      <vt:lpstr>Prism Project</vt:lpstr>
      <vt:lpstr>Current Issues in Celiac Disease</vt:lpstr>
      <vt:lpstr>Disclosures</vt:lpstr>
      <vt:lpstr>Objectives</vt:lpstr>
      <vt:lpstr>Celiac Disease (CD)</vt:lpstr>
      <vt:lpstr>Gastrointestinal Manifestations (“Classic”)</vt:lpstr>
      <vt:lpstr>Today Pediatric Celiac Disease Looks Different</vt:lpstr>
      <vt:lpstr>PowerPoint Presentation</vt:lpstr>
      <vt:lpstr>Older Children and Teens </vt:lpstr>
      <vt:lpstr>PowerPoint Presentation</vt:lpstr>
      <vt:lpstr>Screening for CD  </vt:lpstr>
      <vt:lpstr>Diagnosing Celiac Disease Accurate Serological Tests Allowed for Screening</vt:lpstr>
      <vt:lpstr>Diagnosing Celiac Disease  Endoscopy still the Gold Standard </vt:lpstr>
      <vt:lpstr>Diagnosing Celiac Disease: Genetic (HLA) Testing </vt:lpstr>
      <vt:lpstr>Is The Prevalence Of Celiac Disease Truly Increasing?</vt:lpstr>
      <vt:lpstr>Untreated CD HAS BEEN ASSOCIATED WITH Micronutrient Deficiencies </vt:lpstr>
      <vt:lpstr>Follow Up and Monitoring CD</vt:lpstr>
      <vt:lpstr>NON CELIAC GLUTEN SENSITIVITY  (NCGS) </vt:lpstr>
      <vt:lpstr>NCGS FACTS: </vt:lpstr>
      <vt:lpstr> </vt:lpstr>
      <vt:lpstr>Treatment</vt:lpstr>
      <vt:lpstr>stop</vt:lpstr>
      <vt:lpstr>PowerPoint Presentation</vt:lpstr>
      <vt:lpstr>GLUTEN FREE?</vt:lpstr>
      <vt:lpstr>Overlooked Sources of  Gluten</vt:lpstr>
      <vt:lpstr>Food Allergy Labeling Consumer Protection Act</vt:lpstr>
      <vt:lpstr>Allergen Advisory Statements</vt:lpstr>
      <vt:lpstr>Allergen advisory statements for wheat:  Do they help US consumers with celiac disease make safe food choices? </vt:lpstr>
      <vt:lpstr>Contains wheat?</vt:lpstr>
      <vt:lpstr>What about oats?</vt:lpstr>
      <vt:lpstr>Nutritional Consequences of the GFD</vt:lpstr>
      <vt:lpstr>Common Nutritional Problems on GFD</vt:lpstr>
      <vt:lpstr>PowerPoint Presentation</vt:lpstr>
      <vt:lpstr>Gluten Exposure</vt:lpstr>
      <vt:lpstr>Is Persistently Active Celiac Disease In Patients  On A Gluten Free Diet Frequent?</vt:lpstr>
      <vt:lpstr>What are Clinical Consequences If Any Of   Persistent Villous Atrophy?</vt:lpstr>
      <vt:lpstr>Non-responsive? Slow Responders? or Refractory Celiac Disease</vt:lpstr>
      <vt:lpstr>Approach to our patient with  Non-Responsive CD</vt:lpstr>
      <vt:lpstr>Treatment Options for Persistent Enteropathy</vt:lpstr>
      <vt:lpstr>PowerPoint Presentation</vt:lpstr>
      <vt:lpstr>IBS and NCGS </vt:lpstr>
      <vt:lpstr>FODMAP is…</vt:lpstr>
      <vt:lpstr> Fermentable oligo-, di-, and monosaccharides &amp;   polyols</vt:lpstr>
      <vt:lpstr>3 steps to the FODMAP diet</vt:lpstr>
      <vt:lpstr>3 Steps to the fodmap diet</vt:lpstr>
      <vt:lpstr>FODMAP Diet</vt:lpstr>
      <vt:lpstr>Concerns over FODMAPs</vt:lpstr>
      <vt:lpstr>FODMAP Genital Diet</vt:lpstr>
      <vt:lpstr>Can FODMAPs help other conditions? IBD? CD? NCGS? </vt:lpstr>
      <vt:lpstr>SIBO? GERD?</vt:lpstr>
      <vt:lpstr>For more information:</vt:lpstr>
      <vt:lpstr>Books by Patsy Catsos</vt:lpstr>
      <vt:lpstr>WWW.GIKIDS.ORG Updated and New Design </vt:lpstr>
      <vt:lpstr>Additional resource:   Certificate of Training on Gluten Related Disorders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NOW SHOWING</dc:title>
  <dc:creator>Cureton, Pamela</dc:creator>
  <cp:lastModifiedBy>Kessler, Flora (AMV)</cp:lastModifiedBy>
  <cp:revision>38</cp:revision>
  <cp:lastPrinted>2021-10-29T15:45:37Z</cp:lastPrinted>
  <dcterms:created xsi:type="dcterms:W3CDTF">2021-06-21T18:31:39Z</dcterms:created>
  <dcterms:modified xsi:type="dcterms:W3CDTF">2022-02-16T16:35:08Z</dcterms:modified>
</cp:coreProperties>
</file>