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31"/>
  </p:notesMasterIdLst>
  <p:sldIdLst>
    <p:sldId id="258" r:id="rId2"/>
    <p:sldId id="257" r:id="rId3"/>
    <p:sldId id="259" r:id="rId4"/>
    <p:sldId id="263" r:id="rId5"/>
    <p:sldId id="273" r:id="rId6"/>
    <p:sldId id="281" r:id="rId7"/>
    <p:sldId id="280" r:id="rId8"/>
    <p:sldId id="279" r:id="rId9"/>
    <p:sldId id="275" r:id="rId10"/>
    <p:sldId id="285" r:id="rId11"/>
    <p:sldId id="286" r:id="rId12"/>
    <p:sldId id="287" r:id="rId13"/>
    <p:sldId id="264" r:id="rId14"/>
    <p:sldId id="274" r:id="rId15"/>
    <p:sldId id="261" r:id="rId16"/>
    <p:sldId id="265" r:id="rId17"/>
    <p:sldId id="266" r:id="rId18"/>
    <p:sldId id="282" r:id="rId19"/>
    <p:sldId id="277" r:id="rId20"/>
    <p:sldId id="267" r:id="rId21"/>
    <p:sldId id="276" r:id="rId22"/>
    <p:sldId id="260" r:id="rId23"/>
    <p:sldId id="272" r:id="rId24"/>
    <p:sldId id="270" r:id="rId25"/>
    <p:sldId id="271" r:id="rId26"/>
    <p:sldId id="283" r:id="rId27"/>
    <p:sldId id="284" r:id="rId28"/>
    <p:sldId id="269" r:id="rId29"/>
    <p:sldId id="26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3168" autoAdjust="0"/>
  </p:normalViewPr>
  <p:slideViewPr>
    <p:cSldViewPr snapToGrid="0">
      <p:cViewPr varScale="1">
        <p:scale>
          <a:sx n="103" d="100"/>
          <a:sy n="103" d="100"/>
        </p:scale>
        <p:origin x="9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3725CF-0212-40AC-978A-16C6103CAD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3CEA04C-F64E-43AB-AD2E-64B2F932ABE5}">
      <dgm:prSet/>
      <dgm:spPr/>
      <dgm:t>
        <a:bodyPr/>
        <a:lstStyle/>
        <a:p>
          <a:pPr>
            <a:lnSpc>
              <a:spcPct val="100000"/>
            </a:lnSpc>
          </a:pPr>
          <a:r>
            <a:rPr lang="en-US" baseline="0"/>
            <a:t>Avoid short-hand and use of acronyms/abbreviations³</a:t>
          </a:r>
          <a:endParaRPr lang="en-US"/>
        </a:p>
      </dgm:t>
    </dgm:pt>
    <dgm:pt modelId="{9DF54466-7882-4584-9CAA-EFB78A0D3083}" type="parTrans" cxnId="{03B90163-F993-417A-BA0B-9A07AB36734F}">
      <dgm:prSet/>
      <dgm:spPr/>
      <dgm:t>
        <a:bodyPr/>
        <a:lstStyle/>
        <a:p>
          <a:endParaRPr lang="en-US"/>
        </a:p>
      </dgm:t>
    </dgm:pt>
    <dgm:pt modelId="{384BA393-57F2-426D-9AEA-375644C8741D}" type="sibTrans" cxnId="{03B90163-F993-417A-BA0B-9A07AB36734F}">
      <dgm:prSet/>
      <dgm:spPr/>
      <dgm:t>
        <a:bodyPr/>
        <a:lstStyle/>
        <a:p>
          <a:endParaRPr lang="en-US"/>
        </a:p>
      </dgm:t>
    </dgm:pt>
    <dgm:pt modelId="{2618D67E-43B3-4CCF-B3F4-6288F991AF83}">
      <dgm:prSet/>
      <dgm:spPr/>
      <dgm:t>
        <a:bodyPr/>
        <a:lstStyle/>
        <a:p>
          <a:pPr>
            <a:lnSpc>
              <a:spcPct val="100000"/>
            </a:lnSpc>
          </a:pPr>
          <a:r>
            <a:rPr lang="en-US" baseline="0"/>
            <a:t>Approved medical abbreviations are </a:t>
          </a:r>
          <a:r>
            <a:rPr lang="en-US" u="sng" baseline="0"/>
            <a:t>okay</a:t>
          </a:r>
          <a:r>
            <a:rPr lang="en-US" baseline="0"/>
            <a:t> unless specified by your healthcare organization³</a:t>
          </a:r>
          <a:endParaRPr lang="en-US"/>
        </a:p>
      </dgm:t>
    </dgm:pt>
    <dgm:pt modelId="{57135894-765A-430A-AA42-80167F9D30F2}" type="parTrans" cxnId="{B0DD4BC5-2E91-4C6B-B323-5E104866FFF1}">
      <dgm:prSet/>
      <dgm:spPr/>
      <dgm:t>
        <a:bodyPr/>
        <a:lstStyle/>
        <a:p>
          <a:endParaRPr lang="en-US"/>
        </a:p>
      </dgm:t>
    </dgm:pt>
    <dgm:pt modelId="{6BA410C9-3066-4214-A811-1D0760E21C48}" type="sibTrans" cxnId="{B0DD4BC5-2E91-4C6B-B323-5E104866FFF1}">
      <dgm:prSet/>
      <dgm:spPr/>
      <dgm:t>
        <a:bodyPr/>
        <a:lstStyle/>
        <a:p>
          <a:endParaRPr lang="en-US"/>
        </a:p>
      </dgm:t>
    </dgm:pt>
    <dgm:pt modelId="{05522CD3-FE81-4BE2-9A62-DDD250F7E67F}">
      <dgm:prSet/>
      <dgm:spPr/>
      <dgm:t>
        <a:bodyPr/>
        <a:lstStyle/>
        <a:p>
          <a:pPr>
            <a:lnSpc>
              <a:spcPct val="100000"/>
            </a:lnSpc>
          </a:pPr>
          <a:r>
            <a:rPr lang="en-US" baseline="0"/>
            <a:t>Note: Sometimes patients as well as other members of the interdisciplinary team may not know what certain interprofessional abbreviations mean…</a:t>
          </a:r>
          <a:endParaRPr lang="en-US"/>
        </a:p>
      </dgm:t>
    </dgm:pt>
    <dgm:pt modelId="{0D737CA9-5E27-43D5-B8DF-F7F8C6E12A37}" type="parTrans" cxnId="{5F0DE5A4-4F9B-43B4-81F4-7D7BDD87DEAC}">
      <dgm:prSet/>
      <dgm:spPr/>
      <dgm:t>
        <a:bodyPr/>
        <a:lstStyle/>
        <a:p>
          <a:endParaRPr lang="en-US"/>
        </a:p>
      </dgm:t>
    </dgm:pt>
    <dgm:pt modelId="{61805A7E-7E2B-4AAA-922F-AE182C77696B}" type="sibTrans" cxnId="{5F0DE5A4-4F9B-43B4-81F4-7D7BDD87DEAC}">
      <dgm:prSet/>
      <dgm:spPr/>
      <dgm:t>
        <a:bodyPr/>
        <a:lstStyle/>
        <a:p>
          <a:endParaRPr lang="en-US"/>
        </a:p>
      </dgm:t>
    </dgm:pt>
    <dgm:pt modelId="{81C49B5F-2939-4C05-98B5-1E98927E22C5}" type="pres">
      <dgm:prSet presAssocID="{D73725CF-0212-40AC-978A-16C6103CAD2E}" presName="root" presStyleCnt="0">
        <dgm:presLayoutVars>
          <dgm:dir/>
          <dgm:resizeHandles val="exact"/>
        </dgm:presLayoutVars>
      </dgm:prSet>
      <dgm:spPr/>
    </dgm:pt>
    <dgm:pt modelId="{D790FB35-427E-4BCB-A24F-AC85DE6784BB}" type="pres">
      <dgm:prSet presAssocID="{03CEA04C-F64E-43AB-AD2E-64B2F932ABE5}" presName="compNode" presStyleCnt="0"/>
      <dgm:spPr/>
    </dgm:pt>
    <dgm:pt modelId="{2154AA71-CD77-434B-8DEC-92D1AE4B1F53}" type="pres">
      <dgm:prSet presAssocID="{03CEA04C-F64E-43AB-AD2E-64B2F932ABE5}" presName="bgRect" presStyleLbl="bgShp" presStyleIdx="0" presStyleCnt="3"/>
      <dgm:spPr/>
    </dgm:pt>
    <dgm:pt modelId="{07218377-E4EC-40A9-AA4B-5CFCA5B47577}" type="pres">
      <dgm:prSet presAssocID="{03CEA04C-F64E-43AB-AD2E-64B2F932ABE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C63E846C-34BF-48A5-AAEC-F47AC3EE8066}" type="pres">
      <dgm:prSet presAssocID="{03CEA04C-F64E-43AB-AD2E-64B2F932ABE5}" presName="spaceRect" presStyleCnt="0"/>
      <dgm:spPr/>
    </dgm:pt>
    <dgm:pt modelId="{054EBB80-2EDA-4C13-B24C-88551214280E}" type="pres">
      <dgm:prSet presAssocID="{03CEA04C-F64E-43AB-AD2E-64B2F932ABE5}" presName="parTx" presStyleLbl="revTx" presStyleIdx="0" presStyleCnt="3">
        <dgm:presLayoutVars>
          <dgm:chMax val="0"/>
          <dgm:chPref val="0"/>
        </dgm:presLayoutVars>
      </dgm:prSet>
      <dgm:spPr/>
    </dgm:pt>
    <dgm:pt modelId="{5920318D-FBAC-444E-86E2-236EF101A55C}" type="pres">
      <dgm:prSet presAssocID="{384BA393-57F2-426D-9AEA-375644C8741D}" presName="sibTrans" presStyleCnt="0"/>
      <dgm:spPr/>
    </dgm:pt>
    <dgm:pt modelId="{BCFCB6FA-BFB2-4BB4-8DC1-CBCA71724E1E}" type="pres">
      <dgm:prSet presAssocID="{2618D67E-43B3-4CCF-B3F4-6288F991AF83}" presName="compNode" presStyleCnt="0"/>
      <dgm:spPr/>
    </dgm:pt>
    <dgm:pt modelId="{CA53E45B-0B8A-4E91-94DA-1795A974E07D}" type="pres">
      <dgm:prSet presAssocID="{2618D67E-43B3-4CCF-B3F4-6288F991AF83}" presName="bgRect" presStyleLbl="bgShp" presStyleIdx="1" presStyleCnt="3"/>
      <dgm:spPr/>
    </dgm:pt>
    <dgm:pt modelId="{68D88BAC-9E30-4932-A0FD-B24578287F49}" type="pres">
      <dgm:prSet presAssocID="{2618D67E-43B3-4CCF-B3F4-6288F991AF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6DB22193-1050-4AF1-B322-FB1CA549B1A5}" type="pres">
      <dgm:prSet presAssocID="{2618D67E-43B3-4CCF-B3F4-6288F991AF83}" presName="spaceRect" presStyleCnt="0"/>
      <dgm:spPr/>
    </dgm:pt>
    <dgm:pt modelId="{5E1494B0-4F4D-4F44-BC34-284B8FD26405}" type="pres">
      <dgm:prSet presAssocID="{2618D67E-43B3-4CCF-B3F4-6288F991AF83}" presName="parTx" presStyleLbl="revTx" presStyleIdx="1" presStyleCnt="3">
        <dgm:presLayoutVars>
          <dgm:chMax val="0"/>
          <dgm:chPref val="0"/>
        </dgm:presLayoutVars>
      </dgm:prSet>
      <dgm:spPr/>
    </dgm:pt>
    <dgm:pt modelId="{B690822C-368E-46AD-9397-4A57C75D0300}" type="pres">
      <dgm:prSet presAssocID="{6BA410C9-3066-4214-A811-1D0760E21C48}" presName="sibTrans" presStyleCnt="0"/>
      <dgm:spPr/>
    </dgm:pt>
    <dgm:pt modelId="{BEB6A0B3-ACF7-4177-9DC9-867C59F4B297}" type="pres">
      <dgm:prSet presAssocID="{05522CD3-FE81-4BE2-9A62-DDD250F7E67F}" presName="compNode" presStyleCnt="0"/>
      <dgm:spPr/>
    </dgm:pt>
    <dgm:pt modelId="{C48C2020-9188-4501-8F75-925692FBEE5C}" type="pres">
      <dgm:prSet presAssocID="{05522CD3-FE81-4BE2-9A62-DDD250F7E67F}" presName="bgRect" presStyleLbl="bgShp" presStyleIdx="2" presStyleCnt="3"/>
      <dgm:spPr/>
    </dgm:pt>
    <dgm:pt modelId="{7E64C561-22A8-4AE7-924C-0B636FEA6F0E}" type="pres">
      <dgm:prSet presAssocID="{05522CD3-FE81-4BE2-9A62-DDD250F7E67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77FBA688-EB9B-4BC2-94FA-C6DF49A507F3}" type="pres">
      <dgm:prSet presAssocID="{05522CD3-FE81-4BE2-9A62-DDD250F7E67F}" presName="spaceRect" presStyleCnt="0"/>
      <dgm:spPr/>
    </dgm:pt>
    <dgm:pt modelId="{F7DD3AB0-0899-4DE1-9849-673813854B76}" type="pres">
      <dgm:prSet presAssocID="{05522CD3-FE81-4BE2-9A62-DDD250F7E67F}" presName="parTx" presStyleLbl="revTx" presStyleIdx="2" presStyleCnt="3">
        <dgm:presLayoutVars>
          <dgm:chMax val="0"/>
          <dgm:chPref val="0"/>
        </dgm:presLayoutVars>
      </dgm:prSet>
      <dgm:spPr/>
    </dgm:pt>
  </dgm:ptLst>
  <dgm:cxnLst>
    <dgm:cxn modelId="{172BE100-ED7D-4F5C-BB3B-C33825733CF7}" type="presOf" srcId="{2618D67E-43B3-4CCF-B3F4-6288F991AF83}" destId="{5E1494B0-4F4D-4F44-BC34-284B8FD26405}" srcOrd="0" destOrd="0" presId="urn:microsoft.com/office/officeart/2018/2/layout/IconVerticalSolidList"/>
    <dgm:cxn modelId="{BA905F4B-DE19-4B2C-9F4C-5BF63E165892}" type="presOf" srcId="{05522CD3-FE81-4BE2-9A62-DDD250F7E67F}" destId="{F7DD3AB0-0899-4DE1-9849-673813854B76}" srcOrd="0" destOrd="0" presId="urn:microsoft.com/office/officeart/2018/2/layout/IconVerticalSolidList"/>
    <dgm:cxn modelId="{03B90163-F993-417A-BA0B-9A07AB36734F}" srcId="{D73725CF-0212-40AC-978A-16C6103CAD2E}" destId="{03CEA04C-F64E-43AB-AD2E-64B2F932ABE5}" srcOrd="0" destOrd="0" parTransId="{9DF54466-7882-4584-9CAA-EFB78A0D3083}" sibTransId="{384BA393-57F2-426D-9AEA-375644C8741D}"/>
    <dgm:cxn modelId="{4090027F-7DFD-4A44-931E-440676DD6FE5}" type="presOf" srcId="{03CEA04C-F64E-43AB-AD2E-64B2F932ABE5}" destId="{054EBB80-2EDA-4C13-B24C-88551214280E}" srcOrd="0" destOrd="0" presId="urn:microsoft.com/office/officeart/2018/2/layout/IconVerticalSolidList"/>
    <dgm:cxn modelId="{5F0DE5A4-4F9B-43B4-81F4-7D7BDD87DEAC}" srcId="{D73725CF-0212-40AC-978A-16C6103CAD2E}" destId="{05522CD3-FE81-4BE2-9A62-DDD250F7E67F}" srcOrd="2" destOrd="0" parTransId="{0D737CA9-5E27-43D5-B8DF-F7F8C6E12A37}" sibTransId="{61805A7E-7E2B-4AAA-922F-AE182C77696B}"/>
    <dgm:cxn modelId="{36DBBFBB-FBA8-4BB8-B6D4-C62E6A4A56BF}" type="presOf" srcId="{D73725CF-0212-40AC-978A-16C6103CAD2E}" destId="{81C49B5F-2939-4C05-98B5-1E98927E22C5}" srcOrd="0" destOrd="0" presId="urn:microsoft.com/office/officeart/2018/2/layout/IconVerticalSolidList"/>
    <dgm:cxn modelId="{B0DD4BC5-2E91-4C6B-B323-5E104866FFF1}" srcId="{D73725CF-0212-40AC-978A-16C6103CAD2E}" destId="{2618D67E-43B3-4CCF-B3F4-6288F991AF83}" srcOrd="1" destOrd="0" parTransId="{57135894-765A-430A-AA42-80167F9D30F2}" sibTransId="{6BA410C9-3066-4214-A811-1D0760E21C48}"/>
    <dgm:cxn modelId="{D023570F-728E-4C70-BD24-5D746C7250F7}" type="presParOf" srcId="{81C49B5F-2939-4C05-98B5-1E98927E22C5}" destId="{D790FB35-427E-4BCB-A24F-AC85DE6784BB}" srcOrd="0" destOrd="0" presId="urn:microsoft.com/office/officeart/2018/2/layout/IconVerticalSolidList"/>
    <dgm:cxn modelId="{D4E9C9D4-3476-4E8F-B4DE-3B1BF90650DC}" type="presParOf" srcId="{D790FB35-427E-4BCB-A24F-AC85DE6784BB}" destId="{2154AA71-CD77-434B-8DEC-92D1AE4B1F53}" srcOrd="0" destOrd="0" presId="urn:microsoft.com/office/officeart/2018/2/layout/IconVerticalSolidList"/>
    <dgm:cxn modelId="{39E58BB5-67EA-4D87-9740-3C48E28BBB39}" type="presParOf" srcId="{D790FB35-427E-4BCB-A24F-AC85DE6784BB}" destId="{07218377-E4EC-40A9-AA4B-5CFCA5B47577}" srcOrd="1" destOrd="0" presId="urn:microsoft.com/office/officeart/2018/2/layout/IconVerticalSolidList"/>
    <dgm:cxn modelId="{9455CFC3-9A5D-4588-9AB0-C7BF1646ED1A}" type="presParOf" srcId="{D790FB35-427E-4BCB-A24F-AC85DE6784BB}" destId="{C63E846C-34BF-48A5-AAEC-F47AC3EE8066}" srcOrd="2" destOrd="0" presId="urn:microsoft.com/office/officeart/2018/2/layout/IconVerticalSolidList"/>
    <dgm:cxn modelId="{3E6E22EF-8781-49C9-B14C-BC3B689C5242}" type="presParOf" srcId="{D790FB35-427E-4BCB-A24F-AC85DE6784BB}" destId="{054EBB80-2EDA-4C13-B24C-88551214280E}" srcOrd="3" destOrd="0" presId="urn:microsoft.com/office/officeart/2018/2/layout/IconVerticalSolidList"/>
    <dgm:cxn modelId="{6FC80093-E631-44AA-ADD5-D5166F35FBDC}" type="presParOf" srcId="{81C49B5F-2939-4C05-98B5-1E98927E22C5}" destId="{5920318D-FBAC-444E-86E2-236EF101A55C}" srcOrd="1" destOrd="0" presId="urn:microsoft.com/office/officeart/2018/2/layout/IconVerticalSolidList"/>
    <dgm:cxn modelId="{57BF6F8E-8556-47B9-A9B2-CE0613CC6C81}" type="presParOf" srcId="{81C49B5F-2939-4C05-98B5-1E98927E22C5}" destId="{BCFCB6FA-BFB2-4BB4-8DC1-CBCA71724E1E}" srcOrd="2" destOrd="0" presId="urn:microsoft.com/office/officeart/2018/2/layout/IconVerticalSolidList"/>
    <dgm:cxn modelId="{71409773-2401-49F7-9E95-07482D049F31}" type="presParOf" srcId="{BCFCB6FA-BFB2-4BB4-8DC1-CBCA71724E1E}" destId="{CA53E45B-0B8A-4E91-94DA-1795A974E07D}" srcOrd="0" destOrd="0" presId="urn:microsoft.com/office/officeart/2018/2/layout/IconVerticalSolidList"/>
    <dgm:cxn modelId="{BC7D6EA6-0D75-4EB3-A28D-8328D8935F22}" type="presParOf" srcId="{BCFCB6FA-BFB2-4BB4-8DC1-CBCA71724E1E}" destId="{68D88BAC-9E30-4932-A0FD-B24578287F49}" srcOrd="1" destOrd="0" presId="urn:microsoft.com/office/officeart/2018/2/layout/IconVerticalSolidList"/>
    <dgm:cxn modelId="{F62A1A89-1BCA-41E7-811D-1A7B2C7A7930}" type="presParOf" srcId="{BCFCB6FA-BFB2-4BB4-8DC1-CBCA71724E1E}" destId="{6DB22193-1050-4AF1-B322-FB1CA549B1A5}" srcOrd="2" destOrd="0" presId="urn:microsoft.com/office/officeart/2018/2/layout/IconVerticalSolidList"/>
    <dgm:cxn modelId="{5CEB105F-BA9A-494A-AAD4-8E1D733F3C6B}" type="presParOf" srcId="{BCFCB6FA-BFB2-4BB4-8DC1-CBCA71724E1E}" destId="{5E1494B0-4F4D-4F44-BC34-284B8FD26405}" srcOrd="3" destOrd="0" presId="urn:microsoft.com/office/officeart/2018/2/layout/IconVerticalSolidList"/>
    <dgm:cxn modelId="{3784D031-A88E-45B3-8576-E50AF307184F}" type="presParOf" srcId="{81C49B5F-2939-4C05-98B5-1E98927E22C5}" destId="{B690822C-368E-46AD-9397-4A57C75D0300}" srcOrd="3" destOrd="0" presId="urn:microsoft.com/office/officeart/2018/2/layout/IconVerticalSolidList"/>
    <dgm:cxn modelId="{FE4ADB94-546B-4168-9B58-0514D3919446}" type="presParOf" srcId="{81C49B5F-2939-4C05-98B5-1E98927E22C5}" destId="{BEB6A0B3-ACF7-4177-9DC9-867C59F4B297}" srcOrd="4" destOrd="0" presId="urn:microsoft.com/office/officeart/2018/2/layout/IconVerticalSolidList"/>
    <dgm:cxn modelId="{B781F356-1BCD-456B-9368-2E26B942D4BA}" type="presParOf" srcId="{BEB6A0B3-ACF7-4177-9DC9-867C59F4B297}" destId="{C48C2020-9188-4501-8F75-925692FBEE5C}" srcOrd="0" destOrd="0" presId="urn:microsoft.com/office/officeart/2018/2/layout/IconVerticalSolidList"/>
    <dgm:cxn modelId="{0353719A-4325-4F2C-8E91-DEBB0BE5D823}" type="presParOf" srcId="{BEB6A0B3-ACF7-4177-9DC9-867C59F4B297}" destId="{7E64C561-22A8-4AE7-924C-0B636FEA6F0E}" srcOrd="1" destOrd="0" presId="urn:microsoft.com/office/officeart/2018/2/layout/IconVerticalSolidList"/>
    <dgm:cxn modelId="{EAAA77E0-C4B3-4D70-8137-E45AC10AB30D}" type="presParOf" srcId="{BEB6A0B3-ACF7-4177-9DC9-867C59F4B297}" destId="{77FBA688-EB9B-4BC2-94FA-C6DF49A507F3}" srcOrd="2" destOrd="0" presId="urn:microsoft.com/office/officeart/2018/2/layout/IconVerticalSolidList"/>
    <dgm:cxn modelId="{A38D7056-FD36-40BF-B8C2-81C0BB7412EA}" type="presParOf" srcId="{BEB6A0B3-ACF7-4177-9DC9-867C59F4B297}" destId="{F7DD3AB0-0899-4DE1-9849-673813854B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4AA71-CD77-434B-8DEC-92D1AE4B1F53}">
      <dsp:nvSpPr>
        <dsp:cNvPr id="0" name=""/>
        <dsp:cNvSpPr/>
      </dsp:nvSpPr>
      <dsp:spPr>
        <a:xfrm>
          <a:off x="0" y="571"/>
          <a:ext cx="5181600" cy="13384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18377-E4EC-40A9-AA4B-5CFCA5B47577}">
      <dsp:nvSpPr>
        <dsp:cNvPr id="0" name=""/>
        <dsp:cNvSpPr/>
      </dsp:nvSpPr>
      <dsp:spPr>
        <a:xfrm>
          <a:off x="404872" y="301716"/>
          <a:ext cx="736131" cy="7361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4EBB80-2EDA-4C13-B24C-88551214280E}">
      <dsp:nvSpPr>
        <dsp:cNvPr id="0" name=""/>
        <dsp:cNvSpPr/>
      </dsp:nvSpPr>
      <dsp:spPr>
        <a:xfrm>
          <a:off x="1545877" y="571"/>
          <a:ext cx="3635722" cy="133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650" tIns="141650" rIns="141650" bIns="141650" numCol="1" spcCol="1270" anchor="ctr" anchorCtr="0">
          <a:noAutofit/>
        </a:bodyPr>
        <a:lstStyle/>
        <a:p>
          <a:pPr marL="0" lvl="0" indent="0" algn="l" defTabSz="666750">
            <a:lnSpc>
              <a:spcPct val="100000"/>
            </a:lnSpc>
            <a:spcBef>
              <a:spcPct val="0"/>
            </a:spcBef>
            <a:spcAft>
              <a:spcPct val="35000"/>
            </a:spcAft>
            <a:buNone/>
          </a:pPr>
          <a:r>
            <a:rPr lang="en-US" sz="1500" kern="1200" baseline="0"/>
            <a:t>Avoid short-hand and use of acronyms/abbreviations³</a:t>
          </a:r>
          <a:endParaRPr lang="en-US" sz="1500" kern="1200"/>
        </a:p>
      </dsp:txBody>
      <dsp:txXfrm>
        <a:off x="1545877" y="571"/>
        <a:ext cx="3635722" cy="1338421"/>
      </dsp:txXfrm>
    </dsp:sp>
    <dsp:sp modelId="{CA53E45B-0B8A-4E91-94DA-1795A974E07D}">
      <dsp:nvSpPr>
        <dsp:cNvPr id="0" name=""/>
        <dsp:cNvSpPr/>
      </dsp:nvSpPr>
      <dsp:spPr>
        <a:xfrm>
          <a:off x="0" y="1673599"/>
          <a:ext cx="5181600" cy="13384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D88BAC-9E30-4932-A0FD-B24578287F49}">
      <dsp:nvSpPr>
        <dsp:cNvPr id="0" name=""/>
        <dsp:cNvSpPr/>
      </dsp:nvSpPr>
      <dsp:spPr>
        <a:xfrm>
          <a:off x="404872" y="1974744"/>
          <a:ext cx="736131" cy="7361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1494B0-4F4D-4F44-BC34-284B8FD26405}">
      <dsp:nvSpPr>
        <dsp:cNvPr id="0" name=""/>
        <dsp:cNvSpPr/>
      </dsp:nvSpPr>
      <dsp:spPr>
        <a:xfrm>
          <a:off x="1545877" y="1673599"/>
          <a:ext cx="3635722" cy="133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650" tIns="141650" rIns="141650" bIns="141650" numCol="1" spcCol="1270" anchor="ctr" anchorCtr="0">
          <a:noAutofit/>
        </a:bodyPr>
        <a:lstStyle/>
        <a:p>
          <a:pPr marL="0" lvl="0" indent="0" algn="l" defTabSz="666750">
            <a:lnSpc>
              <a:spcPct val="100000"/>
            </a:lnSpc>
            <a:spcBef>
              <a:spcPct val="0"/>
            </a:spcBef>
            <a:spcAft>
              <a:spcPct val="35000"/>
            </a:spcAft>
            <a:buNone/>
          </a:pPr>
          <a:r>
            <a:rPr lang="en-US" sz="1500" kern="1200" baseline="0"/>
            <a:t>Approved medical abbreviations are </a:t>
          </a:r>
          <a:r>
            <a:rPr lang="en-US" sz="1500" u="sng" kern="1200" baseline="0"/>
            <a:t>okay</a:t>
          </a:r>
          <a:r>
            <a:rPr lang="en-US" sz="1500" kern="1200" baseline="0"/>
            <a:t> unless specified by your healthcare organization³</a:t>
          </a:r>
          <a:endParaRPr lang="en-US" sz="1500" kern="1200"/>
        </a:p>
      </dsp:txBody>
      <dsp:txXfrm>
        <a:off x="1545877" y="1673599"/>
        <a:ext cx="3635722" cy="1338421"/>
      </dsp:txXfrm>
    </dsp:sp>
    <dsp:sp modelId="{C48C2020-9188-4501-8F75-925692FBEE5C}">
      <dsp:nvSpPr>
        <dsp:cNvPr id="0" name=""/>
        <dsp:cNvSpPr/>
      </dsp:nvSpPr>
      <dsp:spPr>
        <a:xfrm>
          <a:off x="0" y="3346626"/>
          <a:ext cx="5181600" cy="13384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64C561-22A8-4AE7-924C-0B636FEA6F0E}">
      <dsp:nvSpPr>
        <dsp:cNvPr id="0" name=""/>
        <dsp:cNvSpPr/>
      </dsp:nvSpPr>
      <dsp:spPr>
        <a:xfrm>
          <a:off x="404872" y="3647771"/>
          <a:ext cx="736131" cy="7361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DD3AB0-0899-4DE1-9849-673813854B76}">
      <dsp:nvSpPr>
        <dsp:cNvPr id="0" name=""/>
        <dsp:cNvSpPr/>
      </dsp:nvSpPr>
      <dsp:spPr>
        <a:xfrm>
          <a:off x="1545877" y="3346626"/>
          <a:ext cx="3635722" cy="133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650" tIns="141650" rIns="141650" bIns="141650" numCol="1" spcCol="1270" anchor="ctr" anchorCtr="0">
          <a:noAutofit/>
        </a:bodyPr>
        <a:lstStyle/>
        <a:p>
          <a:pPr marL="0" lvl="0" indent="0" algn="l" defTabSz="666750">
            <a:lnSpc>
              <a:spcPct val="100000"/>
            </a:lnSpc>
            <a:spcBef>
              <a:spcPct val="0"/>
            </a:spcBef>
            <a:spcAft>
              <a:spcPct val="35000"/>
            </a:spcAft>
            <a:buNone/>
          </a:pPr>
          <a:r>
            <a:rPr lang="en-US" sz="1500" kern="1200" baseline="0"/>
            <a:t>Note: Sometimes patients as well as other members of the interdisciplinary team may not know what certain interprofessional abbreviations mean…</a:t>
          </a:r>
          <a:endParaRPr lang="en-US" sz="1500" kern="1200"/>
        </a:p>
      </dsp:txBody>
      <dsp:txXfrm>
        <a:off x="1545877" y="3346626"/>
        <a:ext cx="3635722" cy="133842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90AC8-600E-4DEB-8D75-3A1438AC326E}" type="datetimeFigureOut">
              <a:rPr lang="en-US" smtClean="0"/>
              <a:t>3/26/24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9F6B0-A32A-479E-ADDB-1B47A23EC451}" type="slidenum">
              <a:rPr lang="en-US" smtClean="0"/>
              <a:t>‹#›</a:t>
            </a:fld>
            <a:endParaRPr lang="en-US"/>
          </a:p>
        </p:txBody>
      </p:sp>
    </p:spTree>
    <p:extLst>
      <p:ext uri="{BB962C8B-B14F-4D97-AF65-F5344CB8AC3E}">
        <p14:creationId xmlns:p14="http://schemas.microsoft.com/office/powerpoint/2010/main" val="3113744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ealthit.gov/cures/sites/default/files/cures/2020-03/InformationBlockingExceptions.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ih.gov/taxonomy/term/1306/all" TargetMode="External"/><Relationship Id="rId7" Type="http://schemas.openxmlformats.org/officeDocument/2006/relationships/hyperlink" Target="https://www.nih.gov/rmi"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cancer.gov/research/key-initiatives/moonshot-cancer-initiative" TargetMode="External"/><Relationship Id="rId5" Type="http://schemas.openxmlformats.org/officeDocument/2006/relationships/hyperlink" Target="https://braininitiative.nih.gov/" TargetMode="External"/><Relationship Id="rId4" Type="http://schemas.openxmlformats.org/officeDocument/2006/relationships/hyperlink" Target="https://allofus.nih.gov/"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EDEB"/>
                </a:solidFill>
                <a:effectLst/>
                <a:latin typeface="Google Sans"/>
              </a:rPr>
              <a:t>The Cures Act applies to health care providers, including hospitals, skilled nursing facilities, nursing facilities, home health entities, and other long-term care facilities and health care clinics.</a:t>
            </a:r>
            <a:endParaRPr lang="en-US" b="0" i="0" dirty="0">
              <a:solidFill>
                <a:srgbClr val="009A89"/>
              </a:solidFill>
              <a:effectLst/>
              <a:latin typeface="Montserrat" panose="020B0604020202020204" pitchFamily="2" charset="0"/>
            </a:endParaRPr>
          </a:p>
          <a:p>
            <a:pPr algn="l"/>
            <a:endParaRPr lang="en-US" b="0" i="0" dirty="0">
              <a:solidFill>
                <a:srgbClr val="009A89"/>
              </a:solidFill>
              <a:effectLst/>
              <a:latin typeface="Montserrat" panose="020B0604020202020204" pitchFamily="2" charset="0"/>
            </a:endParaRPr>
          </a:p>
          <a:p>
            <a:pPr algn="l"/>
            <a:r>
              <a:rPr lang="en-US" b="0" i="0" dirty="0">
                <a:solidFill>
                  <a:srgbClr val="009A89"/>
                </a:solidFill>
                <a:effectLst/>
                <a:latin typeface="Montserrat" panose="020B0604020202020204" pitchFamily="2" charset="0"/>
              </a:rPr>
              <a:t>What notes must be shared? </a:t>
            </a:r>
          </a:p>
          <a:p>
            <a:pPr algn="l"/>
            <a:r>
              <a:rPr lang="en-US" b="0" i="0" dirty="0">
                <a:solidFill>
                  <a:srgbClr val="5B646A"/>
                </a:solidFill>
                <a:effectLst/>
                <a:latin typeface="Montserrat" panose="020B0604020202020204" pitchFamily="2" charset="0"/>
              </a:rPr>
              <a:t>The eight (8) types of clinical notes that must be shared are outlined in the United States Core Data for Interoperability (USCDI), and include:</a:t>
            </a:r>
          </a:p>
          <a:p>
            <a:pPr algn="l">
              <a:buFont typeface="Arial" panose="020B0604020202020204" pitchFamily="34" charset="0"/>
              <a:buChar char="•"/>
            </a:pPr>
            <a:r>
              <a:rPr lang="en-US" b="0" i="0" dirty="0">
                <a:solidFill>
                  <a:srgbClr val="5B646A"/>
                </a:solidFill>
                <a:effectLst/>
                <a:latin typeface="Montserrat" panose="020B0604020202020204" pitchFamily="2" charset="0"/>
              </a:rPr>
              <a:t>consultation notes</a:t>
            </a:r>
          </a:p>
          <a:p>
            <a:pPr algn="l">
              <a:buFont typeface="Arial" panose="020B0604020202020204" pitchFamily="34" charset="0"/>
              <a:buChar char="•"/>
            </a:pPr>
            <a:r>
              <a:rPr lang="en-US" b="0" i="0" dirty="0">
                <a:solidFill>
                  <a:srgbClr val="5B646A"/>
                </a:solidFill>
                <a:effectLst/>
                <a:latin typeface="Montserrat" panose="020B0604020202020204" pitchFamily="2" charset="0"/>
              </a:rPr>
              <a:t>discharge summary notes</a:t>
            </a:r>
          </a:p>
          <a:p>
            <a:pPr algn="l">
              <a:buFont typeface="Arial" panose="020B0604020202020204" pitchFamily="34" charset="0"/>
              <a:buChar char="•"/>
            </a:pPr>
            <a:r>
              <a:rPr lang="en-US" b="0" i="0" dirty="0">
                <a:solidFill>
                  <a:srgbClr val="5B646A"/>
                </a:solidFill>
                <a:effectLst/>
                <a:latin typeface="Montserrat" panose="020B0604020202020204" pitchFamily="2" charset="0"/>
              </a:rPr>
              <a:t>history &amp; physical</a:t>
            </a:r>
          </a:p>
          <a:p>
            <a:pPr algn="l">
              <a:buFont typeface="Arial" panose="020B0604020202020204" pitchFamily="34" charset="0"/>
              <a:buChar char="•"/>
            </a:pPr>
            <a:r>
              <a:rPr lang="en-US" b="0" i="0" dirty="0">
                <a:solidFill>
                  <a:srgbClr val="5B646A"/>
                </a:solidFill>
                <a:effectLst/>
                <a:latin typeface="Montserrat" panose="020B0604020202020204" pitchFamily="2" charset="0"/>
              </a:rPr>
              <a:t>imaging narratives</a:t>
            </a:r>
          </a:p>
          <a:p>
            <a:pPr algn="l">
              <a:buFont typeface="Arial" panose="020B0604020202020204" pitchFamily="34" charset="0"/>
              <a:buChar char="•"/>
            </a:pPr>
            <a:r>
              <a:rPr lang="en-US" b="0" i="0" dirty="0">
                <a:solidFill>
                  <a:srgbClr val="5B646A"/>
                </a:solidFill>
                <a:effectLst/>
                <a:latin typeface="Montserrat" panose="020B0604020202020204" pitchFamily="2" charset="0"/>
              </a:rPr>
              <a:t>laboratory report narratives</a:t>
            </a:r>
          </a:p>
          <a:p>
            <a:pPr algn="l">
              <a:buFont typeface="Arial" panose="020B0604020202020204" pitchFamily="34" charset="0"/>
              <a:buChar char="•"/>
            </a:pPr>
            <a:r>
              <a:rPr lang="en-US" b="0" i="0" dirty="0">
                <a:solidFill>
                  <a:srgbClr val="5B646A"/>
                </a:solidFill>
                <a:effectLst/>
                <a:latin typeface="Montserrat" panose="020B0604020202020204" pitchFamily="2" charset="0"/>
              </a:rPr>
              <a:t>pathology report narratives</a:t>
            </a:r>
          </a:p>
          <a:p>
            <a:pPr algn="l">
              <a:buFont typeface="Arial" panose="020B0604020202020204" pitchFamily="34" charset="0"/>
              <a:buChar char="•"/>
            </a:pPr>
            <a:r>
              <a:rPr lang="en-US" b="0" i="0" dirty="0">
                <a:solidFill>
                  <a:srgbClr val="5B646A"/>
                </a:solidFill>
                <a:effectLst/>
                <a:latin typeface="Montserrat" panose="020B0604020202020204" pitchFamily="2" charset="0"/>
              </a:rPr>
              <a:t>procedure notes</a:t>
            </a:r>
          </a:p>
          <a:p>
            <a:pPr algn="l">
              <a:buFont typeface="Arial" panose="020B0604020202020204" pitchFamily="34" charset="0"/>
              <a:buChar char="•"/>
            </a:pPr>
            <a:r>
              <a:rPr lang="en-US" b="0" i="0" dirty="0">
                <a:solidFill>
                  <a:srgbClr val="5B646A"/>
                </a:solidFill>
                <a:effectLst/>
                <a:latin typeface="Montserrat" panose="020B0604020202020204" pitchFamily="2" charset="0"/>
              </a:rPr>
              <a:t>progress notes</a:t>
            </a:r>
          </a:p>
          <a:p>
            <a:pPr algn="l">
              <a:buFont typeface="Arial" panose="020B0604020202020204" pitchFamily="34" charset="0"/>
              <a:buNone/>
            </a:pPr>
            <a:endParaRPr lang="en-US" b="0" i="0" dirty="0">
              <a:solidFill>
                <a:srgbClr val="5B646A"/>
              </a:solidFill>
              <a:effectLst/>
              <a:latin typeface="Montserrat" panose="020B0604020202020204" pitchFamily="2" charset="0"/>
            </a:endParaRPr>
          </a:p>
          <a:p>
            <a:pPr algn="l"/>
            <a:r>
              <a:rPr lang="en-US" b="0" i="0" dirty="0">
                <a:solidFill>
                  <a:srgbClr val="5B646A"/>
                </a:solidFill>
                <a:effectLst/>
                <a:latin typeface="Montserrat" panose="020B0604020202020204" pitchFamily="2" charset="0"/>
              </a:rPr>
              <a:t>Clinical notes to which the rules </a:t>
            </a:r>
            <a:r>
              <a:rPr lang="en-US" b="1" i="0" dirty="0">
                <a:solidFill>
                  <a:srgbClr val="5B646A"/>
                </a:solidFill>
                <a:effectLst/>
                <a:latin typeface="Montserrat" panose="020B0604020202020204" pitchFamily="2" charset="0"/>
              </a:rPr>
              <a:t>do not apply</a:t>
            </a:r>
            <a:r>
              <a:rPr lang="en-US" b="0" i="0" dirty="0">
                <a:solidFill>
                  <a:srgbClr val="5B646A"/>
                </a:solidFill>
                <a:effectLst/>
                <a:latin typeface="Montserrat" panose="020B0604020202020204" pitchFamily="2" charset="0"/>
              </a:rPr>
              <a:t>:</a:t>
            </a:r>
          </a:p>
          <a:p>
            <a:pPr algn="l">
              <a:buFont typeface="+mj-lt"/>
              <a:buAutoNum type="arabicPeriod"/>
            </a:pPr>
            <a:r>
              <a:rPr lang="en-US" b="1" i="0" dirty="0">
                <a:solidFill>
                  <a:srgbClr val="5B646A"/>
                </a:solidFill>
                <a:effectLst/>
                <a:latin typeface="Montserrat" panose="020B0604020202020204" pitchFamily="2" charset="0"/>
              </a:rPr>
              <a:t>Psychotherapy notes</a:t>
            </a:r>
            <a:r>
              <a:rPr lang="en-US" b="0" i="0" dirty="0">
                <a:solidFill>
                  <a:srgbClr val="5B646A"/>
                </a:solidFill>
                <a:effectLst/>
                <a:latin typeface="Montserrat" panose="020B0604020202020204" pitchFamily="2" charset="0"/>
              </a:rPr>
              <a:t> </a:t>
            </a:r>
            <a:r>
              <a:rPr lang="en-US" b="1" i="0" dirty="0">
                <a:solidFill>
                  <a:srgbClr val="5B646A"/>
                </a:solidFill>
                <a:effectLst/>
                <a:latin typeface="Montserrat" panose="020B0604020202020204" pitchFamily="2" charset="0"/>
              </a:rPr>
              <a:t>that are separated from the rest of the individual’s medical record </a:t>
            </a:r>
            <a:r>
              <a:rPr lang="en-US" b="0" i="0" dirty="0">
                <a:solidFill>
                  <a:srgbClr val="5B646A"/>
                </a:solidFill>
                <a:effectLst/>
                <a:latin typeface="Montserrat" panose="020B0604020202020204" pitchFamily="2" charset="0"/>
              </a:rPr>
              <a:t>and are recorded (in any medium) by a health care provider who is a mental health professional documenting or analyzing the contents of conversation during a private counseling session or a group, joint, or family counseling session. </a:t>
            </a:r>
            <a:r>
              <a:rPr lang="en-US" b="0" i="0" dirty="0">
                <a:solidFill>
                  <a:srgbClr val="009A89"/>
                </a:solidFill>
                <a:effectLst/>
                <a:latin typeface="Montserrat" panose="020B0604020202020204" pitchFamily="2" charset="0"/>
              </a:rPr>
              <a:t>Note: All c</a:t>
            </a:r>
            <a:r>
              <a:rPr lang="en-US" b="0" i="1" dirty="0">
                <a:solidFill>
                  <a:srgbClr val="009A89"/>
                </a:solidFill>
                <a:effectLst/>
                <a:latin typeface="Montserrat" panose="020B0604020202020204" pitchFamily="2" charset="0"/>
              </a:rPr>
              <a:t>linicians and organizations </a:t>
            </a:r>
            <a:r>
              <a:rPr lang="en-US" b="1" i="1" dirty="0">
                <a:solidFill>
                  <a:srgbClr val="009A89"/>
                </a:solidFill>
                <a:effectLst/>
                <a:latin typeface="Montserrat" panose="020B0604020202020204" pitchFamily="2" charset="0"/>
              </a:rPr>
              <a:t>are required to share</a:t>
            </a:r>
            <a:r>
              <a:rPr lang="en-US" b="0" i="1" dirty="0">
                <a:solidFill>
                  <a:srgbClr val="009A89"/>
                </a:solidFill>
                <a:effectLst/>
                <a:latin typeface="Montserrat" panose="020B0604020202020204" pitchFamily="2" charset="0"/>
              </a:rPr>
              <a:t> medication prescription and monitoring, counseling session start and stop times, the modalities and frequencies of treatment furnished, results of clinical tests, and any summary of the following items: diagnosis, functional status, the treatment plan, symptoms, prognosis, and progress to date.</a:t>
            </a:r>
            <a:endParaRPr lang="en-US" b="0" i="0" dirty="0">
              <a:solidFill>
                <a:srgbClr val="5B646A"/>
              </a:solidFill>
              <a:effectLst/>
              <a:latin typeface="Montserrat" panose="020B0604020202020204" pitchFamily="2" charset="0"/>
            </a:endParaRPr>
          </a:p>
          <a:p>
            <a:pPr algn="l">
              <a:buFont typeface="+mj-lt"/>
              <a:buAutoNum type="arabicPeriod"/>
            </a:pPr>
            <a:r>
              <a:rPr lang="en-US" b="1" i="0" dirty="0">
                <a:solidFill>
                  <a:srgbClr val="5B646A"/>
                </a:solidFill>
                <a:effectLst/>
                <a:latin typeface="Montserrat" panose="020B0604020202020204" pitchFamily="2" charset="0"/>
              </a:rPr>
              <a:t>Information </a:t>
            </a:r>
            <a:r>
              <a:rPr lang="en-US" b="0" i="0" dirty="0">
                <a:solidFill>
                  <a:srgbClr val="5B646A"/>
                </a:solidFill>
                <a:effectLst/>
                <a:latin typeface="Montserrat" panose="020B0604020202020204" pitchFamily="2" charset="0"/>
              </a:rPr>
              <a:t>compiled in reasonable anticipation of, or use</a:t>
            </a:r>
            <a:r>
              <a:rPr lang="en-US" b="1" i="0" dirty="0">
                <a:solidFill>
                  <a:srgbClr val="5B646A"/>
                </a:solidFill>
                <a:effectLst/>
                <a:latin typeface="Montserrat" panose="020B0604020202020204" pitchFamily="2" charset="0"/>
              </a:rPr>
              <a:t> in a civil, criminal or administrative action or proceeding</a:t>
            </a:r>
            <a:r>
              <a:rPr lang="en-US" b="0" i="0" dirty="0">
                <a:solidFill>
                  <a:srgbClr val="5B646A"/>
                </a:solidFill>
                <a:effectLst/>
                <a:latin typeface="Montserrat" panose="020B0604020202020204" pitchFamily="2" charset="0"/>
              </a:rPr>
              <a:t>.</a:t>
            </a:r>
          </a:p>
          <a:p>
            <a:endParaRPr lang="en-US" dirty="0"/>
          </a:p>
        </p:txBody>
      </p:sp>
      <p:sp>
        <p:nvSpPr>
          <p:cNvPr id="4" name="Slide Number Placeholder 3"/>
          <p:cNvSpPr>
            <a:spLocks noGrp="1"/>
          </p:cNvSpPr>
          <p:nvPr>
            <p:ph type="sldNum" sz="quarter" idx="5"/>
          </p:nvPr>
        </p:nvSpPr>
        <p:spPr/>
        <p:txBody>
          <a:bodyPr/>
          <a:lstStyle/>
          <a:p>
            <a:fld id="{4399F6B0-A32A-479E-ADDB-1B47A23EC451}" type="slidenum">
              <a:rPr lang="en-US" smtClean="0"/>
              <a:t>5</a:t>
            </a:fld>
            <a:endParaRPr lang="en-US"/>
          </a:p>
        </p:txBody>
      </p:sp>
    </p:spTree>
    <p:extLst>
      <p:ext uri="{BB962C8B-B14F-4D97-AF65-F5344CB8AC3E}">
        <p14:creationId xmlns:p14="http://schemas.microsoft.com/office/powerpoint/2010/main" val="109037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9A89"/>
                </a:solidFill>
                <a:effectLst/>
                <a:latin typeface="Montserrat" panose="020B0604020202020204" pitchFamily="2" charset="0"/>
              </a:rPr>
              <a:t>What notes must be shared? </a:t>
            </a:r>
          </a:p>
          <a:p>
            <a:pPr algn="l"/>
            <a:r>
              <a:rPr lang="en-US" b="0" i="0" dirty="0">
                <a:solidFill>
                  <a:srgbClr val="5B646A"/>
                </a:solidFill>
                <a:effectLst/>
                <a:latin typeface="Montserrat" panose="020B0604020202020204" pitchFamily="2" charset="0"/>
              </a:rPr>
              <a:t>The eight (8) types of clinical notes that must be shared are outlined in the United States Core Data for Interoperability (USCDI), and include:</a:t>
            </a:r>
          </a:p>
          <a:p>
            <a:pPr algn="l">
              <a:buFont typeface="Arial" panose="020B0604020202020204" pitchFamily="34" charset="0"/>
              <a:buChar char="•"/>
            </a:pPr>
            <a:r>
              <a:rPr lang="en-US" b="0" i="0" dirty="0">
                <a:solidFill>
                  <a:srgbClr val="5B646A"/>
                </a:solidFill>
                <a:effectLst/>
                <a:latin typeface="Montserrat" panose="020B0604020202020204" pitchFamily="2" charset="0"/>
              </a:rPr>
              <a:t>consultation notes</a:t>
            </a:r>
          </a:p>
          <a:p>
            <a:pPr algn="l">
              <a:buFont typeface="Arial" panose="020B0604020202020204" pitchFamily="34" charset="0"/>
              <a:buChar char="•"/>
            </a:pPr>
            <a:r>
              <a:rPr lang="en-US" b="0" i="0" dirty="0">
                <a:solidFill>
                  <a:srgbClr val="5B646A"/>
                </a:solidFill>
                <a:effectLst/>
                <a:latin typeface="Montserrat" panose="020B0604020202020204" pitchFamily="2" charset="0"/>
              </a:rPr>
              <a:t>discharge summary notes</a:t>
            </a:r>
          </a:p>
          <a:p>
            <a:pPr algn="l">
              <a:buFont typeface="Arial" panose="020B0604020202020204" pitchFamily="34" charset="0"/>
              <a:buChar char="•"/>
            </a:pPr>
            <a:r>
              <a:rPr lang="en-US" b="0" i="0" dirty="0">
                <a:solidFill>
                  <a:srgbClr val="5B646A"/>
                </a:solidFill>
                <a:effectLst/>
                <a:latin typeface="Montserrat" panose="020B0604020202020204" pitchFamily="2" charset="0"/>
              </a:rPr>
              <a:t>history &amp; physical</a:t>
            </a:r>
          </a:p>
          <a:p>
            <a:pPr algn="l">
              <a:buFont typeface="Arial" panose="020B0604020202020204" pitchFamily="34" charset="0"/>
              <a:buChar char="•"/>
            </a:pPr>
            <a:r>
              <a:rPr lang="en-US" b="0" i="0" dirty="0">
                <a:solidFill>
                  <a:srgbClr val="5B646A"/>
                </a:solidFill>
                <a:effectLst/>
                <a:latin typeface="Montserrat" panose="020B0604020202020204" pitchFamily="2" charset="0"/>
              </a:rPr>
              <a:t>imaging narratives</a:t>
            </a:r>
          </a:p>
          <a:p>
            <a:pPr algn="l">
              <a:buFont typeface="Arial" panose="020B0604020202020204" pitchFamily="34" charset="0"/>
              <a:buChar char="•"/>
            </a:pPr>
            <a:r>
              <a:rPr lang="en-US" b="0" i="0" dirty="0">
                <a:solidFill>
                  <a:srgbClr val="5B646A"/>
                </a:solidFill>
                <a:effectLst/>
                <a:latin typeface="Montserrat" panose="020B0604020202020204" pitchFamily="2" charset="0"/>
              </a:rPr>
              <a:t>laboratory report narratives</a:t>
            </a:r>
          </a:p>
          <a:p>
            <a:pPr algn="l">
              <a:buFont typeface="Arial" panose="020B0604020202020204" pitchFamily="34" charset="0"/>
              <a:buChar char="•"/>
            </a:pPr>
            <a:r>
              <a:rPr lang="en-US" b="0" i="0" dirty="0">
                <a:solidFill>
                  <a:srgbClr val="5B646A"/>
                </a:solidFill>
                <a:effectLst/>
                <a:latin typeface="Montserrat" panose="020B0604020202020204" pitchFamily="2" charset="0"/>
              </a:rPr>
              <a:t>pathology report narratives</a:t>
            </a:r>
          </a:p>
          <a:p>
            <a:pPr algn="l">
              <a:buFont typeface="Arial" panose="020B0604020202020204" pitchFamily="34" charset="0"/>
              <a:buChar char="•"/>
            </a:pPr>
            <a:r>
              <a:rPr lang="en-US" b="0" i="0" dirty="0">
                <a:solidFill>
                  <a:srgbClr val="5B646A"/>
                </a:solidFill>
                <a:effectLst/>
                <a:latin typeface="Montserrat" panose="020B0604020202020204" pitchFamily="2" charset="0"/>
              </a:rPr>
              <a:t>procedure notes</a:t>
            </a:r>
          </a:p>
          <a:p>
            <a:pPr algn="l">
              <a:buFont typeface="Arial" panose="020B0604020202020204" pitchFamily="34" charset="0"/>
              <a:buChar char="•"/>
            </a:pPr>
            <a:r>
              <a:rPr lang="en-US" b="0" i="0" dirty="0">
                <a:solidFill>
                  <a:srgbClr val="5B646A"/>
                </a:solidFill>
                <a:effectLst/>
                <a:latin typeface="Montserrat" panose="020B0604020202020204" pitchFamily="2" charset="0"/>
              </a:rPr>
              <a:t>progress notes</a:t>
            </a:r>
          </a:p>
          <a:p>
            <a:pPr algn="l">
              <a:buFont typeface="Arial" panose="020B0604020202020204" pitchFamily="34" charset="0"/>
              <a:buNone/>
            </a:pPr>
            <a:endParaRPr lang="en-US" b="0" i="0" dirty="0">
              <a:solidFill>
                <a:srgbClr val="5B646A"/>
              </a:solidFill>
              <a:effectLst/>
              <a:latin typeface="Montserrat" panose="020B0604020202020204" pitchFamily="2" charset="0"/>
            </a:endParaRPr>
          </a:p>
          <a:p>
            <a:pPr algn="l"/>
            <a:r>
              <a:rPr lang="en-US" b="0" i="0" dirty="0">
                <a:solidFill>
                  <a:srgbClr val="5B646A"/>
                </a:solidFill>
                <a:effectLst/>
                <a:latin typeface="Montserrat" panose="020B0604020202020204" pitchFamily="2" charset="0"/>
              </a:rPr>
              <a:t>Clinical notes to which the rules </a:t>
            </a:r>
            <a:r>
              <a:rPr lang="en-US" b="1" i="0" dirty="0">
                <a:solidFill>
                  <a:srgbClr val="5B646A"/>
                </a:solidFill>
                <a:effectLst/>
                <a:latin typeface="Montserrat" panose="020B0604020202020204" pitchFamily="2" charset="0"/>
              </a:rPr>
              <a:t>do not apply</a:t>
            </a:r>
            <a:r>
              <a:rPr lang="en-US" b="0" i="0" dirty="0">
                <a:solidFill>
                  <a:srgbClr val="5B646A"/>
                </a:solidFill>
                <a:effectLst/>
                <a:latin typeface="Montserrat" panose="020B0604020202020204" pitchFamily="2" charset="0"/>
              </a:rPr>
              <a:t>:</a:t>
            </a:r>
          </a:p>
          <a:p>
            <a:pPr algn="l">
              <a:buFont typeface="+mj-lt"/>
              <a:buAutoNum type="arabicPeriod"/>
            </a:pPr>
            <a:r>
              <a:rPr lang="en-US" b="1" i="0" dirty="0">
                <a:solidFill>
                  <a:srgbClr val="5B646A"/>
                </a:solidFill>
                <a:effectLst/>
                <a:latin typeface="Montserrat" panose="020B0604020202020204" pitchFamily="2" charset="0"/>
              </a:rPr>
              <a:t>Psychotherapy notes</a:t>
            </a:r>
            <a:r>
              <a:rPr lang="en-US" b="0" i="0" dirty="0">
                <a:solidFill>
                  <a:srgbClr val="5B646A"/>
                </a:solidFill>
                <a:effectLst/>
                <a:latin typeface="Montserrat" panose="020B0604020202020204" pitchFamily="2" charset="0"/>
              </a:rPr>
              <a:t> </a:t>
            </a:r>
            <a:r>
              <a:rPr lang="en-US" b="1" i="0" dirty="0">
                <a:solidFill>
                  <a:srgbClr val="5B646A"/>
                </a:solidFill>
                <a:effectLst/>
                <a:latin typeface="Montserrat" panose="020B0604020202020204" pitchFamily="2" charset="0"/>
              </a:rPr>
              <a:t>that are separated from the rest of the individual’s medical record </a:t>
            </a:r>
            <a:r>
              <a:rPr lang="en-US" b="0" i="0" dirty="0">
                <a:solidFill>
                  <a:srgbClr val="5B646A"/>
                </a:solidFill>
                <a:effectLst/>
                <a:latin typeface="Montserrat" panose="020B0604020202020204" pitchFamily="2" charset="0"/>
              </a:rPr>
              <a:t>and are recorded (in any medium) by a health care provider who is a mental health professional documenting or analyzing the contents of conversation during a private counseling session or a group, joint, or family counseling session. </a:t>
            </a:r>
            <a:r>
              <a:rPr lang="en-US" b="0" i="0" dirty="0">
                <a:solidFill>
                  <a:srgbClr val="009A89"/>
                </a:solidFill>
                <a:effectLst/>
                <a:latin typeface="Montserrat" panose="020B0604020202020204" pitchFamily="2" charset="0"/>
              </a:rPr>
              <a:t>Note: All c</a:t>
            </a:r>
            <a:r>
              <a:rPr lang="en-US" b="0" i="1" dirty="0">
                <a:solidFill>
                  <a:srgbClr val="009A89"/>
                </a:solidFill>
                <a:effectLst/>
                <a:latin typeface="Montserrat" panose="020B0604020202020204" pitchFamily="2" charset="0"/>
              </a:rPr>
              <a:t>linicians and organizations </a:t>
            </a:r>
            <a:r>
              <a:rPr lang="en-US" b="1" i="1" dirty="0">
                <a:solidFill>
                  <a:srgbClr val="009A89"/>
                </a:solidFill>
                <a:effectLst/>
                <a:latin typeface="Montserrat" panose="020B0604020202020204" pitchFamily="2" charset="0"/>
              </a:rPr>
              <a:t>are required to share</a:t>
            </a:r>
            <a:r>
              <a:rPr lang="en-US" b="0" i="1" dirty="0">
                <a:solidFill>
                  <a:srgbClr val="009A89"/>
                </a:solidFill>
                <a:effectLst/>
                <a:latin typeface="Montserrat" panose="020B0604020202020204" pitchFamily="2" charset="0"/>
              </a:rPr>
              <a:t> medication prescription and monitoring, counseling session start and stop times, the modalities and frequencies of treatment furnished, results of clinical tests, and any summary of the following items: diagnosis, functional status, the treatment plan, symptoms, prognosis, and progress to date.</a:t>
            </a:r>
            <a:endParaRPr lang="en-US" b="0" i="0" dirty="0">
              <a:solidFill>
                <a:srgbClr val="5B646A"/>
              </a:solidFill>
              <a:effectLst/>
              <a:latin typeface="Montserrat" panose="020B0604020202020204" pitchFamily="2" charset="0"/>
            </a:endParaRPr>
          </a:p>
          <a:p>
            <a:pPr algn="l">
              <a:buFont typeface="+mj-lt"/>
              <a:buAutoNum type="arabicPeriod"/>
            </a:pPr>
            <a:r>
              <a:rPr lang="en-US" b="1" i="0" dirty="0">
                <a:solidFill>
                  <a:srgbClr val="5B646A"/>
                </a:solidFill>
                <a:effectLst/>
                <a:latin typeface="Montserrat" panose="020B0604020202020204" pitchFamily="2" charset="0"/>
              </a:rPr>
              <a:t>Information </a:t>
            </a:r>
            <a:r>
              <a:rPr lang="en-US" b="0" i="0" dirty="0">
                <a:solidFill>
                  <a:srgbClr val="5B646A"/>
                </a:solidFill>
                <a:effectLst/>
                <a:latin typeface="Montserrat" panose="020B0604020202020204" pitchFamily="2" charset="0"/>
              </a:rPr>
              <a:t>compiled in reasonable anticipation of, or use</a:t>
            </a:r>
            <a:r>
              <a:rPr lang="en-US" b="1" i="0" dirty="0">
                <a:solidFill>
                  <a:srgbClr val="5B646A"/>
                </a:solidFill>
                <a:effectLst/>
                <a:latin typeface="Montserrat" panose="020B0604020202020204" pitchFamily="2" charset="0"/>
              </a:rPr>
              <a:t> in a civil, criminal or administrative action or proceeding</a:t>
            </a:r>
            <a:r>
              <a:rPr lang="en-US" b="0" i="0" dirty="0">
                <a:solidFill>
                  <a:srgbClr val="5B646A"/>
                </a:solidFill>
                <a:effectLst/>
                <a:latin typeface="Montserrat" panose="020B0604020202020204" pitchFamily="2" charset="0"/>
              </a:rPr>
              <a:t>.</a:t>
            </a:r>
          </a:p>
          <a:p>
            <a:endParaRPr lang="en-US" dirty="0"/>
          </a:p>
        </p:txBody>
      </p:sp>
      <p:sp>
        <p:nvSpPr>
          <p:cNvPr id="4" name="Slide Number Placeholder 3"/>
          <p:cNvSpPr>
            <a:spLocks noGrp="1"/>
          </p:cNvSpPr>
          <p:nvPr>
            <p:ph type="sldNum" sz="quarter" idx="5"/>
          </p:nvPr>
        </p:nvSpPr>
        <p:spPr/>
        <p:txBody>
          <a:bodyPr/>
          <a:lstStyle/>
          <a:p>
            <a:fld id="{4399F6B0-A32A-479E-ADDB-1B47A23EC451}" type="slidenum">
              <a:rPr lang="en-US" smtClean="0"/>
              <a:t>6</a:t>
            </a:fld>
            <a:endParaRPr lang="en-US"/>
          </a:p>
        </p:txBody>
      </p:sp>
    </p:spTree>
    <p:extLst>
      <p:ext uri="{BB962C8B-B14F-4D97-AF65-F5344CB8AC3E}">
        <p14:creationId xmlns:p14="http://schemas.microsoft.com/office/powerpoint/2010/main" val="3241704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All clinicians and organizations are required to share medication prescription and monitoring, counseling session start and stop times, the modalities and frequencies of treatment furnished, results of clinical tests, and any summary of the following items: diagnosis, functional status, the treatment plan, symptoms, prognosis, and progress to date</a:t>
            </a:r>
          </a:p>
        </p:txBody>
      </p:sp>
      <p:sp>
        <p:nvSpPr>
          <p:cNvPr id="4" name="Slide Number Placeholder 3"/>
          <p:cNvSpPr>
            <a:spLocks noGrp="1"/>
          </p:cNvSpPr>
          <p:nvPr>
            <p:ph type="sldNum" sz="quarter" idx="5"/>
          </p:nvPr>
        </p:nvSpPr>
        <p:spPr/>
        <p:txBody>
          <a:bodyPr/>
          <a:lstStyle/>
          <a:p>
            <a:fld id="{4399F6B0-A32A-479E-ADDB-1B47A23EC451}" type="slidenum">
              <a:rPr lang="en-US" smtClean="0"/>
              <a:t>8</a:t>
            </a:fld>
            <a:endParaRPr lang="en-US"/>
          </a:p>
        </p:txBody>
      </p:sp>
    </p:spTree>
    <p:extLst>
      <p:ext uri="{BB962C8B-B14F-4D97-AF65-F5344CB8AC3E}">
        <p14:creationId xmlns:p14="http://schemas.microsoft.com/office/powerpoint/2010/main" val="149886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53C56"/>
                </a:solidFill>
                <a:effectLst/>
                <a:latin typeface="Arial" panose="020B0604020202020204" pitchFamily="34" charset="0"/>
              </a:rPr>
              <a:t>Category 1: Exceptions that involve not fulfilling requests to access, exchange, or use electronic health information (EHI).</a:t>
            </a:r>
          </a:p>
          <a:p>
            <a:pPr algn="l">
              <a:buFont typeface="Arial" panose="020B0604020202020204" pitchFamily="34" charset="0"/>
              <a:buChar char="•"/>
            </a:pPr>
            <a:r>
              <a:rPr lang="en-US" b="1" i="0" dirty="0">
                <a:solidFill>
                  <a:srgbClr val="545454"/>
                </a:solidFill>
                <a:effectLst/>
                <a:latin typeface="Arial" panose="020B0604020202020204" pitchFamily="34" charset="0"/>
              </a:rPr>
              <a:t>Preventing Harm Exception:</a:t>
            </a:r>
            <a:r>
              <a:rPr lang="en-US" b="0" i="0" dirty="0">
                <a:solidFill>
                  <a:srgbClr val="545454"/>
                </a:solidFill>
                <a:effectLst/>
                <a:latin typeface="Arial" panose="020B0604020202020204" pitchFamily="34" charset="0"/>
              </a:rPr>
              <a:t> Applies if a provider believes that the patient viewing the note may harm another person or themselves. An example of a preventing harm exception would be a psychologist blocking the release of a suicidal patient’s health information if they believe the records would increase the risk of the patient taking their own life.</a:t>
            </a:r>
          </a:p>
          <a:p>
            <a:pPr algn="l">
              <a:buFont typeface="Arial" panose="020B0604020202020204" pitchFamily="34" charset="0"/>
              <a:buChar char="•"/>
            </a:pPr>
            <a:r>
              <a:rPr lang="en-US" b="1" i="0" dirty="0">
                <a:solidFill>
                  <a:srgbClr val="545454"/>
                </a:solidFill>
                <a:effectLst/>
                <a:latin typeface="Arial" panose="020B0604020202020204" pitchFamily="34" charset="0"/>
              </a:rPr>
              <a:t>Privacy Exception:</a:t>
            </a:r>
            <a:r>
              <a:rPr lang="en-US" b="0" i="0" dirty="0">
                <a:solidFill>
                  <a:srgbClr val="545454"/>
                </a:solidFill>
                <a:effectLst/>
                <a:latin typeface="Arial" panose="020B0604020202020204" pitchFamily="34" charset="0"/>
              </a:rPr>
              <a:t> Applies in a variety of situations involving the patient and/or caregivers. For example, certain lab results, such as a positive HIV test, may be briefly protected against patient access prior to discussion with the healthcare provider regarding this life-changing information. Moreover, certain family situations require a nuanced understanding of what is sharable with caregivers and what should be accessible to the patient only, such as designated aspects of the medical records of adolescents. Alternately, some of a mother’s health information may be contained within her child’s record. The Office of the National Coordinator for Health Information Technology provides more </a:t>
            </a:r>
            <a:r>
              <a:rPr lang="en-US" b="0" i="0" u="sng" dirty="0">
                <a:solidFill>
                  <a:srgbClr val="03A4DC"/>
                </a:solidFill>
                <a:effectLst/>
                <a:latin typeface="Arial" panose="020B0604020202020204" pitchFamily="34" charset="0"/>
                <a:hlinkClick r:id="rId3"/>
              </a:rPr>
              <a:t>information</a:t>
            </a:r>
            <a:r>
              <a:rPr lang="en-US" b="0" i="0" dirty="0">
                <a:solidFill>
                  <a:srgbClr val="545454"/>
                </a:solidFill>
                <a:effectLst/>
                <a:latin typeface="Arial" panose="020B0604020202020204" pitchFamily="34" charset="0"/>
              </a:rPr>
              <a:t> about the privacy exception.</a:t>
            </a:r>
          </a:p>
          <a:p>
            <a:pPr algn="l">
              <a:buFont typeface="Arial" panose="020B0604020202020204" pitchFamily="34" charset="0"/>
              <a:buChar char="•"/>
            </a:pPr>
            <a:r>
              <a:rPr lang="en-US" b="1" i="0" dirty="0">
                <a:solidFill>
                  <a:srgbClr val="545454"/>
                </a:solidFill>
                <a:effectLst/>
                <a:latin typeface="Arial" panose="020B0604020202020204" pitchFamily="34" charset="0"/>
              </a:rPr>
              <a:t>Security Exception:</a:t>
            </a:r>
            <a:r>
              <a:rPr lang="en-US" b="0" i="0" dirty="0">
                <a:solidFill>
                  <a:srgbClr val="545454"/>
                </a:solidFill>
                <a:effectLst/>
                <a:latin typeface="Arial" panose="020B0604020202020204" pitchFamily="34" charset="0"/>
              </a:rPr>
              <a:t> Applies when fulfilling the patient’s request would compromise the security of EHI. In other words, the open notes requirement does not negate all the familiar responsibilities that the Health Insurance Portability and Accountability Act (HIPAA) imposes when it comes to protecting the privacy of personal health information (PHI) with appropriate safeguards. An example of the security exception in practice would be a patient requesting their information in an insecure manner, such as via unencrypted email. If this request violates the practice’s organizational security policy, the practice could block the information from being shared in that manner.</a:t>
            </a:r>
          </a:p>
          <a:p>
            <a:pPr algn="l">
              <a:buFont typeface="Arial" panose="020B0604020202020204" pitchFamily="34" charset="0"/>
              <a:buChar char="•"/>
            </a:pPr>
            <a:r>
              <a:rPr lang="en-US" b="1" i="0" dirty="0">
                <a:solidFill>
                  <a:srgbClr val="545454"/>
                </a:solidFill>
                <a:effectLst/>
                <a:latin typeface="Arial" panose="020B0604020202020204" pitchFamily="34" charset="0"/>
              </a:rPr>
              <a:t>Infeasibility Exception:</a:t>
            </a:r>
            <a:r>
              <a:rPr lang="en-US" b="0" i="0" dirty="0">
                <a:solidFill>
                  <a:srgbClr val="545454"/>
                </a:solidFill>
                <a:effectLst/>
                <a:latin typeface="Arial" panose="020B0604020202020204" pitchFamily="34" charset="0"/>
              </a:rPr>
              <a:t> Applies when practical challenges limit a provider’s ability to meet a request. Situations listed under this exception include public health emergencies, public safety incidents, and labor strikes. In this case, the obligation to </a:t>
            </a:r>
            <a:r>
              <a:rPr lang="en-US" b="0" i="1" dirty="0">
                <a:solidFill>
                  <a:srgbClr val="545454"/>
                </a:solidFill>
                <a:effectLst/>
                <a:latin typeface="Arial" panose="020B0604020202020204" pitchFamily="34" charset="0"/>
              </a:rPr>
              <a:t>respond</a:t>
            </a:r>
            <a:r>
              <a:rPr lang="en-US" b="0" i="0" dirty="0">
                <a:solidFill>
                  <a:srgbClr val="545454"/>
                </a:solidFill>
                <a:effectLst/>
                <a:latin typeface="Arial" panose="020B0604020202020204" pitchFamily="34" charset="0"/>
              </a:rPr>
              <a:t> to the patient’s request still applies—the provider must respond, in writing, within 10 business days of receipt of the patient’s request—but the provider need not immediately </a:t>
            </a:r>
            <a:r>
              <a:rPr lang="en-US" b="0" i="1" dirty="0">
                <a:solidFill>
                  <a:srgbClr val="545454"/>
                </a:solidFill>
                <a:effectLst/>
                <a:latin typeface="Arial" panose="020B0604020202020204" pitchFamily="34" charset="0"/>
              </a:rPr>
              <a:t>fulfill</a:t>
            </a:r>
            <a:r>
              <a:rPr lang="en-US" b="0" i="0" dirty="0">
                <a:solidFill>
                  <a:srgbClr val="545454"/>
                </a:solidFill>
                <a:effectLst/>
                <a:latin typeface="Arial" panose="020B0604020202020204" pitchFamily="34" charset="0"/>
              </a:rPr>
              <a:t> that request.</a:t>
            </a:r>
          </a:p>
          <a:p>
            <a:pPr algn="l">
              <a:buFont typeface="Arial" panose="020B0604020202020204" pitchFamily="34" charset="0"/>
              <a:buChar char="•"/>
            </a:pPr>
            <a:r>
              <a:rPr lang="en-US" b="1" i="0" dirty="0">
                <a:solidFill>
                  <a:srgbClr val="545454"/>
                </a:solidFill>
                <a:effectLst/>
                <a:latin typeface="Arial" panose="020B0604020202020204" pitchFamily="34" charset="0"/>
              </a:rPr>
              <a:t>Health IT Performance Exception:</a:t>
            </a:r>
            <a:r>
              <a:rPr lang="en-US" b="0" i="0" dirty="0">
                <a:solidFill>
                  <a:srgbClr val="545454"/>
                </a:solidFill>
                <a:effectLst/>
                <a:latin typeface="Arial" panose="020B0604020202020204" pitchFamily="34" charset="0"/>
              </a:rPr>
              <a:t> Applies when health IT, most commonly the EHR, is down for required or necessary maintenance or upgrades. In this case, the system may be down for no longer than necessary to maintain or improve the system. An example would be if a patient requests access to their most recent progress note during a system-down upgrade where the medical practice has no access to the note itself.</a:t>
            </a:r>
          </a:p>
          <a:p>
            <a:pPr algn="l"/>
            <a:r>
              <a:rPr lang="en-US" b="0" i="0" dirty="0">
                <a:solidFill>
                  <a:srgbClr val="253C56"/>
                </a:solidFill>
                <a:effectLst/>
                <a:latin typeface="Arial" panose="020B0604020202020204" pitchFamily="34" charset="0"/>
              </a:rPr>
              <a:t>Category 2: Exceptions that involve procedures for fulfilling requests to access, exchange, or use EHI.</a:t>
            </a:r>
          </a:p>
          <a:p>
            <a:pPr algn="l">
              <a:buFont typeface="Arial" panose="020B0604020202020204" pitchFamily="34" charset="0"/>
              <a:buChar char="•"/>
            </a:pPr>
            <a:r>
              <a:rPr lang="en-US" b="1" i="0" dirty="0">
                <a:solidFill>
                  <a:srgbClr val="545454"/>
                </a:solidFill>
                <a:effectLst/>
                <a:latin typeface="Arial" panose="020B0604020202020204" pitchFamily="34" charset="0"/>
              </a:rPr>
              <a:t>Content and Manner Exception:</a:t>
            </a:r>
            <a:r>
              <a:rPr lang="en-US" b="0" i="0" dirty="0">
                <a:solidFill>
                  <a:srgbClr val="545454"/>
                </a:solidFill>
                <a:effectLst/>
                <a:latin typeface="Arial" panose="020B0604020202020204" pitchFamily="34" charset="0"/>
              </a:rPr>
              <a:t> Applies when the recipient of an EHI request desires to limit the scope of EHI provided, or the manner in which it is provided. For example, when the recipient proposes to fulfill the request in an alternative manner because they are technically unable to fulfill the request in the manner asked for. An example of this would be if the patient requests their record via their Apple Health app and the practice is unable to comply in that manner but could comply through their own patient portal.</a:t>
            </a:r>
          </a:p>
          <a:p>
            <a:pPr algn="l">
              <a:buFont typeface="Arial" panose="020B0604020202020204" pitchFamily="34" charset="0"/>
              <a:buChar char="•"/>
            </a:pPr>
            <a:r>
              <a:rPr lang="en-US" b="1" i="0" dirty="0">
                <a:solidFill>
                  <a:srgbClr val="545454"/>
                </a:solidFill>
                <a:effectLst/>
                <a:latin typeface="Arial" panose="020B0604020202020204" pitchFamily="34" charset="0"/>
              </a:rPr>
              <a:t>Fees Exception:</a:t>
            </a:r>
            <a:r>
              <a:rPr lang="en-US" b="0" i="0" dirty="0">
                <a:solidFill>
                  <a:srgbClr val="545454"/>
                </a:solidFill>
                <a:effectLst/>
                <a:latin typeface="Arial" panose="020B0604020202020204" pitchFamily="34" charset="0"/>
              </a:rPr>
              <a:t> Applies when technologies and services that enhance interoperability are being developed. This exception is unlikely to apply to the average healthcare practice.</a:t>
            </a:r>
          </a:p>
          <a:p>
            <a:pPr algn="l">
              <a:buFont typeface="Arial" panose="020B0604020202020204" pitchFamily="34" charset="0"/>
              <a:buChar char="•"/>
            </a:pPr>
            <a:r>
              <a:rPr lang="en-US" b="1" i="0" dirty="0">
                <a:solidFill>
                  <a:srgbClr val="545454"/>
                </a:solidFill>
                <a:effectLst/>
                <a:latin typeface="Arial" panose="020B0604020202020204" pitchFamily="34" charset="0"/>
              </a:rPr>
              <a:t>Licensing Exception:</a:t>
            </a:r>
            <a:r>
              <a:rPr lang="en-US" b="0" i="0" dirty="0">
                <a:solidFill>
                  <a:srgbClr val="545454"/>
                </a:solidFill>
                <a:effectLst/>
                <a:latin typeface="Arial" panose="020B0604020202020204" pitchFamily="34" charset="0"/>
              </a:rPr>
              <a:t> Applies under conditions where the recipient of the request is licensing interoperability elements for EHI to be accessed. This exception is unlikely to apply to the patient records requests most healthcare practices will encounter.</a:t>
            </a:r>
          </a:p>
          <a:p>
            <a:endParaRPr lang="en-US" dirty="0"/>
          </a:p>
        </p:txBody>
      </p:sp>
      <p:sp>
        <p:nvSpPr>
          <p:cNvPr id="4" name="Slide Number Placeholder 3"/>
          <p:cNvSpPr>
            <a:spLocks noGrp="1"/>
          </p:cNvSpPr>
          <p:nvPr>
            <p:ph type="sldNum" sz="quarter" idx="5"/>
          </p:nvPr>
        </p:nvSpPr>
        <p:spPr/>
        <p:txBody>
          <a:bodyPr/>
          <a:lstStyle/>
          <a:p>
            <a:fld id="{4399F6B0-A32A-479E-ADDB-1B47A23EC451}" type="slidenum">
              <a:rPr lang="en-US" smtClean="0"/>
              <a:t>9</a:t>
            </a:fld>
            <a:endParaRPr lang="en-US"/>
          </a:p>
        </p:txBody>
      </p:sp>
    </p:spTree>
    <p:extLst>
      <p:ext uri="{BB962C8B-B14F-4D97-AF65-F5344CB8AC3E}">
        <p14:creationId xmlns:p14="http://schemas.microsoft.com/office/powerpoint/2010/main" val="3892545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www.federalregister.gov</a:t>
            </a:r>
            <a:r>
              <a:rPr lang="en-US" dirty="0"/>
              <a:t>/documents/2023/11/01/2023-24068/21st-century-cures-act-establishment-of-disincentives-for-health-care-providers-that-have-committed</a:t>
            </a:r>
          </a:p>
        </p:txBody>
      </p:sp>
      <p:sp>
        <p:nvSpPr>
          <p:cNvPr id="4" name="Slide Number Placeholder 3"/>
          <p:cNvSpPr>
            <a:spLocks noGrp="1"/>
          </p:cNvSpPr>
          <p:nvPr>
            <p:ph type="sldNum" sz="quarter" idx="5"/>
          </p:nvPr>
        </p:nvSpPr>
        <p:spPr/>
        <p:txBody>
          <a:bodyPr/>
          <a:lstStyle/>
          <a:p>
            <a:fld id="{4399F6B0-A32A-479E-ADDB-1B47A23EC451}" type="slidenum">
              <a:rPr lang="en-US" smtClean="0"/>
              <a:t>10</a:t>
            </a:fld>
            <a:endParaRPr lang="en-US"/>
          </a:p>
        </p:txBody>
      </p:sp>
    </p:spTree>
    <p:extLst>
      <p:ext uri="{BB962C8B-B14F-4D97-AF65-F5344CB8AC3E}">
        <p14:creationId xmlns:p14="http://schemas.microsoft.com/office/powerpoint/2010/main" val="306853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Reference: https://</a:t>
            </a:r>
            <a:r>
              <a:rPr lang="en-US" sz="1200" dirty="0" err="1"/>
              <a:t>chartrequest.com</a:t>
            </a:r>
            <a:r>
              <a:rPr lang="en-US" sz="1200" dirty="0"/>
              <a:t>/2022-changes-to-the-21st-century-cures-act/</a:t>
            </a:r>
          </a:p>
          <a:p>
            <a:endParaRPr lang="en-US" dirty="0"/>
          </a:p>
        </p:txBody>
      </p:sp>
      <p:sp>
        <p:nvSpPr>
          <p:cNvPr id="4" name="Slide Number Placeholder 3"/>
          <p:cNvSpPr>
            <a:spLocks noGrp="1"/>
          </p:cNvSpPr>
          <p:nvPr>
            <p:ph type="sldNum" sz="quarter" idx="5"/>
          </p:nvPr>
        </p:nvSpPr>
        <p:spPr/>
        <p:txBody>
          <a:bodyPr/>
          <a:lstStyle/>
          <a:p>
            <a:fld id="{4399F6B0-A32A-479E-ADDB-1B47A23EC451}" type="slidenum">
              <a:rPr lang="en-US" smtClean="0"/>
              <a:t>11</a:t>
            </a:fld>
            <a:endParaRPr lang="en-US"/>
          </a:p>
        </p:txBody>
      </p:sp>
    </p:spTree>
    <p:extLst>
      <p:ext uri="{BB962C8B-B14F-4D97-AF65-F5344CB8AC3E}">
        <p14:creationId xmlns:p14="http://schemas.microsoft.com/office/powerpoint/2010/main" val="278708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www.nih.gov</a:t>
            </a:r>
            <a:r>
              <a:rPr lang="en-US" dirty="0"/>
              <a:t>/research-training/medical-research-initiatives/cures</a:t>
            </a:r>
          </a:p>
          <a:p>
            <a:endParaRPr lang="en-US" dirty="0"/>
          </a:p>
          <a:p>
            <a:r>
              <a:rPr lang="en-US" dirty="0"/>
              <a:t>https://</a:t>
            </a:r>
            <a:r>
              <a:rPr lang="en-US" dirty="0" err="1"/>
              <a:t>www.thedoctors.com</a:t>
            </a:r>
            <a:r>
              <a:rPr lang="en-US" dirty="0"/>
              <a:t>/articles/open-notes-healthcare-providers-should-prepare-now-for-2023-and-the-cures-act/</a:t>
            </a:r>
          </a:p>
          <a:p>
            <a:endParaRPr lang="en-US" dirty="0"/>
          </a:p>
          <a:p>
            <a:pPr algn="l"/>
            <a:r>
              <a:rPr lang="en-US" b="0" i="0" dirty="0">
                <a:solidFill>
                  <a:srgbClr val="253C56"/>
                </a:solidFill>
                <a:effectLst/>
                <a:latin typeface="Arial" panose="020B0604020202020204" pitchFamily="34" charset="0"/>
              </a:rPr>
              <a:t>Potential Beneficial Research</a:t>
            </a:r>
          </a:p>
          <a:p>
            <a:pPr algn="l"/>
            <a:r>
              <a:rPr lang="en-US" b="0" i="0" dirty="0">
                <a:solidFill>
                  <a:srgbClr val="545454"/>
                </a:solidFill>
                <a:effectLst/>
                <a:latin typeface="Arial" panose="020B0604020202020204" pitchFamily="34" charset="0"/>
              </a:rPr>
              <a:t>The Cures Act allocates funding totaling $4.8 billion over 10 years to </a:t>
            </a:r>
            <a:r>
              <a:rPr lang="en-US" b="0" i="0" u="sng" dirty="0">
                <a:solidFill>
                  <a:srgbClr val="03A4DC"/>
                </a:solidFill>
                <a:effectLst/>
                <a:latin typeface="Arial" panose="020B0604020202020204" pitchFamily="34" charset="0"/>
                <a:hlinkClick r:id="rId3"/>
              </a:rPr>
              <a:t>four innovation projects</a:t>
            </a:r>
            <a:r>
              <a:rPr lang="en-US" b="0" i="0" dirty="0">
                <a:solidFill>
                  <a:srgbClr val="545454"/>
                </a:solidFill>
                <a:effectLst/>
                <a:latin typeface="Arial" panose="020B0604020202020204" pitchFamily="34" charset="0"/>
              </a:rPr>
              <a:t>:</a:t>
            </a:r>
          </a:p>
          <a:p>
            <a:pPr algn="l">
              <a:buFont typeface="+mj-lt"/>
              <a:buAutoNum type="arabicPeriod"/>
            </a:pPr>
            <a:r>
              <a:rPr lang="en-US" b="0" i="0" dirty="0">
                <a:solidFill>
                  <a:srgbClr val="545454"/>
                </a:solidFill>
                <a:effectLst/>
                <a:latin typeface="Arial" panose="020B0604020202020204" pitchFamily="34" charset="0"/>
              </a:rPr>
              <a:t>The Precision Medicine Initiative: The National Institutes of Health (NIH) operates this long-term research effort to understand how the intersection of genetics, lifestyle, and environment impacts an individual’s disease prevention and treatment options. One aspect of the Precision Medicine Initiative is the “</a:t>
            </a:r>
            <a:r>
              <a:rPr lang="en-US" b="0" i="0" u="sng" dirty="0">
                <a:solidFill>
                  <a:srgbClr val="03A4DC"/>
                </a:solidFill>
                <a:effectLst/>
                <a:latin typeface="Arial" panose="020B0604020202020204" pitchFamily="34" charset="0"/>
                <a:hlinkClick r:id="rId4"/>
              </a:rPr>
              <a:t>All of Us</a:t>
            </a:r>
            <a:r>
              <a:rPr lang="en-US" b="0" i="0" dirty="0">
                <a:solidFill>
                  <a:srgbClr val="545454"/>
                </a:solidFill>
                <a:effectLst/>
                <a:latin typeface="Arial" panose="020B0604020202020204" pitchFamily="34" charset="0"/>
              </a:rPr>
              <a:t>” project, which is “inviting one million people across the U.S. to help build one of the most diverse health databases in history.”</a:t>
            </a:r>
          </a:p>
          <a:p>
            <a:pPr algn="l">
              <a:buFont typeface="+mj-lt"/>
              <a:buAutoNum type="arabicPeriod"/>
            </a:pPr>
            <a:r>
              <a:rPr lang="en-US" b="0" i="0" u="sng" dirty="0">
                <a:solidFill>
                  <a:srgbClr val="03A4DC"/>
                </a:solidFill>
                <a:effectLst/>
                <a:latin typeface="Arial" panose="020B0604020202020204" pitchFamily="34" charset="0"/>
                <a:hlinkClick r:id="rId5"/>
              </a:rPr>
              <a:t>The Brain Research Through Advancing Innovative Neurotechnologies® (BRAIN) Initiative</a:t>
            </a:r>
            <a:r>
              <a:rPr lang="en-US" b="0" i="0" dirty="0">
                <a:solidFill>
                  <a:srgbClr val="545454"/>
                </a:solidFill>
                <a:effectLst/>
                <a:latin typeface="Arial" panose="020B0604020202020204" pitchFamily="34" charset="0"/>
              </a:rPr>
              <a:t>: Using innovative technologies, researchers will create a dynamic new map of the brain that will show how individual cells and complex neural networks interact. The BRAIN Initiative aims to increase understanding of how the brain encodes, stores, and retrieves information, informing transformations in how neurological disorders are diagnosed and treated.</a:t>
            </a:r>
          </a:p>
          <a:p>
            <a:pPr algn="l">
              <a:buFont typeface="+mj-lt"/>
              <a:buAutoNum type="arabicPeriod"/>
            </a:pPr>
            <a:r>
              <a:rPr lang="en-US" b="0" i="0" dirty="0">
                <a:solidFill>
                  <a:srgbClr val="545454"/>
                </a:solidFill>
                <a:effectLst/>
                <a:latin typeface="Arial" panose="020B0604020202020204" pitchFamily="34" charset="0"/>
              </a:rPr>
              <a:t>The Beau Biden </a:t>
            </a:r>
            <a:r>
              <a:rPr lang="en-US" b="0" i="0" u="sng" dirty="0">
                <a:solidFill>
                  <a:srgbClr val="03A4DC"/>
                </a:solidFill>
                <a:effectLst/>
                <a:latin typeface="Arial" panose="020B0604020202020204" pitchFamily="34" charset="0"/>
                <a:hlinkClick r:id="rId6"/>
              </a:rPr>
              <a:t>Cancer Moonshot</a:t>
            </a:r>
            <a:r>
              <a:rPr lang="en-US" b="0" i="0" dirty="0">
                <a:solidFill>
                  <a:srgbClr val="545454"/>
                </a:solidFill>
                <a:effectLst/>
                <a:latin typeface="Arial" panose="020B0604020202020204" pitchFamily="34" charset="0"/>
              </a:rPr>
              <a:t>: This “bold effort to accelerate progress in cancer research” is investigating how to overcome cancer’s resistance to therapy and working to build a national cancer data ecosystem.</a:t>
            </a:r>
          </a:p>
          <a:p>
            <a:pPr algn="l">
              <a:buFont typeface="+mj-lt"/>
              <a:buAutoNum type="arabicPeriod"/>
            </a:pPr>
            <a:r>
              <a:rPr lang="en-US" b="0" i="0" u="sng" dirty="0">
                <a:solidFill>
                  <a:srgbClr val="03A4DC"/>
                </a:solidFill>
                <a:effectLst/>
                <a:latin typeface="Arial" panose="020B0604020202020204" pitchFamily="34" charset="0"/>
                <a:hlinkClick r:id="rId7"/>
              </a:rPr>
              <a:t>Regenerative Medicine Innovation Project</a:t>
            </a:r>
            <a:r>
              <a:rPr lang="en-US" b="0" i="0" dirty="0">
                <a:solidFill>
                  <a:srgbClr val="545454"/>
                </a:solidFill>
                <a:effectLst/>
                <a:latin typeface="Arial" panose="020B0604020202020204" pitchFamily="34" charset="0"/>
              </a:rPr>
              <a:t>: To further the field of regenerative medicine, which aims to repair or replace damaged cells, tissues, or organs using stem cells and/or other therapeutic technologies, the NIH and the Food and Drug Administration will award grants and contracts to facilitate research using stem cells, including autologous stem cells. Some specialties will find themselves putting new knowledge generated by Cures Act research initiatives into practice sooner than others, but these initiatives are intended to benefit all patients and providers.</a:t>
            </a:r>
          </a:p>
          <a:p>
            <a:endParaRPr lang="en-US" dirty="0"/>
          </a:p>
          <a:p>
            <a:endParaRPr lang="en-US" dirty="0"/>
          </a:p>
        </p:txBody>
      </p:sp>
      <p:sp>
        <p:nvSpPr>
          <p:cNvPr id="4" name="Slide Number Placeholder 3"/>
          <p:cNvSpPr>
            <a:spLocks noGrp="1"/>
          </p:cNvSpPr>
          <p:nvPr>
            <p:ph type="sldNum" sz="quarter" idx="5"/>
          </p:nvPr>
        </p:nvSpPr>
        <p:spPr/>
        <p:txBody>
          <a:bodyPr/>
          <a:lstStyle/>
          <a:p>
            <a:fld id="{4399F6B0-A32A-479E-ADDB-1B47A23EC451}" type="slidenum">
              <a:rPr lang="en-US" smtClean="0"/>
              <a:t>12</a:t>
            </a:fld>
            <a:endParaRPr lang="en-US"/>
          </a:p>
        </p:txBody>
      </p:sp>
    </p:spTree>
    <p:extLst>
      <p:ext uri="{BB962C8B-B14F-4D97-AF65-F5344CB8AC3E}">
        <p14:creationId xmlns:p14="http://schemas.microsoft.com/office/powerpoint/2010/main" val="98491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Describing the Patient</a:t>
            </a:r>
          </a:p>
          <a:p>
            <a:pPr lvl="1"/>
            <a:r>
              <a:rPr lang="en-US" dirty="0"/>
              <a:t>Non-compliant, resistant</a:t>
            </a:r>
          </a:p>
          <a:p>
            <a:pPr lvl="1"/>
            <a:r>
              <a:rPr lang="en-US" dirty="0"/>
              <a:t>Fearful</a:t>
            </a:r>
          </a:p>
          <a:p>
            <a:pPr lvl="1"/>
            <a:r>
              <a:rPr lang="en-US" dirty="0"/>
              <a:t>Frequent flyer</a:t>
            </a:r>
          </a:p>
          <a:p>
            <a:endParaRPr lang="en-US" dirty="0"/>
          </a:p>
        </p:txBody>
      </p:sp>
      <p:sp>
        <p:nvSpPr>
          <p:cNvPr id="4" name="Slide Number Placeholder 3"/>
          <p:cNvSpPr>
            <a:spLocks noGrp="1"/>
          </p:cNvSpPr>
          <p:nvPr>
            <p:ph type="sldNum" sz="quarter" idx="5"/>
          </p:nvPr>
        </p:nvSpPr>
        <p:spPr/>
        <p:txBody>
          <a:bodyPr/>
          <a:lstStyle/>
          <a:p>
            <a:fld id="{4399F6B0-A32A-479E-ADDB-1B47A23EC451}" type="slidenum">
              <a:rPr lang="en-US" smtClean="0"/>
              <a:t>17</a:t>
            </a:fld>
            <a:endParaRPr lang="en-US"/>
          </a:p>
        </p:txBody>
      </p:sp>
    </p:spTree>
    <p:extLst>
      <p:ext uri="{BB962C8B-B14F-4D97-AF65-F5344CB8AC3E}">
        <p14:creationId xmlns:p14="http://schemas.microsoft.com/office/powerpoint/2010/main" val="4205657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other patient benefits</a:t>
            </a:r>
          </a:p>
        </p:txBody>
      </p:sp>
      <p:sp>
        <p:nvSpPr>
          <p:cNvPr id="4" name="Slide Number Placeholder 3"/>
          <p:cNvSpPr>
            <a:spLocks noGrp="1"/>
          </p:cNvSpPr>
          <p:nvPr>
            <p:ph type="sldNum" sz="quarter" idx="5"/>
          </p:nvPr>
        </p:nvSpPr>
        <p:spPr/>
        <p:txBody>
          <a:bodyPr/>
          <a:lstStyle/>
          <a:p>
            <a:fld id="{4399F6B0-A32A-479E-ADDB-1B47A23EC451}" type="slidenum">
              <a:rPr lang="en-US" smtClean="0"/>
              <a:t>23</a:t>
            </a:fld>
            <a:endParaRPr lang="en-US"/>
          </a:p>
        </p:txBody>
      </p:sp>
    </p:spTree>
    <p:extLst>
      <p:ext uri="{BB962C8B-B14F-4D97-AF65-F5344CB8AC3E}">
        <p14:creationId xmlns:p14="http://schemas.microsoft.com/office/powerpoint/2010/main" val="1948794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485706-8797-4F4B-9922-89BD6C663AC4}" type="datetime1">
              <a:rPr lang="en-US" smtClean="0"/>
              <a:t>3/26/24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CNM Virtual Symposium 2022</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0D6D24E6-E92A-4ED8-B7E0-9F01F2A3CB31}" type="slidenum">
              <a:rPr lang="en-US" smtClean="0"/>
              <a:t>‹#›</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7" name="Picture 6" descr="A picture containing diagram&#10;&#10;Description automatically generated">
            <a:extLst>
              <a:ext uri="{FF2B5EF4-FFF2-40B4-BE49-F238E27FC236}">
                <a16:creationId xmlns:a16="http://schemas.microsoft.com/office/drawing/2014/main" id="{BE8111F8-6F56-B071-59B9-A0284F9EB2FC}"/>
              </a:ext>
            </a:extLst>
          </p:cNvPr>
          <p:cNvPicPr>
            <a:picLocks noChangeAspect="1"/>
          </p:cNvPicPr>
          <p:nvPr userDrawn="1"/>
        </p:nvPicPr>
        <p:blipFill>
          <a:blip r:embed="rId2"/>
          <a:stretch>
            <a:fillRect/>
          </a:stretch>
        </p:blipFill>
        <p:spPr>
          <a:xfrm>
            <a:off x="0" y="-34363"/>
            <a:ext cx="12192000" cy="6892363"/>
          </a:xfrm>
          <a:prstGeom prst="rect">
            <a:avLst/>
          </a:prstGeom>
        </p:spPr>
      </p:pic>
    </p:spTree>
    <p:extLst>
      <p:ext uri="{BB962C8B-B14F-4D97-AF65-F5344CB8AC3E}">
        <p14:creationId xmlns:p14="http://schemas.microsoft.com/office/powerpoint/2010/main" val="103252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F804C9-6C25-4288-8382-43E8F37644D0}" type="datetime1">
              <a:rPr lang="en-US" smtClean="0"/>
              <a:t>3/26/24</a:t>
            </a:fld>
            <a:endParaRPr lang="en-US"/>
          </a:p>
        </p:txBody>
      </p:sp>
      <p:sp>
        <p:nvSpPr>
          <p:cNvPr id="5" name="Footer Placeholder 4"/>
          <p:cNvSpPr>
            <a:spLocks noGrp="1"/>
          </p:cNvSpPr>
          <p:nvPr>
            <p:ph type="ftr" sz="quarter" idx="11"/>
          </p:nvPr>
        </p:nvSpPr>
        <p:spPr/>
        <p:txBody>
          <a:bodyPr/>
          <a:lstStyle/>
          <a:p>
            <a:r>
              <a:rPr lang="en-US"/>
              <a:t>CNM Virtual Symposium 2022</a:t>
            </a:r>
          </a:p>
        </p:txBody>
      </p:sp>
      <p:sp>
        <p:nvSpPr>
          <p:cNvPr id="6" name="Slide Number Placeholder 5"/>
          <p:cNvSpPr>
            <a:spLocks noGrp="1"/>
          </p:cNvSpPr>
          <p:nvPr>
            <p:ph type="sldNum" sz="quarter" idx="12"/>
          </p:nvPr>
        </p:nvSpPr>
        <p:spPr/>
        <p:txBody>
          <a:bodyPr/>
          <a:lstStyle/>
          <a:p>
            <a:fld id="{0D6D24E6-E92A-4ED8-B7E0-9F01F2A3CB31}" type="slidenum">
              <a:rPr lang="en-US" smtClean="0"/>
              <a:t>‹#›</a:t>
            </a:fld>
            <a:endParaRPr lang="en-US"/>
          </a:p>
        </p:txBody>
      </p:sp>
    </p:spTree>
    <p:extLst>
      <p:ext uri="{BB962C8B-B14F-4D97-AF65-F5344CB8AC3E}">
        <p14:creationId xmlns:p14="http://schemas.microsoft.com/office/powerpoint/2010/main" val="175096811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F804C9-6C25-4288-8382-43E8F37644D0}" type="datetime1">
              <a:rPr lang="en-US" smtClean="0"/>
              <a:t>3/26/24</a:t>
            </a:fld>
            <a:endParaRPr lang="en-US"/>
          </a:p>
        </p:txBody>
      </p:sp>
      <p:sp>
        <p:nvSpPr>
          <p:cNvPr id="5" name="Footer Placeholder 4"/>
          <p:cNvSpPr>
            <a:spLocks noGrp="1"/>
          </p:cNvSpPr>
          <p:nvPr>
            <p:ph type="ftr" sz="quarter" idx="11"/>
          </p:nvPr>
        </p:nvSpPr>
        <p:spPr/>
        <p:txBody>
          <a:bodyPr/>
          <a:lstStyle/>
          <a:p>
            <a:r>
              <a:rPr lang="en-US"/>
              <a:t>CNM Virtual Symposium 2022</a:t>
            </a:r>
          </a:p>
        </p:txBody>
      </p:sp>
      <p:sp>
        <p:nvSpPr>
          <p:cNvPr id="6" name="Slide Number Placeholder 5"/>
          <p:cNvSpPr>
            <a:spLocks noGrp="1"/>
          </p:cNvSpPr>
          <p:nvPr>
            <p:ph type="sldNum" sz="quarter" idx="12"/>
          </p:nvPr>
        </p:nvSpPr>
        <p:spPr/>
        <p:txBody>
          <a:bodyPr/>
          <a:lstStyle/>
          <a:p>
            <a:fld id="{0D6D24E6-E92A-4ED8-B7E0-9F01F2A3CB31}" type="slidenum">
              <a:rPr lang="en-US" smtClean="0"/>
              <a:t>‹#›</a:t>
            </a:fld>
            <a:endParaRPr lang="en-US"/>
          </a:p>
        </p:txBody>
      </p:sp>
    </p:spTree>
    <p:extLst>
      <p:ext uri="{BB962C8B-B14F-4D97-AF65-F5344CB8AC3E}">
        <p14:creationId xmlns:p14="http://schemas.microsoft.com/office/powerpoint/2010/main" val="291173024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F804C9-6C25-4288-8382-43E8F37644D0}" type="datetime1">
              <a:rPr lang="en-US" smtClean="0"/>
              <a:t>3/26/24</a:t>
            </a:fld>
            <a:endParaRPr lang="en-US"/>
          </a:p>
        </p:txBody>
      </p:sp>
      <p:sp>
        <p:nvSpPr>
          <p:cNvPr id="5" name="Footer Placeholder 4"/>
          <p:cNvSpPr>
            <a:spLocks noGrp="1"/>
          </p:cNvSpPr>
          <p:nvPr>
            <p:ph type="ftr" sz="quarter" idx="11"/>
          </p:nvPr>
        </p:nvSpPr>
        <p:spPr/>
        <p:txBody>
          <a:bodyPr/>
          <a:lstStyle/>
          <a:p>
            <a:r>
              <a:rPr lang="en-US"/>
              <a:t>CNM Virtual Symposium 2022</a:t>
            </a:r>
          </a:p>
        </p:txBody>
      </p:sp>
      <p:sp>
        <p:nvSpPr>
          <p:cNvPr id="6" name="Slide Number Placeholder 5"/>
          <p:cNvSpPr>
            <a:spLocks noGrp="1"/>
          </p:cNvSpPr>
          <p:nvPr>
            <p:ph type="sldNum" sz="quarter" idx="12"/>
          </p:nvPr>
        </p:nvSpPr>
        <p:spPr/>
        <p:txBody>
          <a:bodyPr/>
          <a:lstStyle/>
          <a:p>
            <a:fld id="{0D6D24E6-E92A-4ED8-B7E0-9F01F2A3CB31}" type="slidenum">
              <a:rPr lang="en-US" smtClean="0"/>
              <a:t>‹#›</a:t>
            </a:fld>
            <a:endParaRPr lang="en-US"/>
          </a:p>
        </p:txBody>
      </p:sp>
    </p:spTree>
    <p:extLst>
      <p:ext uri="{BB962C8B-B14F-4D97-AF65-F5344CB8AC3E}">
        <p14:creationId xmlns:p14="http://schemas.microsoft.com/office/powerpoint/2010/main" val="1729549425"/>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61D716BA-FBD7-4DE3-BCE7-4402B62E3E64}" type="datetime1">
              <a:rPr lang="en-US" smtClean="0"/>
              <a:t>3/26/24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CNM Virtual Symposium 2022</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0D6D24E6-E92A-4ED8-B7E0-9F01F2A3CB31}"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
        <p:nvSpPr>
          <p:cNvPr id="8" name="Rectangle 7">
            <a:extLst>
              <a:ext uri="{FF2B5EF4-FFF2-40B4-BE49-F238E27FC236}">
                <a16:creationId xmlns:a16="http://schemas.microsoft.com/office/drawing/2014/main" id="{CC7E70DD-1B5B-B998-83CD-54EB8574B075}"/>
              </a:ext>
            </a:extLst>
          </p:cNvPr>
          <p:cNvSpPr/>
          <p:nvPr userDrawn="1"/>
        </p:nvSpPr>
        <p:spPr>
          <a:xfrm>
            <a:off x="10641874" y="4589463"/>
            <a:ext cx="1550126" cy="22685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10C402F-2FB3-6E82-496A-9186201B4915}"/>
              </a:ext>
            </a:extLst>
          </p:cNvPr>
          <p:cNvSpPr/>
          <p:nvPr userDrawn="1"/>
        </p:nvSpPr>
        <p:spPr>
          <a:xfrm>
            <a:off x="10641874" y="-1"/>
            <a:ext cx="1550126" cy="4589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613109-4338-EC91-36C3-40084D9D46F1}"/>
              </a:ext>
            </a:extLst>
          </p:cNvPr>
          <p:cNvSpPr/>
          <p:nvPr userDrawn="1"/>
        </p:nvSpPr>
        <p:spPr>
          <a:xfrm>
            <a:off x="11939451" y="0"/>
            <a:ext cx="457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BA703C83-ED7C-410B-CB99-DE30CD6B80A9}"/>
              </a:ext>
            </a:extLst>
          </p:cNvPr>
          <p:cNvPicPr>
            <a:picLocks noChangeAspect="1"/>
          </p:cNvPicPr>
          <p:nvPr userDrawn="1"/>
        </p:nvPicPr>
        <p:blipFill>
          <a:blip r:embed="rId2"/>
          <a:stretch>
            <a:fillRect/>
          </a:stretch>
        </p:blipFill>
        <p:spPr>
          <a:xfrm>
            <a:off x="10750586" y="103833"/>
            <a:ext cx="1332702" cy="1329034"/>
          </a:xfrm>
          <a:prstGeom prst="rect">
            <a:avLst/>
          </a:prstGeom>
        </p:spPr>
      </p:pic>
      <p:sp>
        <p:nvSpPr>
          <p:cNvPr id="12" name="Rectangle 11">
            <a:extLst>
              <a:ext uri="{FF2B5EF4-FFF2-40B4-BE49-F238E27FC236}">
                <a16:creationId xmlns:a16="http://schemas.microsoft.com/office/drawing/2014/main" id="{F75EC864-431D-14E0-1836-8C0D35B81078}"/>
              </a:ext>
            </a:extLst>
          </p:cNvPr>
          <p:cNvSpPr/>
          <p:nvPr userDrawn="1"/>
        </p:nvSpPr>
        <p:spPr>
          <a:xfrm rot="16200000">
            <a:off x="6073142" y="185736"/>
            <a:ext cx="45719" cy="12192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23068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F804C9-6C25-4288-8382-43E8F37644D0}" type="datetime1">
              <a:rPr lang="en-US" smtClean="0"/>
              <a:t>3/26/24</a:t>
            </a:fld>
            <a:endParaRPr lang="en-US"/>
          </a:p>
        </p:txBody>
      </p:sp>
      <p:sp>
        <p:nvSpPr>
          <p:cNvPr id="6" name="Footer Placeholder 5"/>
          <p:cNvSpPr>
            <a:spLocks noGrp="1"/>
          </p:cNvSpPr>
          <p:nvPr>
            <p:ph type="ftr" sz="quarter" idx="11"/>
          </p:nvPr>
        </p:nvSpPr>
        <p:spPr/>
        <p:txBody>
          <a:bodyPr/>
          <a:lstStyle/>
          <a:p>
            <a:r>
              <a:rPr lang="en-US"/>
              <a:t>CNM Virtual Symposium 2022</a:t>
            </a:r>
          </a:p>
        </p:txBody>
      </p:sp>
      <p:sp>
        <p:nvSpPr>
          <p:cNvPr id="7" name="Slide Number Placeholder 6"/>
          <p:cNvSpPr>
            <a:spLocks noGrp="1"/>
          </p:cNvSpPr>
          <p:nvPr>
            <p:ph type="sldNum" sz="quarter" idx="12"/>
          </p:nvPr>
        </p:nvSpPr>
        <p:spPr/>
        <p:txBody>
          <a:bodyPr/>
          <a:lstStyle/>
          <a:p>
            <a:fld id="{0D6D24E6-E92A-4ED8-B7E0-9F01F2A3CB31}" type="slidenum">
              <a:rPr lang="en-US" smtClean="0"/>
              <a:t>‹#›</a:t>
            </a:fld>
            <a:endParaRPr lang="en-US"/>
          </a:p>
        </p:txBody>
      </p:sp>
    </p:spTree>
    <p:extLst>
      <p:ext uri="{BB962C8B-B14F-4D97-AF65-F5344CB8AC3E}">
        <p14:creationId xmlns:p14="http://schemas.microsoft.com/office/powerpoint/2010/main" val="3914279439"/>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F804C9-6C25-4288-8382-43E8F37644D0}" type="datetime1">
              <a:rPr lang="en-US" smtClean="0"/>
              <a:t>3/26/24</a:t>
            </a:fld>
            <a:endParaRPr lang="en-US"/>
          </a:p>
        </p:txBody>
      </p:sp>
      <p:sp>
        <p:nvSpPr>
          <p:cNvPr id="8" name="Footer Placeholder 7"/>
          <p:cNvSpPr>
            <a:spLocks noGrp="1"/>
          </p:cNvSpPr>
          <p:nvPr>
            <p:ph type="ftr" sz="quarter" idx="11"/>
          </p:nvPr>
        </p:nvSpPr>
        <p:spPr/>
        <p:txBody>
          <a:bodyPr/>
          <a:lstStyle/>
          <a:p>
            <a:r>
              <a:rPr lang="en-US"/>
              <a:t>CNM Virtual Symposium 2022</a:t>
            </a:r>
          </a:p>
        </p:txBody>
      </p:sp>
      <p:sp>
        <p:nvSpPr>
          <p:cNvPr id="9" name="Slide Number Placeholder 8"/>
          <p:cNvSpPr>
            <a:spLocks noGrp="1"/>
          </p:cNvSpPr>
          <p:nvPr>
            <p:ph type="sldNum" sz="quarter" idx="12"/>
          </p:nvPr>
        </p:nvSpPr>
        <p:spPr/>
        <p:txBody>
          <a:bodyPr/>
          <a:lstStyle/>
          <a:p>
            <a:fld id="{0D6D24E6-E92A-4ED8-B7E0-9F01F2A3CB31}" type="slidenum">
              <a:rPr lang="en-US" smtClean="0"/>
              <a:t>‹#›</a:t>
            </a:fld>
            <a:endParaRPr lang="en-US"/>
          </a:p>
        </p:txBody>
      </p:sp>
    </p:spTree>
    <p:extLst>
      <p:ext uri="{BB962C8B-B14F-4D97-AF65-F5344CB8AC3E}">
        <p14:creationId xmlns:p14="http://schemas.microsoft.com/office/powerpoint/2010/main" val="2671547407"/>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C8130C-EF72-4436-B632-A8B9A534A928}" type="datetime1">
              <a:rPr lang="en-US" smtClean="0"/>
              <a:t>3/26/24</a:t>
            </a:fld>
            <a:endParaRPr lang="en-US"/>
          </a:p>
        </p:txBody>
      </p:sp>
      <p:sp>
        <p:nvSpPr>
          <p:cNvPr id="4" name="Footer Placeholder 3"/>
          <p:cNvSpPr>
            <a:spLocks noGrp="1"/>
          </p:cNvSpPr>
          <p:nvPr>
            <p:ph type="ftr" sz="quarter" idx="11"/>
          </p:nvPr>
        </p:nvSpPr>
        <p:spPr/>
        <p:txBody>
          <a:bodyPr/>
          <a:lstStyle/>
          <a:p>
            <a:r>
              <a:rPr lang="en-US"/>
              <a:t>CNM Virtual Symposium 2022</a:t>
            </a:r>
            <a:endParaRPr lang="en-US" dirty="0"/>
          </a:p>
        </p:txBody>
      </p:sp>
      <p:sp>
        <p:nvSpPr>
          <p:cNvPr id="5" name="Slide Number Placeholder 4"/>
          <p:cNvSpPr>
            <a:spLocks noGrp="1"/>
          </p:cNvSpPr>
          <p:nvPr>
            <p:ph type="sldNum" sz="quarter" idx="12"/>
          </p:nvPr>
        </p:nvSpPr>
        <p:spPr/>
        <p:txBody>
          <a:bodyPr/>
          <a:lstStyle/>
          <a:p>
            <a:fld id="{0D6D24E6-E92A-4ED8-B7E0-9F01F2A3CB31}" type="slidenum">
              <a:rPr lang="en-US" smtClean="0"/>
              <a:t>‹#›</a:t>
            </a:fld>
            <a:endParaRPr lang="en-US"/>
          </a:p>
        </p:txBody>
      </p:sp>
      <p:pic>
        <p:nvPicPr>
          <p:cNvPr id="6" name="Picture 5">
            <a:extLst>
              <a:ext uri="{FF2B5EF4-FFF2-40B4-BE49-F238E27FC236}">
                <a16:creationId xmlns:a16="http://schemas.microsoft.com/office/drawing/2014/main" id="{FAAEC9E5-F9F2-954A-879A-A2932604E448}"/>
              </a:ext>
            </a:extLst>
          </p:cNvPr>
          <p:cNvPicPr>
            <a:picLocks noChangeAspect="1"/>
          </p:cNvPicPr>
          <p:nvPr userDrawn="1"/>
        </p:nvPicPr>
        <p:blipFill rotWithShape="1">
          <a:blip r:embed="rId2">
            <a:alphaModFix amt="14000"/>
          </a:blip>
          <a:srcRect l="27803"/>
          <a:stretch/>
        </p:blipFill>
        <p:spPr>
          <a:xfrm>
            <a:off x="0" y="-21702"/>
            <a:ext cx="2490434" cy="7094539"/>
          </a:xfrm>
          <a:prstGeom prst="rect">
            <a:avLst/>
          </a:prstGeom>
        </p:spPr>
      </p:pic>
      <p:sp>
        <p:nvSpPr>
          <p:cNvPr id="7" name="Rectangle 6">
            <a:extLst>
              <a:ext uri="{FF2B5EF4-FFF2-40B4-BE49-F238E27FC236}">
                <a16:creationId xmlns:a16="http://schemas.microsoft.com/office/drawing/2014/main" id="{AE98B50B-DB2D-E7D0-8C85-218CDF5497DA}"/>
              </a:ext>
            </a:extLst>
          </p:cNvPr>
          <p:cNvSpPr/>
          <p:nvPr userDrawn="1"/>
        </p:nvSpPr>
        <p:spPr>
          <a:xfrm>
            <a:off x="11268891" y="0"/>
            <a:ext cx="9231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140FDA8-B2AF-406C-B131-60342779B2F9}"/>
              </a:ext>
            </a:extLst>
          </p:cNvPr>
          <p:cNvSpPr/>
          <p:nvPr userDrawn="1"/>
        </p:nvSpPr>
        <p:spPr>
          <a:xfrm>
            <a:off x="12000411" y="0"/>
            <a:ext cx="457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75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5297D-386A-4D75-A930-BE10EFB9A8F2}" type="datetime1">
              <a:rPr lang="en-US" smtClean="0"/>
              <a:t>3/26/24</a:t>
            </a:fld>
            <a:endParaRPr lang="en-US"/>
          </a:p>
        </p:txBody>
      </p:sp>
      <p:sp>
        <p:nvSpPr>
          <p:cNvPr id="3" name="Footer Placeholder 2"/>
          <p:cNvSpPr>
            <a:spLocks noGrp="1"/>
          </p:cNvSpPr>
          <p:nvPr>
            <p:ph type="ftr" sz="quarter" idx="11"/>
          </p:nvPr>
        </p:nvSpPr>
        <p:spPr/>
        <p:txBody>
          <a:bodyPr/>
          <a:lstStyle/>
          <a:p>
            <a:r>
              <a:rPr lang="en-US"/>
              <a:t>CNM Virtual Symposium 2022</a:t>
            </a:r>
            <a:endParaRPr lang="en-US" dirty="0"/>
          </a:p>
        </p:txBody>
      </p:sp>
      <p:sp>
        <p:nvSpPr>
          <p:cNvPr id="4" name="Slide Number Placeholder 3"/>
          <p:cNvSpPr>
            <a:spLocks noGrp="1"/>
          </p:cNvSpPr>
          <p:nvPr>
            <p:ph type="sldNum" sz="quarter" idx="12"/>
          </p:nvPr>
        </p:nvSpPr>
        <p:spPr/>
        <p:txBody>
          <a:bodyPr/>
          <a:lstStyle/>
          <a:p>
            <a:fld id="{0D6D24E6-E92A-4ED8-B7E0-9F01F2A3CB31}" type="slidenum">
              <a:rPr lang="en-US" smtClean="0"/>
              <a:t>‹#›</a:t>
            </a:fld>
            <a:endParaRPr lang="en-US"/>
          </a:p>
        </p:txBody>
      </p:sp>
    </p:spTree>
    <p:extLst>
      <p:ext uri="{BB962C8B-B14F-4D97-AF65-F5344CB8AC3E}">
        <p14:creationId xmlns:p14="http://schemas.microsoft.com/office/powerpoint/2010/main" val="731516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5F804C9-6C25-4288-8382-43E8F37644D0}" type="datetime1">
              <a:rPr lang="en-US" smtClean="0"/>
              <a:t>3/26/24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CNM Virtual Symposium 2022</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D6D24E6-E92A-4ED8-B7E0-9F01F2A3CB3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0771234"/>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4B961E4-12EA-4728-967C-52E99C6FF20A}" type="datetime1">
              <a:rPr lang="en-US" smtClean="0"/>
              <a:t>3/26/24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D6D24E6-E92A-4ED8-B7E0-9F01F2A3CB3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076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5F804C9-6C25-4288-8382-43E8F37644D0}" type="datetime1">
              <a:rPr lang="en-US" smtClean="0"/>
              <a:t>3/26/24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CNM Virtual Symposium 2022</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0D6D24E6-E92A-4ED8-B7E0-9F01F2A3CB31}"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625626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ww.nih.gov/taxonomy/term/1306/all" TargetMode="External"/><Relationship Id="rId7" Type="http://schemas.openxmlformats.org/officeDocument/2006/relationships/hyperlink" Target="https://www.nih.gov/rmi"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cancer.gov/research/key-initiatives/moonshot-cancer-initiative" TargetMode="External"/><Relationship Id="rId5" Type="http://schemas.openxmlformats.org/officeDocument/2006/relationships/hyperlink" Target="https://www.braininitiative.nih.gov/" TargetMode="External"/><Relationship Id="rId4" Type="http://schemas.openxmlformats.org/officeDocument/2006/relationships/hyperlink" Target="https://www.nih.gov/allofus-research-progra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unsplash.com/s/photos/questioning?utm_source=unsplash&amp;utm_medium=referral&amp;utm_content=creditCopyText" TargetMode="External"/><Relationship Id="rId2" Type="http://schemas.openxmlformats.org/officeDocument/2006/relationships/hyperlink" Target="https://unsplash.com/@emilymorter?utm_source=unsplash&amp;utm_medium=referral&amp;utm_content=creditCopyText" TargetMode="Externa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sample_in_photography?utm_source=unsplash&amp;utm_medium=referral&amp;utm_content=creditCopyText" TargetMode="External"/><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hyperlink" Target="https://unsplash.com/s/photos/google-search?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unsplash.com/@stan_remnev?utm_source=unsplash&amp;utm_medium=referral&amp;utm_content=creditCopyText" TargetMode="External"/><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hyperlink" Target="https://unsplash.com/s/photos/stopwatch?utm_source=unsplash&amp;utm_medium=referral&amp;utm_content=creditCopyText"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unsplash.com/s/photos/confused?utm_source=unsplash&amp;utm_medium=referral&amp;utm_content=creditCopyText" TargetMode="External"/><Relationship Id="rId3" Type="http://schemas.openxmlformats.org/officeDocument/2006/relationships/diagramLayout" Target="../diagrams/layout1.xml"/><Relationship Id="rId7" Type="http://schemas.openxmlformats.org/officeDocument/2006/relationships/hyperlink" Target="https://unsplash.com/@iamsherise?utm_source=unsplash&amp;utm_medium=referral&amp;utm_content=creditCopyText" TargetMode="Externa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unsplash.com/s/photos/inclusion?utm_source=unsplash&amp;utm_medium=referral&amp;utm_content=creditCopyText" TargetMode="External"/><Relationship Id="rId5" Type="http://schemas.openxmlformats.org/officeDocument/2006/relationships/hyperlink" Target="https://unsplash.com/@brittaniburns?utm_source=unsplash&amp;utm_medium=referral&amp;utm_content=creditCopyText" TargetMode="External"/><Relationship Id="rId4" Type="http://schemas.openxmlformats.org/officeDocument/2006/relationships/hyperlink" Target="https://nursinglicensemap.com/blog/how-to-use-inclusive-language-in-healthcar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unsplash.com/@carolinahdzz?utm_source=unsplash&amp;utm_medium=referral&amp;utm_content=creditCopyText"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unsplash.com/s/photos/sensitive?utm_source=unsplash&amp;utm_medium=referral&amp;utm_content=creditCopyTex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nci?utm_source=unsplash&amp;utm_medium=referral&amp;utm_content=creditCopyText" TargetMode="External"/><Relationship Id="rId2" Type="http://schemas.openxmlformats.org/officeDocument/2006/relationships/image" Target="../media/image24.jpg"/><Relationship Id="rId1" Type="http://schemas.openxmlformats.org/officeDocument/2006/relationships/slideLayout" Target="../slideLayouts/slideLayout4.xml"/><Relationship Id="rId4" Type="http://schemas.openxmlformats.org/officeDocument/2006/relationships/hyperlink" Target="https://unsplash.com/s/photos/empty-hospital-room?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sam_truong?utm_source=unsplash&amp;utm_medium=referral&amp;utm_content=creditCopyText" TargetMode="External"/><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hyperlink" Target="https://unsplash.com/s/photos/tips?utm_source=unsplash&amp;utm_medium=referral&amp;utm_content=creditCopyTex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unsplash.com/s/photos/call-to-action?utm_source=unsplash&amp;utm_medium=referral&amp;utm_content=creditCopyText" TargetMode="External"/><Relationship Id="rId4" Type="http://schemas.openxmlformats.org/officeDocument/2006/relationships/hyperlink" Target="https://unsplash.com/@ptrikutam?utm_source=unsplash&amp;utm_medium=referral&amp;utm_content=creditCopyTex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unsplash.com/@brett_jordan?utm_source=unsplash&amp;utm_medium=referral&amp;utm_content=creditCopyText"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unsplash.com/s/photos/we-can-do-it?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catalinpop?utm_source=unsplash&amp;utm_medium=referral&amp;utm_content=creditCopyText" TargetMode="Externa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hyperlink" Target="https://unsplash.com/s/photos/happiness?utm_source=unsplash&amp;utm_medium=referral&amp;utm_content=creditCopyText"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healthit.gov/cures/sites/default/files/cures/2020-03/InformationBlockingExceptions.pdf" TargetMode="External"/><Relationship Id="rId13" Type="http://schemas.openxmlformats.org/officeDocument/2006/relationships/hyperlink" Target="https://chartrequest.com/2022-changes-to-the-21st-century-cures-act/" TargetMode="External"/><Relationship Id="rId3" Type="http://schemas.openxmlformats.org/officeDocument/2006/relationships/image" Target="../media/image34.svg"/><Relationship Id="rId7" Type="http://schemas.openxmlformats.org/officeDocument/2006/relationships/hyperlink" Target="https://www.healthit.gov/sites/default/files/2022-08/Highlighted_Regulatory_Dates_All.pdf" TargetMode="External"/><Relationship Id="rId12" Type="http://schemas.openxmlformats.org/officeDocument/2006/relationships/hyperlink" Target="https://www.federalregister.gov/documents/2023/11/01/2023-24068/21st-century-cures-act-establishment-of-disincentives-for-health-care-providers-that-have-committed"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www.opennotes.org/effects-of-opennotes-faqs/" TargetMode="External"/><Relationship Id="rId11" Type="http://schemas.openxmlformats.org/officeDocument/2006/relationships/hyperlink" Target="https://nursinglicensemap.com/blog/how-to-use-inclusive-language-in-healthcare/" TargetMode="External"/><Relationship Id="rId5" Type="http://schemas.openxmlformats.org/officeDocument/2006/relationships/hyperlink" Target="https://www.govtrack.us/congress/bills/114/hr34" TargetMode="External"/><Relationship Id="rId15" Type="http://schemas.openxmlformats.org/officeDocument/2006/relationships/hyperlink" Target="https://www.thedoctors.com/articles/open-notes-healthcare-providers-should-prepare-now-for-2023-and-the-cures-act/" TargetMode="External"/><Relationship Id="rId10" Type="http://schemas.openxmlformats.org/officeDocument/2006/relationships/hyperlink" Target="https://www.cms.gov/Regulations-and-Guidance/Guidance/Manuals/Downloads/pim83c03.pdf" TargetMode="External"/><Relationship Id="rId4" Type="http://schemas.openxmlformats.org/officeDocument/2006/relationships/hyperlink" Target="https://www.opennotes.org/onc-federal-rule/#:~:text=Beginning%20April%205%2C%202021%2C%20the,medical%20records%20%E2%80%9Cwithout%20delay.%E2%80%9D" TargetMode="External"/><Relationship Id="rId9" Type="http://schemas.openxmlformats.org/officeDocument/2006/relationships/hyperlink" Target="https://www.thedoctors.com/articles/what-open-notes-exceptions-does-the-cures-act-allow/" TargetMode="External"/><Relationship Id="rId14" Type="http://schemas.openxmlformats.org/officeDocument/2006/relationships/hyperlink" Target="https://www.nih.gov/research-training/medical-research-initiatives/cur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unsplash.com/s/photos/law?utm_source=unsplash&amp;utm_medium=referral&amp;utm_content=creditCopyText" TargetMode="External"/><Relationship Id="rId4" Type="http://schemas.openxmlformats.org/officeDocument/2006/relationships/hyperlink" Target="https://unsplash.com/@tingeyinjurylawfirm?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nsplash.com/s/photos/medical-chart?utm_source=unsplash&amp;utm_medium=referral&amp;utm_content=creditCopyText" TargetMode="External"/><Relationship Id="rId4" Type="http://schemas.openxmlformats.org/officeDocument/2006/relationships/hyperlink" Target="https://unsplash.com/@haloirwan?utm_source=unsplash&amp;utm_medium=referral&amp;utm_content=creditCopyTex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unsplash.com/s/photos/psychotherapy?utm_source=unsplash&amp;utm_medium=referral&amp;utm_content=creditCopyText" TargetMode="External"/><Relationship Id="rId4" Type="http://schemas.openxmlformats.org/officeDocument/2006/relationships/hyperlink" Target="https://unsplash.com/@priscilladupreez?utm_source=unsplash&amp;utm_medium=referral&amp;utm_content=creditCopyTex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FEBB1F-508E-4ACE-A53B-525FFA077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4" name="Freeform 6">
              <a:extLst>
                <a:ext uri="{FF2B5EF4-FFF2-40B4-BE49-F238E27FC236}">
                  <a16:creationId xmlns:a16="http://schemas.microsoft.com/office/drawing/2014/main" id="{B687ADC4-1812-437A-97AA-230888706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5" name="Freeform 6">
              <a:extLst>
                <a:ext uri="{FF2B5EF4-FFF2-40B4-BE49-F238E27FC236}">
                  <a16:creationId xmlns:a16="http://schemas.microsoft.com/office/drawing/2014/main" id="{6170E629-727E-4A2F-8228-0A71B67BD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7" name="Rectangle 16">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0"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lumMod val="75000"/>
              </a:schemeClr>
            </a:solidFill>
            <a:ln w="0">
              <a:noFill/>
              <a:prstDash val="solid"/>
              <a:round/>
              <a:headEnd/>
              <a:tailEnd/>
            </a:ln>
          </p:spPr>
          <p:txBody>
            <a:bodyPr/>
            <a:lstStyle/>
            <a:p>
              <a:endParaRPr lang="en-US"/>
            </a:p>
          </p:txBody>
        </p:sp>
        <p:sp>
          <p:nvSpPr>
            <p:cNvPr id="21"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solidFill>
            <a:ln w="0">
              <a:noFill/>
              <a:prstDash val="solid"/>
              <a:round/>
              <a:headEnd/>
              <a:tailEnd/>
            </a:ln>
          </p:spPr>
          <p:txBody>
            <a:bodyPr/>
            <a:lstStyle/>
            <a:p>
              <a:endParaRPr lang="en-US"/>
            </a:p>
          </p:txBody>
        </p:sp>
      </p:grpSp>
      <p:sp>
        <p:nvSpPr>
          <p:cNvPr id="6" name="Title 5">
            <a:extLst>
              <a:ext uri="{FF2B5EF4-FFF2-40B4-BE49-F238E27FC236}">
                <a16:creationId xmlns:a16="http://schemas.microsoft.com/office/drawing/2014/main" id="{3EDB0FB8-F62E-45D8-9BCF-EB0755641B16}"/>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4500">
                <a:solidFill>
                  <a:schemeClr val="tx2"/>
                </a:solidFill>
              </a:rPr>
              <a:t>The Cures Act: </a:t>
            </a:r>
            <a:br>
              <a:rPr lang="en-US" sz="4500">
                <a:solidFill>
                  <a:schemeClr val="tx2"/>
                </a:solidFill>
              </a:rPr>
            </a:br>
            <a:r>
              <a:rPr lang="en-US" sz="4500">
                <a:solidFill>
                  <a:schemeClr val="tx2"/>
                </a:solidFill>
              </a:rPr>
              <a:t>Charting Safely &amp; Transparently</a:t>
            </a:r>
          </a:p>
        </p:txBody>
      </p:sp>
      <p:sp>
        <p:nvSpPr>
          <p:cNvPr id="7" name="Text Placeholder 6">
            <a:extLst>
              <a:ext uri="{FF2B5EF4-FFF2-40B4-BE49-F238E27FC236}">
                <a16:creationId xmlns:a16="http://schemas.microsoft.com/office/drawing/2014/main" id="{F5B48764-9ABE-44A6-A4BB-AF0756947D8D}"/>
              </a:ext>
            </a:extLst>
          </p:cNvPr>
          <p:cNvSpPr>
            <a:spLocks noGrp="1"/>
          </p:cNvSpPr>
          <p:nvPr>
            <p:ph type="body" idx="1"/>
          </p:nvPr>
        </p:nvSpPr>
        <p:spPr>
          <a:xfrm>
            <a:off x="2679906" y="3956279"/>
            <a:ext cx="6831673" cy="1086237"/>
          </a:xfrm>
        </p:spPr>
        <p:txBody>
          <a:bodyPr vert="horz" lIns="91440" tIns="45720" rIns="91440" bIns="45720" rtlCol="0">
            <a:normAutofit/>
          </a:bodyPr>
          <a:lstStyle/>
          <a:p>
            <a:pPr algn="ctr">
              <a:spcAft>
                <a:spcPts val="600"/>
              </a:spcAft>
            </a:pPr>
            <a:r>
              <a:rPr lang="en-US" sz="2300">
                <a:solidFill>
                  <a:schemeClr val="tx1"/>
                </a:solidFill>
              </a:rPr>
              <a:t>Ashley L. Matthews, MS, RDN, LD, CNSC, PMP</a:t>
            </a:r>
          </a:p>
        </p:txBody>
      </p:sp>
    </p:spTree>
    <p:extLst>
      <p:ext uri="{BB962C8B-B14F-4D97-AF65-F5344CB8AC3E}">
        <p14:creationId xmlns:p14="http://schemas.microsoft.com/office/powerpoint/2010/main" val="3552382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103F4-AFE6-4DC5-8934-DA3F40003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9478EE8D-9775-46C5-9B00-F5B76E9D9C4D}"/>
              </a:ext>
            </a:extLst>
          </p:cNvPr>
          <p:cNvSpPr>
            <a:spLocks noGrp="1"/>
          </p:cNvSpPr>
          <p:nvPr>
            <p:ph type="title"/>
          </p:nvPr>
        </p:nvSpPr>
        <p:spPr>
          <a:xfrm>
            <a:off x="1248032" y="488092"/>
            <a:ext cx="10269054" cy="834081"/>
          </a:xfrm>
        </p:spPr>
        <p:txBody>
          <a:bodyPr vert="horz" lIns="91440" tIns="45720" rIns="91440" bIns="45720" rtlCol="0" anchor="t">
            <a:normAutofit/>
          </a:bodyPr>
          <a:lstStyle/>
          <a:p>
            <a:r>
              <a:rPr lang="en-US" dirty="0"/>
              <a:t>Highlights: The Cures Act Mandate</a:t>
            </a:r>
          </a:p>
        </p:txBody>
      </p:sp>
      <p:sp>
        <p:nvSpPr>
          <p:cNvPr id="13" name="Rectangle 12">
            <a:extLst>
              <a:ext uri="{FF2B5EF4-FFF2-40B4-BE49-F238E27FC236}">
                <a16:creationId xmlns:a16="http://schemas.microsoft.com/office/drawing/2014/main" id="{534357BE-12C1-44A2-9602-77A2B5408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Graphic 7" descr="Stopwatch">
            <a:extLst>
              <a:ext uri="{FF2B5EF4-FFF2-40B4-BE49-F238E27FC236}">
                <a16:creationId xmlns:a16="http://schemas.microsoft.com/office/drawing/2014/main" id="{DE48817B-826A-E143-C354-CB381EFADB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562" y="1462103"/>
            <a:ext cx="3613752" cy="3613752"/>
          </a:xfrm>
          <a:prstGeom prst="rect">
            <a:avLst/>
          </a:prstGeom>
        </p:spPr>
      </p:pic>
      <p:sp>
        <p:nvSpPr>
          <p:cNvPr id="4" name="Content Placeholder 3">
            <a:extLst>
              <a:ext uri="{FF2B5EF4-FFF2-40B4-BE49-F238E27FC236}">
                <a16:creationId xmlns:a16="http://schemas.microsoft.com/office/drawing/2014/main" id="{86900FA7-EA06-422F-A2B6-DEC646935871}"/>
              </a:ext>
            </a:extLst>
          </p:cNvPr>
          <p:cNvSpPr>
            <a:spLocks noGrp="1"/>
          </p:cNvSpPr>
          <p:nvPr>
            <p:ph sz="half" idx="1"/>
          </p:nvPr>
        </p:nvSpPr>
        <p:spPr>
          <a:xfrm>
            <a:off x="4890620" y="1620568"/>
            <a:ext cx="7108372" cy="4790416"/>
          </a:xfrm>
        </p:spPr>
        <p:txBody>
          <a:bodyPr vert="horz" lIns="91440" tIns="45720" rIns="91440" bIns="45720" rtlCol="0">
            <a:noAutofit/>
          </a:bodyPr>
          <a:lstStyle/>
          <a:p>
            <a:r>
              <a:rPr lang="en-US" b="1" dirty="0">
                <a:solidFill>
                  <a:schemeClr val="accent4"/>
                </a:solidFill>
              </a:rPr>
              <a:t>Task Notes</a:t>
            </a:r>
          </a:p>
          <a:p>
            <a:pPr marL="384048" lvl="1"/>
            <a:r>
              <a:rPr lang="en-US" b="0" i="0" dirty="0">
                <a:effectLst/>
              </a:rPr>
              <a:t>Patients will be able to see task notes from staff members, such as reminders to return a call, in addition to the clinical notes from their providers</a:t>
            </a:r>
            <a:endParaRPr lang="en-US" dirty="0"/>
          </a:p>
          <a:p>
            <a:r>
              <a:rPr lang="en-US" b="1" dirty="0">
                <a:solidFill>
                  <a:schemeClr val="accent4"/>
                </a:solidFill>
              </a:rPr>
              <a:t>Electronic Health Records</a:t>
            </a:r>
          </a:p>
          <a:p>
            <a:pPr marL="384048" lvl="1"/>
            <a:r>
              <a:rPr lang="en-US" b="0" i="0" dirty="0">
                <a:effectLst/>
              </a:rPr>
              <a:t>EHI export capability must be made available through APIs upon authorized request by December 31, 2023.</a:t>
            </a:r>
            <a:endParaRPr lang="en-US" dirty="0"/>
          </a:p>
          <a:p>
            <a:r>
              <a:rPr lang="en-US" b="1" dirty="0">
                <a:solidFill>
                  <a:schemeClr val="accent4"/>
                </a:solidFill>
              </a:rPr>
              <a:t>Disincentives</a:t>
            </a:r>
          </a:p>
          <a:p>
            <a:pPr marL="384048" lvl="1"/>
            <a:r>
              <a:rPr lang="en-US" b="0" i="0" dirty="0">
                <a:effectLst/>
              </a:rPr>
              <a:t>Health care providers that have committed information blocking will be referred to the appropriate agency to be subject to disincentives. For example, accountable care organizations (ACOs), ACO participants, or ACO providers/suppliers will be deemed ineligible to participate in an ACO for at least one year. </a:t>
            </a:r>
            <a:endParaRPr lang="en-US" sz="1200" b="0" i="0" dirty="0">
              <a:effectLst/>
            </a:endParaRPr>
          </a:p>
        </p:txBody>
      </p:sp>
      <p:sp>
        <p:nvSpPr>
          <p:cNvPr id="2" name="TextBox 1">
            <a:extLst>
              <a:ext uri="{FF2B5EF4-FFF2-40B4-BE49-F238E27FC236}">
                <a16:creationId xmlns:a16="http://schemas.microsoft.com/office/drawing/2014/main" id="{22E92237-769A-AF4C-966F-F1CA8E860BEE}"/>
              </a:ext>
            </a:extLst>
          </p:cNvPr>
          <p:cNvSpPr txBox="1"/>
          <p:nvPr/>
        </p:nvSpPr>
        <p:spPr>
          <a:xfrm>
            <a:off x="991782" y="4955059"/>
            <a:ext cx="3613751" cy="1077218"/>
          </a:xfrm>
          <a:prstGeom prst="rect">
            <a:avLst/>
          </a:prstGeom>
          <a:noFill/>
        </p:spPr>
        <p:txBody>
          <a:bodyPr wrap="square" rtlCol="0">
            <a:spAutoFit/>
          </a:bodyPr>
          <a:lstStyle/>
          <a:p>
            <a:pPr algn="ctr">
              <a:buFont typeface="Franklin Gothic Book" panose="020B0503020102020204" pitchFamily="34" charset="0"/>
              <a:buNone/>
            </a:pPr>
            <a:r>
              <a:rPr lang="en-US" sz="3200" b="1" i="1" dirty="0">
                <a:solidFill>
                  <a:schemeClr val="accent4"/>
                </a:solidFill>
              </a:rPr>
              <a:t>What big changes occurred in 2023?</a:t>
            </a:r>
          </a:p>
        </p:txBody>
      </p:sp>
    </p:spTree>
    <p:extLst>
      <p:ext uri="{BB962C8B-B14F-4D97-AF65-F5344CB8AC3E}">
        <p14:creationId xmlns:p14="http://schemas.microsoft.com/office/powerpoint/2010/main" val="46168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103F4-AFE6-4DC5-8934-DA3F40003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9478EE8D-9775-46C5-9B00-F5B76E9D9C4D}"/>
              </a:ext>
            </a:extLst>
          </p:cNvPr>
          <p:cNvSpPr>
            <a:spLocks noGrp="1"/>
          </p:cNvSpPr>
          <p:nvPr>
            <p:ph type="title"/>
          </p:nvPr>
        </p:nvSpPr>
        <p:spPr>
          <a:xfrm>
            <a:off x="939114" y="188441"/>
            <a:ext cx="10577971" cy="834081"/>
          </a:xfrm>
        </p:spPr>
        <p:txBody>
          <a:bodyPr vert="horz" lIns="91440" tIns="45720" rIns="91440" bIns="45720" rtlCol="0" anchor="t">
            <a:normAutofit/>
          </a:bodyPr>
          <a:lstStyle/>
          <a:p>
            <a:r>
              <a:rPr lang="en-US" dirty="0"/>
              <a:t>Highlights: The Cures Act Mandate</a:t>
            </a:r>
          </a:p>
        </p:txBody>
      </p:sp>
      <p:sp>
        <p:nvSpPr>
          <p:cNvPr id="13" name="Rectangle 12">
            <a:extLst>
              <a:ext uri="{FF2B5EF4-FFF2-40B4-BE49-F238E27FC236}">
                <a16:creationId xmlns:a16="http://schemas.microsoft.com/office/drawing/2014/main" id="{534357BE-12C1-44A2-9602-77A2B5408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86900FA7-EA06-422F-A2B6-DEC646935871}"/>
              </a:ext>
            </a:extLst>
          </p:cNvPr>
          <p:cNvSpPr>
            <a:spLocks noGrp="1"/>
          </p:cNvSpPr>
          <p:nvPr>
            <p:ph sz="half" idx="1"/>
          </p:nvPr>
        </p:nvSpPr>
        <p:spPr>
          <a:xfrm>
            <a:off x="918519" y="2150534"/>
            <a:ext cx="11071653" cy="4395915"/>
          </a:xfrm>
        </p:spPr>
        <p:txBody>
          <a:bodyPr vert="horz" lIns="91440" tIns="45720" rIns="91440" bIns="45720" rtlCol="0">
            <a:noAutofit/>
          </a:bodyPr>
          <a:lstStyle/>
          <a:p>
            <a:pPr algn="l"/>
            <a:r>
              <a:rPr lang="en-US" b="0" i="0" dirty="0">
                <a:solidFill>
                  <a:schemeClr val="accent4"/>
                </a:solidFill>
                <a:effectLst/>
              </a:rPr>
              <a:t>March 15, 2023: </a:t>
            </a:r>
            <a:r>
              <a:rPr lang="en-US" b="0" i="0" dirty="0">
                <a:solidFill>
                  <a:srgbClr val="636363"/>
                </a:solidFill>
                <a:effectLst/>
              </a:rPr>
              <a:t>Each healthcare organization </a:t>
            </a:r>
            <a:r>
              <a:rPr lang="en-US" dirty="0">
                <a:solidFill>
                  <a:srgbClr val="636363"/>
                </a:solidFill>
              </a:rPr>
              <a:t>was required to </a:t>
            </a:r>
            <a:r>
              <a:rPr lang="en-US" b="0" i="0" dirty="0">
                <a:solidFill>
                  <a:srgbClr val="636363"/>
                </a:solidFill>
                <a:effectLst/>
              </a:rPr>
              <a:t>submit its 2022 initial real-world testing results to its ONC-ACB. </a:t>
            </a:r>
          </a:p>
          <a:p>
            <a:pPr algn="l"/>
            <a:r>
              <a:rPr lang="en-US" dirty="0">
                <a:solidFill>
                  <a:schemeClr val="accent4"/>
                </a:solidFill>
              </a:rPr>
              <a:t>December 15, 2023: </a:t>
            </a:r>
            <a:r>
              <a:rPr lang="en-US" b="0" i="0" dirty="0">
                <a:solidFill>
                  <a:srgbClr val="636363"/>
                </a:solidFill>
                <a:effectLst/>
              </a:rPr>
              <a:t>The ONC-ACB published the Certified Health IT Product plan </a:t>
            </a:r>
            <a:r>
              <a:rPr lang="en-US" dirty="0">
                <a:solidFill>
                  <a:srgbClr val="636363"/>
                </a:solidFill>
              </a:rPr>
              <a:t>(</a:t>
            </a:r>
            <a:r>
              <a:rPr lang="en-US" b="0" i="0" dirty="0">
                <a:solidFill>
                  <a:srgbClr val="636363"/>
                </a:solidFill>
                <a:effectLst/>
              </a:rPr>
              <a:t>annual requirement)</a:t>
            </a:r>
          </a:p>
          <a:p>
            <a:pPr algn="l"/>
            <a:r>
              <a:rPr lang="en-US" b="0" i="0" dirty="0">
                <a:solidFill>
                  <a:schemeClr val="accent4"/>
                </a:solidFill>
                <a:effectLst/>
              </a:rPr>
              <a:t>December 31, 2023: </a:t>
            </a:r>
            <a:r>
              <a:rPr lang="en-US" dirty="0">
                <a:solidFill>
                  <a:srgbClr val="636363"/>
                </a:solidFill>
              </a:rPr>
              <a:t>E</a:t>
            </a:r>
            <a:r>
              <a:rPr lang="en-US" b="0" i="0" dirty="0">
                <a:solidFill>
                  <a:srgbClr val="636363"/>
                </a:solidFill>
                <a:effectLst/>
              </a:rPr>
              <a:t>lectronic health information export capability must be functional with two comprehensive export features. These export features are:</a:t>
            </a:r>
          </a:p>
          <a:p>
            <a:pPr lvl="1" fontAlgn="base">
              <a:buFont typeface="+mj-lt"/>
              <a:buAutoNum type="arabicPeriod"/>
            </a:pPr>
            <a:r>
              <a:rPr lang="en-US" b="0" i="0" dirty="0">
                <a:solidFill>
                  <a:srgbClr val="636363"/>
                </a:solidFill>
                <a:effectLst/>
              </a:rPr>
              <a:t>The ability for a user to export all of a single patient’s EHI easily and at their convenience.</a:t>
            </a:r>
          </a:p>
          <a:p>
            <a:pPr lvl="1" fontAlgn="base">
              <a:buFont typeface="+mj-lt"/>
              <a:buAutoNum type="arabicPeriod"/>
            </a:pPr>
            <a:r>
              <a:rPr lang="en-US" b="0" i="0" dirty="0">
                <a:solidFill>
                  <a:srgbClr val="636363"/>
                </a:solidFill>
                <a:effectLst/>
              </a:rPr>
              <a:t>The ability to perform a bulk export of EHI to enhance patient population insights and simplify switching EHR systems.</a:t>
            </a:r>
          </a:p>
          <a:p>
            <a:pPr marL="0" indent="0" algn="l">
              <a:buNone/>
            </a:pPr>
            <a:endParaRPr lang="en-US" sz="100" b="0" i="0" dirty="0">
              <a:solidFill>
                <a:srgbClr val="636363"/>
              </a:solidFill>
              <a:effectLst/>
            </a:endParaRPr>
          </a:p>
          <a:p>
            <a:pPr marL="0" indent="0" algn="l">
              <a:buNone/>
            </a:pPr>
            <a:r>
              <a:rPr lang="en-US" b="0" i="1" dirty="0">
                <a:solidFill>
                  <a:schemeClr val="accent6"/>
                </a:solidFill>
                <a:effectLst/>
              </a:rPr>
              <a:t>HHS spaced out these deadlines to help health IT developers adapt to the changes over time. Once these deadlines pass, the Cures Act will be in full effect. </a:t>
            </a:r>
          </a:p>
        </p:txBody>
      </p:sp>
      <p:sp>
        <p:nvSpPr>
          <p:cNvPr id="2" name="TextBox 1">
            <a:extLst>
              <a:ext uri="{FF2B5EF4-FFF2-40B4-BE49-F238E27FC236}">
                <a16:creationId xmlns:a16="http://schemas.microsoft.com/office/drawing/2014/main" id="{22E92237-769A-AF4C-966F-F1CA8E860BEE}"/>
              </a:ext>
            </a:extLst>
          </p:cNvPr>
          <p:cNvSpPr txBox="1"/>
          <p:nvPr/>
        </p:nvSpPr>
        <p:spPr>
          <a:xfrm>
            <a:off x="939114" y="1179260"/>
            <a:ext cx="7206080" cy="584775"/>
          </a:xfrm>
          <a:prstGeom prst="rect">
            <a:avLst/>
          </a:prstGeom>
          <a:noFill/>
        </p:spPr>
        <p:txBody>
          <a:bodyPr wrap="square" rtlCol="0">
            <a:spAutoFit/>
          </a:bodyPr>
          <a:lstStyle/>
          <a:p>
            <a:pPr>
              <a:buFont typeface="Franklin Gothic Book" panose="020B0503020102020204" pitchFamily="34" charset="0"/>
              <a:buNone/>
            </a:pPr>
            <a:r>
              <a:rPr lang="en-US" sz="3200" b="1" i="1" dirty="0">
                <a:solidFill>
                  <a:schemeClr val="accent4"/>
                </a:solidFill>
              </a:rPr>
              <a:t>What big changes occurred in 2023?</a:t>
            </a:r>
          </a:p>
        </p:txBody>
      </p:sp>
      <p:pic>
        <p:nvPicPr>
          <p:cNvPr id="10" name="Picture 9" descr="Scientist looking looking at a futuristic display with data">
            <a:extLst>
              <a:ext uri="{FF2B5EF4-FFF2-40B4-BE49-F238E27FC236}">
                <a16:creationId xmlns:a16="http://schemas.microsoft.com/office/drawing/2014/main" id="{BCEC5876-B54D-541B-4A8E-07D1E8EE5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607" y="281009"/>
            <a:ext cx="2223454" cy="1483026"/>
          </a:xfrm>
          <a:prstGeom prst="ellipse">
            <a:avLst/>
          </a:prstGeom>
          <a:ln>
            <a:noFill/>
          </a:ln>
          <a:effectLst>
            <a:softEdge rad="112500"/>
          </a:effectLst>
        </p:spPr>
      </p:pic>
    </p:spTree>
    <p:extLst>
      <p:ext uri="{BB962C8B-B14F-4D97-AF65-F5344CB8AC3E}">
        <p14:creationId xmlns:p14="http://schemas.microsoft.com/office/powerpoint/2010/main" val="3334072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103F4-AFE6-4DC5-8934-DA3F40003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9478EE8D-9775-46C5-9B00-F5B76E9D9C4D}"/>
              </a:ext>
            </a:extLst>
          </p:cNvPr>
          <p:cNvSpPr>
            <a:spLocks noGrp="1"/>
          </p:cNvSpPr>
          <p:nvPr>
            <p:ph type="title"/>
          </p:nvPr>
        </p:nvSpPr>
        <p:spPr>
          <a:xfrm>
            <a:off x="939114" y="488092"/>
            <a:ext cx="10577971" cy="834081"/>
          </a:xfrm>
        </p:spPr>
        <p:txBody>
          <a:bodyPr vert="horz" lIns="91440" tIns="45720" rIns="91440" bIns="45720" rtlCol="0" anchor="t">
            <a:normAutofit/>
          </a:bodyPr>
          <a:lstStyle/>
          <a:p>
            <a:r>
              <a:rPr lang="en-US" dirty="0"/>
              <a:t>Highlights: The Cures Act Mandate</a:t>
            </a:r>
          </a:p>
        </p:txBody>
      </p:sp>
      <p:sp>
        <p:nvSpPr>
          <p:cNvPr id="13" name="Rectangle 12">
            <a:extLst>
              <a:ext uri="{FF2B5EF4-FFF2-40B4-BE49-F238E27FC236}">
                <a16:creationId xmlns:a16="http://schemas.microsoft.com/office/drawing/2014/main" id="{534357BE-12C1-44A2-9602-77A2B5408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86900FA7-EA06-422F-A2B6-DEC646935871}"/>
              </a:ext>
            </a:extLst>
          </p:cNvPr>
          <p:cNvSpPr>
            <a:spLocks noGrp="1"/>
          </p:cNvSpPr>
          <p:nvPr>
            <p:ph sz="half" idx="1"/>
          </p:nvPr>
        </p:nvSpPr>
        <p:spPr>
          <a:xfrm>
            <a:off x="939114" y="2116384"/>
            <a:ext cx="6858000" cy="4395626"/>
          </a:xfrm>
        </p:spPr>
        <p:txBody>
          <a:bodyPr vert="horz" lIns="91440" tIns="45720" rIns="91440" bIns="45720" rtlCol="0">
            <a:noAutofit/>
          </a:bodyPr>
          <a:lstStyle/>
          <a:p>
            <a:pPr marL="0" indent="0">
              <a:buNone/>
            </a:pPr>
            <a:r>
              <a:rPr lang="en-US" sz="2400" b="1" dirty="0">
                <a:solidFill>
                  <a:schemeClr val="accent4"/>
                </a:solidFill>
              </a:rPr>
              <a:t>The Innovation Fund</a:t>
            </a:r>
          </a:p>
          <a:p>
            <a:pPr marL="0" indent="0" algn="l">
              <a:buNone/>
            </a:pPr>
            <a:r>
              <a:rPr lang="en-US" sz="1600" b="0" i="0" dirty="0">
                <a:solidFill>
                  <a:srgbClr val="545454"/>
                </a:solidFill>
                <a:effectLst/>
              </a:rPr>
              <a:t>The Cures Act allocates funding totaling $4.8 billion over 10 years to </a:t>
            </a:r>
            <a:r>
              <a:rPr lang="en-US" sz="1600" b="0" i="0" u="sng" dirty="0">
                <a:solidFill>
                  <a:srgbClr val="03A4DC"/>
                </a:solidFill>
                <a:effectLst/>
                <a:hlinkClick r:id="rId3"/>
              </a:rPr>
              <a:t>four innovation projects</a:t>
            </a:r>
            <a:r>
              <a:rPr lang="en-US" sz="1600" u="sng" dirty="0">
                <a:solidFill>
                  <a:srgbClr val="545454"/>
                </a:solidFill>
              </a:rPr>
              <a:t> </a:t>
            </a:r>
            <a:r>
              <a:rPr lang="en-US" sz="1600" b="0" i="0" dirty="0">
                <a:solidFill>
                  <a:srgbClr val="444444"/>
                </a:solidFill>
                <a:effectLst/>
              </a:rPr>
              <a:t>to four highly innovative scientific initiatives:</a:t>
            </a:r>
          </a:p>
          <a:p>
            <a:pPr algn="l">
              <a:buFont typeface="+mj-lt"/>
              <a:buAutoNum type="arabicPeriod"/>
            </a:pPr>
            <a:r>
              <a:rPr lang="en-US" sz="1600" b="0" i="0" dirty="0">
                <a:solidFill>
                  <a:srgbClr val="444444"/>
                </a:solidFill>
                <a:effectLst/>
              </a:rPr>
              <a:t>The </a:t>
            </a:r>
            <a:r>
              <a:rPr lang="en-US" sz="1600" b="1" i="1" u="none" strike="noStrike" dirty="0">
                <a:solidFill>
                  <a:srgbClr val="004FBA"/>
                </a:solidFill>
                <a:effectLst/>
                <a:hlinkClick r:id="rId4"/>
              </a:rPr>
              <a:t>All of Us</a:t>
            </a:r>
            <a:r>
              <a:rPr lang="en-US" sz="1600" b="1" i="0" u="none" strike="noStrike" dirty="0">
                <a:solidFill>
                  <a:srgbClr val="004FBA"/>
                </a:solidFill>
                <a:effectLst/>
                <a:hlinkClick r:id="rId4"/>
              </a:rPr>
              <a:t> Research Program</a:t>
            </a:r>
            <a:r>
              <a:rPr lang="en-US" sz="1600" b="0" i="0" dirty="0">
                <a:solidFill>
                  <a:srgbClr val="444444"/>
                </a:solidFill>
                <a:effectLst/>
              </a:rPr>
              <a:t>, formerly known as the PMI Cohort Program,</a:t>
            </a:r>
          </a:p>
          <a:p>
            <a:pPr algn="l">
              <a:buFont typeface="+mj-lt"/>
              <a:buAutoNum type="arabicPeriod"/>
            </a:pPr>
            <a:r>
              <a:rPr lang="en-US" sz="1600" b="0" i="0" dirty="0">
                <a:solidFill>
                  <a:srgbClr val="444444"/>
                </a:solidFill>
                <a:effectLst/>
              </a:rPr>
              <a:t>The </a:t>
            </a:r>
            <a:r>
              <a:rPr lang="en-US" sz="1600" b="1" i="1" u="none" strike="noStrike" dirty="0">
                <a:solidFill>
                  <a:srgbClr val="004FBA"/>
                </a:solidFill>
                <a:effectLst/>
                <a:hlinkClick r:id="rId5"/>
              </a:rPr>
              <a:t>Brain Research through Advancing Innovative Neurotechnologies (BRAIN) Initiative</a:t>
            </a:r>
            <a:r>
              <a:rPr lang="en-US" sz="1600" b="0" i="0" dirty="0">
                <a:solidFill>
                  <a:srgbClr val="444444"/>
                </a:solidFill>
                <a:effectLst/>
              </a:rPr>
              <a:t> seeks to better understand how the brain encodes, stores, and retrieves information, which will transform the ability to diagnose and treat neurological/mental disorders.</a:t>
            </a:r>
          </a:p>
          <a:p>
            <a:pPr algn="l">
              <a:buFont typeface="+mj-lt"/>
              <a:buAutoNum type="arabicPeriod"/>
            </a:pPr>
            <a:r>
              <a:rPr lang="en-US" sz="1600" b="0" i="0" dirty="0">
                <a:solidFill>
                  <a:srgbClr val="444444"/>
                </a:solidFill>
                <a:effectLst/>
              </a:rPr>
              <a:t>The </a:t>
            </a:r>
            <a:r>
              <a:rPr lang="en-US" sz="1600" b="1" i="1" u="none" strike="noStrike" dirty="0">
                <a:solidFill>
                  <a:srgbClr val="004FBA"/>
                </a:solidFill>
                <a:effectLst/>
                <a:hlinkClick r:id="rId6"/>
              </a:rPr>
              <a:t>Cancer Moonshot℠</a:t>
            </a:r>
            <a:endParaRPr lang="en-US" sz="1600" b="0" i="0" dirty="0">
              <a:solidFill>
                <a:srgbClr val="444444"/>
              </a:solidFill>
              <a:effectLst/>
            </a:endParaRPr>
          </a:p>
          <a:p>
            <a:pPr algn="l">
              <a:buFont typeface="+mj-lt"/>
              <a:buAutoNum type="arabicPeriod"/>
            </a:pPr>
            <a:r>
              <a:rPr lang="en-US" sz="1600" b="0" i="0" dirty="0">
                <a:solidFill>
                  <a:srgbClr val="444444"/>
                </a:solidFill>
                <a:effectLst/>
              </a:rPr>
              <a:t>The </a:t>
            </a:r>
            <a:r>
              <a:rPr lang="en-US" sz="1600" b="1" i="1" u="none" strike="noStrike" dirty="0">
                <a:solidFill>
                  <a:srgbClr val="004FBA"/>
                </a:solidFill>
                <a:effectLst/>
                <a:hlinkClick r:id="rId7"/>
              </a:rPr>
              <a:t>Regenerative Medicine Innovation Project</a:t>
            </a:r>
            <a:r>
              <a:rPr lang="en-US" sz="1600" b="0" i="0" dirty="0">
                <a:solidFill>
                  <a:srgbClr val="444444"/>
                </a:solidFill>
                <a:effectLst/>
              </a:rPr>
              <a:t> will support clinical research in coordination with the FDA using adult stem cells to further the field of regenerative medicine.</a:t>
            </a:r>
          </a:p>
        </p:txBody>
      </p:sp>
      <p:sp>
        <p:nvSpPr>
          <p:cNvPr id="2" name="TextBox 1">
            <a:extLst>
              <a:ext uri="{FF2B5EF4-FFF2-40B4-BE49-F238E27FC236}">
                <a16:creationId xmlns:a16="http://schemas.microsoft.com/office/drawing/2014/main" id="{22E92237-769A-AF4C-966F-F1CA8E860BEE}"/>
              </a:ext>
            </a:extLst>
          </p:cNvPr>
          <p:cNvSpPr txBox="1"/>
          <p:nvPr/>
        </p:nvSpPr>
        <p:spPr>
          <a:xfrm>
            <a:off x="939115" y="1282303"/>
            <a:ext cx="7206080" cy="584775"/>
          </a:xfrm>
          <a:prstGeom prst="rect">
            <a:avLst/>
          </a:prstGeom>
          <a:noFill/>
        </p:spPr>
        <p:txBody>
          <a:bodyPr wrap="square" rtlCol="0">
            <a:spAutoFit/>
          </a:bodyPr>
          <a:lstStyle/>
          <a:p>
            <a:pPr>
              <a:buFont typeface="Franklin Gothic Book" panose="020B0503020102020204" pitchFamily="34" charset="0"/>
              <a:buNone/>
            </a:pPr>
            <a:r>
              <a:rPr lang="en-US" sz="3200" b="1" i="1" dirty="0">
                <a:solidFill>
                  <a:schemeClr val="accent4"/>
                </a:solidFill>
              </a:rPr>
              <a:t>What big changes occurred in 2023?</a:t>
            </a:r>
          </a:p>
        </p:txBody>
      </p:sp>
      <p:pic>
        <p:nvPicPr>
          <p:cNvPr id="7" name="Picture 6" descr="Abstract picture of the brain made up of patterns">
            <a:extLst>
              <a:ext uri="{FF2B5EF4-FFF2-40B4-BE49-F238E27FC236}">
                <a16:creationId xmlns:a16="http://schemas.microsoft.com/office/drawing/2014/main" id="{5EA68C6B-F226-4621-38C0-C2C5F01BC9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0811" y="2256654"/>
            <a:ext cx="3464909" cy="27222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3217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CDAEBAD-F3BE-433C-BEE5-D8EB4DF7B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0A3957AE-A940-4E68-87B4-0E45E7C91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4" name="Freeform 6">
              <a:extLst>
                <a:ext uri="{FF2B5EF4-FFF2-40B4-BE49-F238E27FC236}">
                  <a16:creationId xmlns:a16="http://schemas.microsoft.com/office/drawing/2014/main" id="{8760C852-3FFF-4139-9954-94B7B67885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6" name="Rectangle 15">
            <a:extLst>
              <a:ext uri="{FF2B5EF4-FFF2-40B4-BE49-F238E27FC236}">
                <a16:creationId xmlns:a16="http://schemas.microsoft.com/office/drawing/2014/main" id="{96152134-C2BA-4500-9E52-018A492B3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66"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A5C2B30-2679-4492-8B6E-60260716CC93}"/>
              </a:ext>
            </a:extLst>
          </p:cNvPr>
          <p:cNvSpPr txBox="1"/>
          <p:nvPr/>
        </p:nvSpPr>
        <p:spPr>
          <a:xfrm>
            <a:off x="6138004" y="1480929"/>
            <a:ext cx="5607908" cy="3254321"/>
          </a:xfrm>
          <a:prstGeom prst="rect">
            <a:avLst/>
          </a:prstGeom>
        </p:spPr>
        <p:txBody>
          <a:bodyPr vert="horz" lIns="91440" tIns="45720" rIns="91440" bIns="45720" rtlCol="0" anchor="b">
            <a:normAutofit/>
          </a:bodyPr>
          <a:lstStyle/>
          <a:p>
            <a:pPr defTabSz="914400">
              <a:lnSpc>
                <a:spcPct val="89000"/>
              </a:lnSpc>
              <a:spcBef>
                <a:spcPct val="0"/>
              </a:spcBef>
              <a:spcAft>
                <a:spcPts val="600"/>
              </a:spcAft>
            </a:pPr>
            <a:r>
              <a:rPr lang="en-US" sz="7000" cap="all" dirty="0">
                <a:solidFill>
                  <a:schemeClr val="tx2"/>
                </a:solidFill>
                <a:latin typeface="+mj-lt"/>
                <a:ea typeface="+mj-ea"/>
                <a:cs typeface="+mj-cs"/>
              </a:rPr>
              <a:t>How does this impact </a:t>
            </a:r>
            <a:r>
              <a:rPr lang="en-US" sz="7000" cap="all" dirty="0">
                <a:solidFill>
                  <a:schemeClr val="accent6"/>
                </a:solidFill>
                <a:latin typeface="+mj-lt"/>
                <a:ea typeface="+mj-ea"/>
                <a:cs typeface="+mj-cs"/>
              </a:rPr>
              <a:t>dietitians</a:t>
            </a:r>
            <a:r>
              <a:rPr lang="en-US" sz="7000" cap="all" dirty="0">
                <a:solidFill>
                  <a:schemeClr val="tx2"/>
                </a:solidFill>
                <a:latin typeface="+mj-lt"/>
                <a:ea typeface="+mj-ea"/>
                <a:cs typeface="+mj-cs"/>
              </a:rPr>
              <a:t>?</a:t>
            </a:r>
          </a:p>
        </p:txBody>
      </p:sp>
      <p:sp>
        <p:nvSpPr>
          <p:cNvPr id="7" name="TextBox 6">
            <a:extLst>
              <a:ext uri="{FF2B5EF4-FFF2-40B4-BE49-F238E27FC236}">
                <a16:creationId xmlns:a16="http://schemas.microsoft.com/office/drawing/2014/main" id="{627FC703-621E-47A8-BACC-89FB2E1DCB41}"/>
              </a:ext>
            </a:extLst>
          </p:cNvPr>
          <p:cNvSpPr txBox="1"/>
          <p:nvPr/>
        </p:nvSpPr>
        <p:spPr>
          <a:xfrm>
            <a:off x="9885404" y="6298863"/>
            <a:ext cx="1860507" cy="257008"/>
          </a:xfrm>
          <a:prstGeom prst="rect">
            <a:avLst/>
          </a:prstGeom>
        </p:spPr>
        <p:txBody>
          <a:bodyPr vert="horz" lIns="91440" tIns="45720" rIns="91440" bIns="45720" rtlCol="0">
            <a:normAutofit/>
          </a:bodyPr>
          <a:lstStyle/>
          <a:p>
            <a:pPr defTabSz="914400">
              <a:lnSpc>
                <a:spcPct val="112000"/>
              </a:lnSpc>
              <a:spcAft>
                <a:spcPts val="600"/>
              </a:spcAft>
            </a:pPr>
            <a:r>
              <a:rPr lang="en-US" sz="900" dirty="0">
                <a:solidFill>
                  <a:schemeClr val="bg2"/>
                </a:solidFill>
              </a:rPr>
              <a:t>Photo by </a:t>
            </a:r>
            <a:r>
              <a:rPr lang="en-US" sz="900" dirty="0">
                <a:solidFill>
                  <a:schemeClr val="bg2"/>
                </a:solidFill>
                <a:hlinkClick r:id="rId2"/>
              </a:rPr>
              <a:t>Emily Morter</a:t>
            </a:r>
            <a:r>
              <a:rPr lang="en-US" sz="900" dirty="0">
                <a:solidFill>
                  <a:schemeClr val="bg2"/>
                </a:solidFill>
              </a:rPr>
              <a:t> on </a:t>
            </a:r>
            <a:r>
              <a:rPr lang="en-US" sz="900" dirty="0">
                <a:solidFill>
                  <a:schemeClr val="bg2"/>
                </a:solidFill>
                <a:hlinkClick r:id="rId3"/>
              </a:rPr>
              <a:t>Unsplash</a:t>
            </a:r>
            <a:r>
              <a:rPr lang="en-US" sz="900" dirty="0">
                <a:solidFill>
                  <a:schemeClr val="bg2"/>
                </a:solidFill>
              </a:rPr>
              <a:t> </a:t>
            </a:r>
          </a:p>
        </p:txBody>
      </p:sp>
      <p:sp>
        <p:nvSpPr>
          <p:cNvPr id="18" name="Freeform 6">
            <a:extLst>
              <a:ext uri="{FF2B5EF4-FFF2-40B4-BE49-F238E27FC236}">
                <a16:creationId xmlns:a16="http://schemas.microsoft.com/office/drawing/2014/main" id="{450AE925-B68F-4B90-B4C9-95986E876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20" name="Freeform 6">
            <a:extLst>
              <a:ext uri="{FF2B5EF4-FFF2-40B4-BE49-F238E27FC236}">
                <a16:creationId xmlns:a16="http://schemas.microsoft.com/office/drawing/2014/main" id="{9ADEE91A-8193-4817-A365-33E1D652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F192EFA5-D0D5-4B96-B44C-79FE8D1DB397}"/>
              </a:ext>
            </a:extLst>
          </p:cNvPr>
          <p:cNvPicPr>
            <a:picLocks noChangeAspect="1"/>
          </p:cNvPicPr>
          <p:nvPr/>
        </p:nvPicPr>
        <p:blipFill rotWithShape="1">
          <a:blip r:embed="rId4">
            <a:extLst>
              <a:ext uri="{28A0092B-C50C-407E-A947-70E740481C1C}">
                <a14:useLocalDpi xmlns:a14="http://schemas.microsoft.com/office/drawing/2010/main" val="0"/>
              </a:ext>
            </a:extLst>
          </a:blip>
          <a:srcRect l="18474" r="24502"/>
          <a:stretch/>
        </p:blipFill>
        <p:spPr>
          <a:xfrm>
            <a:off x="1155560" y="1129353"/>
            <a:ext cx="3914583" cy="4582236"/>
          </a:xfrm>
          <a:prstGeom prst="rect">
            <a:avLst/>
          </a:prstGeom>
        </p:spPr>
      </p:pic>
    </p:spTree>
    <p:extLst>
      <p:ext uri="{BB962C8B-B14F-4D97-AF65-F5344CB8AC3E}">
        <p14:creationId xmlns:p14="http://schemas.microsoft.com/office/powerpoint/2010/main" val="400178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56DE-A616-4667-9106-3DAA9A4DCA0B}"/>
              </a:ext>
            </a:extLst>
          </p:cNvPr>
          <p:cNvSpPr>
            <a:spLocks noGrp="1"/>
          </p:cNvSpPr>
          <p:nvPr>
            <p:ph type="title"/>
          </p:nvPr>
        </p:nvSpPr>
        <p:spPr>
          <a:xfrm>
            <a:off x="838200" y="365126"/>
            <a:ext cx="10515600" cy="954108"/>
          </a:xfrm>
        </p:spPr>
        <p:txBody>
          <a:bodyPr>
            <a:normAutofit/>
          </a:bodyPr>
          <a:lstStyle/>
          <a:p>
            <a:r>
              <a:rPr lang="en-US" dirty="0"/>
              <a:t>Dietitians &amp; The Cures Act Mandate</a:t>
            </a:r>
          </a:p>
        </p:txBody>
      </p:sp>
      <p:sp>
        <p:nvSpPr>
          <p:cNvPr id="3" name="Content Placeholder 2">
            <a:extLst>
              <a:ext uri="{FF2B5EF4-FFF2-40B4-BE49-F238E27FC236}">
                <a16:creationId xmlns:a16="http://schemas.microsoft.com/office/drawing/2014/main" id="{6A088354-934F-4F6C-A41C-5727C2E3B919}"/>
              </a:ext>
            </a:extLst>
          </p:cNvPr>
          <p:cNvSpPr>
            <a:spLocks noGrp="1"/>
          </p:cNvSpPr>
          <p:nvPr>
            <p:ph sz="half" idx="1"/>
          </p:nvPr>
        </p:nvSpPr>
        <p:spPr>
          <a:xfrm>
            <a:off x="838200" y="2582563"/>
            <a:ext cx="6118655" cy="3717967"/>
          </a:xfrm>
        </p:spPr>
        <p:txBody>
          <a:bodyPr>
            <a:noAutofit/>
          </a:bodyPr>
          <a:lstStyle/>
          <a:p>
            <a:r>
              <a:rPr lang="en-US" sz="2400" dirty="0"/>
              <a:t>Insert – “Google” search</a:t>
            </a:r>
          </a:p>
          <a:p>
            <a:pPr lvl="1"/>
            <a:r>
              <a:rPr lang="en-US" sz="2400" dirty="0"/>
              <a:t>Expect patients to use search engines to look up medical terms they don’t understand and come to their own conclusions &amp; sometimes based on potentially unmerited sources</a:t>
            </a:r>
          </a:p>
          <a:p>
            <a:r>
              <a:rPr lang="en-US" sz="2400" dirty="0"/>
              <a:t>Social Media</a:t>
            </a:r>
          </a:p>
          <a:p>
            <a:r>
              <a:rPr lang="en-US" sz="2400" dirty="0"/>
              <a:t>Legal Proceedings</a:t>
            </a:r>
          </a:p>
        </p:txBody>
      </p:sp>
      <p:pic>
        <p:nvPicPr>
          <p:cNvPr id="7" name="Picture 6" descr="Text&#10;&#10;Description automatically generated">
            <a:extLst>
              <a:ext uri="{FF2B5EF4-FFF2-40B4-BE49-F238E27FC236}">
                <a16:creationId xmlns:a16="http://schemas.microsoft.com/office/drawing/2014/main" id="{05A8AE3C-ACEB-4496-A4AC-358D311A7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188" y="2554768"/>
            <a:ext cx="4530811" cy="30211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a:extLst>
              <a:ext uri="{FF2B5EF4-FFF2-40B4-BE49-F238E27FC236}">
                <a16:creationId xmlns:a16="http://schemas.microsoft.com/office/drawing/2014/main" id="{1E092082-0D34-41D7-A96E-1277AB18EA22}"/>
              </a:ext>
            </a:extLst>
          </p:cNvPr>
          <p:cNvSpPr txBox="1"/>
          <p:nvPr/>
        </p:nvSpPr>
        <p:spPr>
          <a:xfrm>
            <a:off x="9579429" y="6431190"/>
            <a:ext cx="1774371" cy="215444"/>
          </a:xfrm>
          <a:prstGeom prst="rect">
            <a:avLst/>
          </a:prstGeom>
          <a:noFill/>
        </p:spPr>
        <p:txBody>
          <a:bodyPr wrap="square">
            <a:spAutoFit/>
          </a:bodyPr>
          <a:lstStyle/>
          <a:p>
            <a:r>
              <a:rPr lang="en-US" sz="800" dirty="0"/>
              <a:t>Photo by </a:t>
            </a:r>
            <a:r>
              <a:rPr lang="en-US" sz="800" dirty="0">
                <a:hlinkClick r:id="rId3"/>
              </a:rPr>
              <a:t>Lucia Macedo</a:t>
            </a:r>
            <a:r>
              <a:rPr lang="en-US" sz="800" dirty="0"/>
              <a:t> on </a:t>
            </a:r>
            <a:r>
              <a:rPr lang="en-US" sz="800" dirty="0">
                <a:hlinkClick r:id="rId4"/>
              </a:rPr>
              <a:t>Unsplash</a:t>
            </a:r>
            <a:r>
              <a:rPr lang="en-US" sz="800" dirty="0"/>
              <a:t> </a:t>
            </a:r>
          </a:p>
        </p:txBody>
      </p:sp>
      <p:sp>
        <p:nvSpPr>
          <p:cNvPr id="10" name="TextBox 9">
            <a:extLst>
              <a:ext uri="{FF2B5EF4-FFF2-40B4-BE49-F238E27FC236}">
                <a16:creationId xmlns:a16="http://schemas.microsoft.com/office/drawing/2014/main" id="{B9694437-F5EA-4E28-B478-8385E3430E33}"/>
              </a:ext>
            </a:extLst>
          </p:cNvPr>
          <p:cNvSpPr txBox="1"/>
          <p:nvPr/>
        </p:nvSpPr>
        <p:spPr>
          <a:xfrm>
            <a:off x="838200" y="1350678"/>
            <a:ext cx="10801865" cy="954107"/>
          </a:xfrm>
          <a:prstGeom prst="rect">
            <a:avLst/>
          </a:prstGeom>
          <a:noFill/>
        </p:spPr>
        <p:txBody>
          <a:bodyPr wrap="square" rtlCol="0">
            <a:spAutoFit/>
          </a:bodyPr>
          <a:lstStyle/>
          <a:p>
            <a:r>
              <a:rPr lang="en-US" sz="2800" dirty="0">
                <a:solidFill>
                  <a:schemeClr val="tx2">
                    <a:lumMod val="75000"/>
                    <a:lumOff val="25000"/>
                  </a:schemeClr>
                </a:solidFill>
              </a:rPr>
              <a:t>Clinician to Clinician Task, Consult and Progress notes written by dietitians are fair game for instant access.</a:t>
            </a:r>
          </a:p>
        </p:txBody>
      </p:sp>
    </p:spTree>
    <p:extLst>
      <p:ext uri="{BB962C8B-B14F-4D97-AF65-F5344CB8AC3E}">
        <p14:creationId xmlns:p14="http://schemas.microsoft.com/office/powerpoint/2010/main" val="54739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BACBD-79F1-4920-BFAD-8AB2F32018C3}"/>
              </a:ext>
            </a:extLst>
          </p:cNvPr>
          <p:cNvSpPr>
            <a:spLocks noGrp="1"/>
          </p:cNvSpPr>
          <p:nvPr>
            <p:ph type="title"/>
          </p:nvPr>
        </p:nvSpPr>
        <p:spPr>
          <a:xfrm>
            <a:off x="729343" y="365126"/>
            <a:ext cx="10624457" cy="979488"/>
          </a:xfrm>
        </p:spPr>
        <p:txBody>
          <a:bodyPr/>
          <a:lstStyle/>
          <a:p>
            <a:r>
              <a:rPr lang="en-US" dirty="0"/>
              <a:t>Chart Timing</a:t>
            </a:r>
          </a:p>
        </p:txBody>
      </p:sp>
      <p:sp>
        <p:nvSpPr>
          <p:cNvPr id="5" name="Content Placeholder 4">
            <a:extLst>
              <a:ext uri="{FF2B5EF4-FFF2-40B4-BE49-F238E27FC236}">
                <a16:creationId xmlns:a16="http://schemas.microsoft.com/office/drawing/2014/main" id="{8C27EB82-C591-4544-A3DA-437B4591BEEF}"/>
              </a:ext>
            </a:extLst>
          </p:cNvPr>
          <p:cNvSpPr>
            <a:spLocks noGrp="1"/>
          </p:cNvSpPr>
          <p:nvPr>
            <p:ph sz="half" idx="1"/>
          </p:nvPr>
        </p:nvSpPr>
        <p:spPr>
          <a:xfrm>
            <a:off x="838200" y="1344614"/>
            <a:ext cx="10145486" cy="4832349"/>
          </a:xfrm>
        </p:spPr>
        <p:txBody>
          <a:bodyPr>
            <a:normAutofit/>
          </a:bodyPr>
          <a:lstStyle/>
          <a:p>
            <a:r>
              <a:rPr lang="en-US" dirty="0">
                <a:solidFill>
                  <a:schemeClr val="tx2">
                    <a:lumMod val="90000"/>
                    <a:lumOff val="10000"/>
                  </a:schemeClr>
                </a:solidFill>
              </a:rPr>
              <a:t>Real-Time Charting³</a:t>
            </a:r>
          </a:p>
          <a:p>
            <a:pPr lvl="1"/>
            <a:r>
              <a:rPr lang="en-US" dirty="0">
                <a:solidFill>
                  <a:schemeClr val="accent6">
                    <a:lumMod val="75000"/>
                  </a:schemeClr>
                </a:solidFill>
              </a:rPr>
              <a:t>Regulatory Guidance</a:t>
            </a:r>
          </a:p>
          <a:p>
            <a:pPr lvl="2"/>
            <a:r>
              <a:rPr lang="en-US" dirty="0">
                <a:solidFill>
                  <a:schemeClr val="accent6">
                    <a:lumMod val="75000"/>
                  </a:schemeClr>
                </a:solidFill>
              </a:rPr>
              <a:t>CMS – “All  services  provided  to  beneficiaries are expected  to  be documented  in  the medical record  at  the time they  are rendered.”⁷</a:t>
            </a:r>
          </a:p>
          <a:p>
            <a:pPr lvl="1"/>
            <a:r>
              <a:rPr lang="en-US" dirty="0">
                <a:solidFill>
                  <a:schemeClr val="accent6">
                    <a:lumMod val="75000"/>
                  </a:schemeClr>
                </a:solidFill>
              </a:rPr>
              <a:t>Refer to your Hospital/Health System policy on chart timing</a:t>
            </a:r>
          </a:p>
          <a:p>
            <a:pPr lvl="1"/>
            <a:r>
              <a:rPr lang="en-US" dirty="0">
                <a:solidFill>
                  <a:schemeClr val="accent6">
                    <a:lumMod val="75000"/>
                  </a:schemeClr>
                </a:solidFill>
              </a:rPr>
              <a:t>The patient’s status can change between the time of assessment and an entry completed several hours later</a:t>
            </a:r>
          </a:p>
          <a:p>
            <a:r>
              <a:rPr lang="en-US" dirty="0">
                <a:solidFill>
                  <a:schemeClr val="tx2">
                    <a:lumMod val="90000"/>
                    <a:lumOff val="10000"/>
                  </a:schemeClr>
                </a:solidFill>
              </a:rPr>
              <a:t>Amended Notes</a:t>
            </a:r>
          </a:p>
          <a:p>
            <a:r>
              <a:rPr lang="en-US" dirty="0">
                <a:solidFill>
                  <a:schemeClr val="tx2">
                    <a:lumMod val="90000"/>
                    <a:lumOff val="10000"/>
                  </a:schemeClr>
                </a:solidFill>
              </a:rPr>
              <a:t>Delayed note entries</a:t>
            </a:r>
          </a:p>
          <a:p>
            <a:pPr lvl="1"/>
            <a:r>
              <a:rPr lang="en-US" dirty="0">
                <a:solidFill>
                  <a:schemeClr val="accent6">
                    <a:lumMod val="75000"/>
                  </a:schemeClr>
                </a:solidFill>
              </a:rPr>
              <a:t>Identify as a delayed entry </a:t>
            </a:r>
          </a:p>
          <a:p>
            <a:pPr lvl="1"/>
            <a:r>
              <a:rPr lang="en-US" dirty="0">
                <a:solidFill>
                  <a:schemeClr val="accent6">
                    <a:lumMod val="75000"/>
                  </a:schemeClr>
                </a:solidFill>
              </a:rPr>
              <a:t>Specify reason (e.g., unscheduled down-time, etc.)</a:t>
            </a:r>
          </a:p>
        </p:txBody>
      </p:sp>
      <p:pic>
        <p:nvPicPr>
          <p:cNvPr id="7" name="Picture 6" descr="A silver pocket watch&#10;&#10;Description automatically generated with medium confidence">
            <a:extLst>
              <a:ext uri="{FF2B5EF4-FFF2-40B4-BE49-F238E27FC236}">
                <a16:creationId xmlns:a16="http://schemas.microsoft.com/office/drawing/2014/main" id="{8139FD72-DF7C-4D70-9C5B-9C95F39F0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743" y="4090086"/>
            <a:ext cx="3526096" cy="19832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939999AA-73B4-46F0-817F-99BFC7CC4584}"/>
              </a:ext>
            </a:extLst>
          </p:cNvPr>
          <p:cNvSpPr txBox="1"/>
          <p:nvPr/>
        </p:nvSpPr>
        <p:spPr>
          <a:xfrm>
            <a:off x="9285513" y="6492874"/>
            <a:ext cx="2230983" cy="230832"/>
          </a:xfrm>
          <a:prstGeom prst="rect">
            <a:avLst/>
          </a:prstGeom>
          <a:noFill/>
        </p:spPr>
        <p:txBody>
          <a:bodyPr wrap="square">
            <a:spAutoFit/>
          </a:bodyPr>
          <a:lstStyle/>
          <a:p>
            <a:r>
              <a:rPr lang="en-US" sz="900" dirty="0"/>
              <a:t>Photo by </a:t>
            </a:r>
            <a:r>
              <a:rPr lang="en-US" sz="900" dirty="0">
                <a:hlinkClick r:id="rId3"/>
              </a:rPr>
              <a:t>Stanislav </a:t>
            </a:r>
            <a:r>
              <a:rPr lang="en-US" sz="900" dirty="0" err="1">
                <a:hlinkClick r:id="rId3"/>
              </a:rPr>
              <a:t>Remnev</a:t>
            </a:r>
            <a:r>
              <a:rPr lang="en-US" sz="900" dirty="0"/>
              <a:t> on </a:t>
            </a:r>
            <a:r>
              <a:rPr lang="en-US" sz="900" dirty="0">
                <a:hlinkClick r:id="rId4"/>
              </a:rPr>
              <a:t>Unsplash</a:t>
            </a:r>
            <a:r>
              <a:rPr lang="en-US" sz="900" dirty="0"/>
              <a:t> </a:t>
            </a:r>
          </a:p>
        </p:txBody>
      </p:sp>
    </p:spTree>
    <p:extLst>
      <p:ext uri="{BB962C8B-B14F-4D97-AF65-F5344CB8AC3E}">
        <p14:creationId xmlns:p14="http://schemas.microsoft.com/office/powerpoint/2010/main" val="91074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BACBD-79F1-4920-BFAD-8AB2F32018C3}"/>
              </a:ext>
            </a:extLst>
          </p:cNvPr>
          <p:cNvSpPr>
            <a:spLocks noGrp="1"/>
          </p:cNvSpPr>
          <p:nvPr>
            <p:ph type="title"/>
          </p:nvPr>
        </p:nvSpPr>
        <p:spPr>
          <a:xfrm>
            <a:off x="838200" y="365126"/>
            <a:ext cx="10515600" cy="756104"/>
          </a:xfrm>
        </p:spPr>
        <p:txBody>
          <a:bodyPr>
            <a:normAutofit/>
          </a:bodyPr>
          <a:lstStyle/>
          <a:p>
            <a:r>
              <a:rPr lang="en-US" dirty="0"/>
              <a:t>Acronyms/Abbreviations</a:t>
            </a:r>
          </a:p>
        </p:txBody>
      </p:sp>
      <p:graphicFrame>
        <p:nvGraphicFramePr>
          <p:cNvPr id="12" name="Content Placeholder 4">
            <a:extLst>
              <a:ext uri="{FF2B5EF4-FFF2-40B4-BE49-F238E27FC236}">
                <a16:creationId xmlns:a16="http://schemas.microsoft.com/office/drawing/2014/main" id="{72630050-D8C7-B80D-FE4B-26DE21CACA58}"/>
              </a:ext>
            </a:extLst>
          </p:cNvPr>
          <p:cNvGraphicFramePr>
            <a:graphicFrameLocks noGrp="1"/>
          </p:cNvGraphicFramePr>
          <p:nvPr>
            <p:ph sz="half" idx="1"/>
          </p:nvPr>
        </p:nvGraphicFramePr>
        <p:xfrm>
          <a:off x="838200" y="1491343"/>
          <a:ext cx="5181600" cy="4685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0CF9DE9A-F738-4A1B-BFA6-DA123018293A}"/>
              </a:ext>
            </a:extLst>
          </p:cNvPr>
          <p:cNvSpPr txBox="1"/>
          <p:nvPr/>
        </p:nvSpPr>
        <p:spPr>
          <a:xfrm>
            <a:off x="6934198" y="4071257"/>
            <a:ext cx="3918857" cy="1815882"/>
          </a:xfrm>
          <a:prstGeom prst="rect">
            <a:avLst/>
          </a:prstGeom>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solidFill>
                  <a:schemeClr val="tx2"/>
                </a:solidFill>
              </a:rPr>
              <a:t>Example: Most patients may not assume that “SOB” stands for shortness of breath³</a:t>
            </a:r>
          </a:p>
        </p:txBody>
      </p:sp>
      <p:sp>
        <p:nvSpPr>
          <p:cNvPr id="8" name="TextBox 7">
            <a:extLst>
              <a:ext uri="{FF2B5EF4-FFF2-40B4-BE49-F238E27FC236}">
                <a16:creationId xmlns:a16="http://schemas.microsoft.com/office/drawing/2014/main" id="{1D806EB1-4EDE-4574-B067-5D53CD77ECB0}"/>
              </a:ext>
            </a:extLst>
          </p:cNvPr>
          <p:cNvSpPr txBox="1"/>
          <p:nvPr/>
        </p:nvSpPr>
        <p:spPr>
          <a:xfrm>
            <a:off x="9590313" y="6453386"/>
            <a:ext cx="1913827" cy="230832"/>
          </a:xfrm>
          <a:prstGeom prst="rect">
            <a:avLst/>
          </a:prstGeom>
          <a:noFill/>
        </p:spPr>
        <p:txBody>
          <a:bodyPr wrap="square">
            <a:spAutoFit/>
          </a:bodyPr>
          <a:lstStyle/>
          <a:p>
            <a:r>
              <a:rPr lang="en-US" sz="900" dirty="0"/>
              <a:t>Photo by </a:t>
            </a:r>
            <a:r>
              <a:rPr lang="en-US" sz="900" dirty="0">
                <a:hlinkClick r:id="rId7"/>
              </a:rPr>
              <a:t>Sherise VD</a:t>
            </a:r>
            <a:r>
              <a:rPr lang="en-US" sz="900" dirty="0"/>
              <a:t> on </a:t>
            </a:r>
            <a:r>
              <a:rPr lang="en-US" sz="900" dirty="0">
                <a:hlinkClick r:id="rId8"/>
              </a:rPr>
              <a:t>Unsplash</a:t>
            </a:r>
            <a:r>
              <a:rPr lang="en-US" sz="900" dirty="0"/>
              <a:t> </a:t>
            </a:r>
          </a:p>
        </p:txBody>
      </p:sp>
      <p:pic>
        <p:nvPicPr>
          <p:cNvPr id="10" name="Picture 9" descr="A person with her hands on her face&#10;&#10;Description automatically generated with medium confidence">
            <a:extLst>
              <a:ext uri="{FF2B5EF4-FFF2-40B4-BE49-F238E27FC236}">
                <a16:creationId xmlns:a16="http://schemas.microsoft.com/office/drawing/2014/main" id="{A6ACDA4E-9B06-48DA-8877-9CA8DB6AC4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5416" y="896196"/>
            <a:ext cx="1916419" cy="27058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61259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D4F02C-6F85-4E6E-A2F2-CCE2288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9F024D02-87BB-4538-BB35-BD297D94E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42BACBD-79F1-4920-BFAD-8AB2F32018C3}"/>
              </a:ext>
            </a:extLst>
          </p:cNvPr>
          <p:cNvSpPr>
            <a:spLocks noGrp="1"/>
          </p:cNvSpPr>
          <p:nvPr>
            <p:ph type="title"/>
          </p:nvPr>
        </p:nvSpPr>
        <p:spPr>
          <a:xfrm>
            <a:off x="5100824" y="552450"/>
            <a:ext cx="6736950" cy="1485900"/>
          </a:xfrm>
        </p:spPr>
        <p:txBody>
          <a:bodyPr vert="horz" lIns="91440" tIns="45720" rIns="91440" bIns="45720" rtlCol="0" anchor="t">
            <a:normAutofit/>
          </a:bodyPr>
          <a:lstStyle/>
          <a:p>
            <a:r>
              <a:rPr lang="en-US" dirty="0"/>
              <a:t>Charting: </a:t>
            </a:r>
            <a:br>
              <a:rPr lang="en-US" dirty="0"/>
            </a:br>
            <a:r>
              <a:rPr lang="en-US" dirty="0"/>
              <a:t>Language Choices</a:t>
            </a:r>
          </a:p>
        </p:txBody>
      </p:sp>
      <p:pic>
        <p:nvPicPr>
          <p:cNvPr id="9" name="Picture 8" descr="A picture containing text, green, sign&#10;&#10;Description automatically generated">
            <a:extLst>
              <a:ext uri="{FF2B5EF4-FFF2-40B4-BE49-F238E27FC236}">
                <a16:creationId xmlns:a16="http://schemas.microsoft.com/office/drawing/2014/main" id="{C6E55D79-D753-4A29-B95C-04AB901CBECA}"/>
              </a:ext>
            </a:extLst>
          </p:cNvPr>
          <p:cNvPicPr>
            <a:picLocks noChangeAspect="1"/>
          </p:cNvPicPr>
          <p:nvPr/>
        </p:nvPicPr>
        <p:blipFill rotWithShape="1">
          <a:blip r:embed="rId3">
            <a:extLst>
              <a:ext uri="{28A0092B-C50C-407E-A947-70E740481C1C}">
                <a14:useLocalDpi xmlns:a14="http://schemas.microsoft.com/office/drawing/2010/main" val="0"/>
              </a:ext>
            </a:extLst>
          </a:blip>
          <a:srcRect l="1219" r="3241"/>
          <a:stretch/>
        </p:blipFill>
        <p:spPr>
          <a:xfrm>
            <a:off x="-1" y="10"/>
            <a:ext cx="4373546" cy="6857990"/>
          </a:xfrm>
          <a:prstGeom prst="rect">
            <a:avLst/>
          </a:prstGeom>
        </p:spPr>
      </p:pic>
      <p:sp>
        <p:nvSpPr>
          <p:cNvPr id="20" name="Rectangle 19">
            <a:extLst>
              <a:ext uri="{FF2B5EF4-FFF2-40B4-BE49-F238E27FC236}">
                <a16:creationId xmlns:a16="http://schemas.microsoft.com/office/drawing/2014/main" id="{673DA661-0AB2-4196-A6A3-7A92321CC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8C27EB82-C591-4544-A3DA-437B4591BEEF}"/>
              </a:ext>
            </a:extLst>
          </p:cNvPr>
          <p:cNvSpPr>
            <a:spLocks noGrp="1"/>
          </p:cNvSpPr>
          <p:nvPr>
            <p:ph sz="half" idx="1"/>
          </p:nvPr>
        </p:nvSpPr>
        <p:spPr>
          <a:xfrm>
            <a:off x="5100824" y="2286000"/>
            <a:ext cx="6176776" cy="3581400"/>
          </a:xfrm>
        </p:spPr>
        <p:txBody>
          <a:bodyPr vert="horz" lIns="91440" tIns="45720" rIns="91440" bIns="45720" rtlCol="0">
            <a:normAutofit/>
          </a:bodyPr>
          <a:lstStyle/>
          <a:p>
            <a:r>
              <a:rPr lang="en-US" sz="1700" dirty="0"/>
              <a:t>Clear, Concise &amp; Factual using plain language when possible³</a:t>
            </a:r>
          </a:p>
          <a:p>
            <a:pPr>
              <a:buFont typeface="Franklin Gothic Book" panose="020B0503020102020204" pitchFamily="34" charset="0"/>
              <a:buNone/>
            </a:pPr>
            <a:endParaRPr lang="en-US" sz="1700" dirty="0"/>
          </a:p>
          <a:p>
            <a:r>
              <a:rPr lang="en-US" sz="1700" dirty="0"/>
              <a:t>Be mindful of language tone – respectful, inclusive language, free of personal bias, use the patient’s preferred adjectives</a:t>
            </a:r>
          </a:p>
          <a:p>
            <a:pPr marL="384048" lvl="1"/>
            <a:r>
              <a:rPr lang="en-US" sz="1700" dirty="0"/>
              <a:t>Consult any hospital/health system policies that may provide further guidance</a:t>
            </a:r>
          </a:p>
          <a:p>
            <a:pPr marL="384048" lvl="1"/>
            <a:r>
              <a:rPr lang="en-US" sz="1700" dirty="0"/>
              <a:t>Resource: </a:t>
            </a:r>
            <a:r>
              <a:rPr lang="en-US" sz="1700" dirty="0">
                <a:hlinkClick r:id="rId4"/>
              </a:rPr>
              <a:t>How to Use Inclusive Language in Healthcare</a:t>
            </a:r>
            <a:r>
              <a:rPr lang="en-US" sz="1700" dirty="0"/>
              <a:t>⁸</a:t>
            </a:r>
          </a:p>
          <a:p>
            <a:pPr marL="384048" lvl="1">
              <a:buFont typeface="Franklin Gothic Book" panose="020B0503020102020204" pitchFamily="34" charset="0"/>
              <a:buNone/>
            </a:pPr>
            <a:endParaRPr lang="en-US" sz="1700" dirty="0"/>
          </a:p>
          <a:p>
            <a:r>
              <a:rPr lang="en-US" sz="1700" dirty="0"/>
              <a:t>Subjective data should be relevant to the medical nutrition therapy plan of care – if it’s not and will not benefit the care of the patient – leave it out</a:t>
            </a:r>
          </a:p>
          <a:p>
            <a:pPr marL="384048" lvl="1">
              <a:buFont typeface="Franklin Gothic Book" panose="020B0503020102020204" pitchFamily="34" charset="0"/>
              <a:buNone/>
            </a:pPr>
            <a:endParaRPr lang="en-US" sz="1700" dirty="0"/>
          </a:p>
        </p:txBody>
      </p:sp>
      <p:sp>
        <p:nvSpPr>
          <p:cNvPr id="11" name="TextBox 10">
            <a:extLst>
              <a:ext uri="{FF2B5EF4-FFF2-40B4-BE49-F238E27FC236}">
                <a16:creationId xmlns:a16="http://schemas.microsoft.com/office/drawing/2014/main" id="{EF929531-4CC5-402D-9F44-7097D7387A57}"/>
              </a:ext>
            </a:extLst>
          </p:cNvPr>
          <p:cNvSpPr txBox="1"/>
          <p:nvPr/>
        </p:nvSpPr>
        <p:spPr>
          <a:xfrm>
            <a:off x="-1" y="6172201"/>
            <a:ext cx="4373546" cy="327453"/>
          </a:xfrm>
          <a:prstGeom prst="rect">
            <a:avLst/>
          </a:prstGeom>
          <a:solidFill>
            <a:srgbClr val="000000">
              <a:alpha val="50000"/>
            </a:srgbClr>
          </a:solidFill>
          <a:ln>
            <a:noFill/>
          </a:ln>
        </p:spPr>
        <p:txBody>
          <a:bodyPr wrap="square">
            <a:noAutofit/>
          </a:bodyPr>
          <a:lstStyle/>
          <a:p>
            <a:pPr algn="ctr">
              <a:spcAft>
                <a:spcPts val="600"/>
              </a:spcAft>
            </a:pPr>
            <a:r>
              <a:rPr lang="en-US" sz="1200" dirty="0">
                <a:solidFill>
                  <a:srgbClr val="FFFFFF"/>
                </a:solidFill>
              </a:rPr>
              <a:t>Photo by </a:t>
            </a:r>
            <a:r>
              <a:rPr lang="en-US" sz="1200" dirty="0">
                <a:solidFill>
                  <a:srgbClr val="FFFFFF"/>
                </a:solidFill>
                <a:hlinkClick r:id="rId5">
                  <a:extLst>
                    <a:ext uri="{A12FA001-AC4F-418D-AE19-62706E023703}">
                      <ahyp:hlinkClr xmlns:ahyp="http://schemas.microsoft.com/office/drawing/2018/hyperlinkcolor" val="tx"/>
                    </a:ext>
                  </a:extLst>
                </a:hlinkClick>
              </a:rPr>
              <a:t>Brittani Burns</a:t>
            </a:r>
            <a:r>
              <a:rPr lang="en-US" sz="1200" dirty="0">
                <a:solidFill>
                  <a:srgbClr val="FFFFFF"/>
                </a:solidFill>
              </a:rPr>
              <a:t> on </a:t>
            </a:r>
            <a:r>
              <a:rPr lang="en-US" sz="1200" dirty="0">
                <a:solidFill>
                  <a:srgbClr val="FFFFFF"/>
                </a:solidFill>
                <a:hlinkClick r:id="rId6">
                  <a:extLst>
                    <a:ext uri="{A12FA001-AC4F-418D-AE19-62706E023703}">
                      <ahyp:hlinkClr xmlns:ahyp="http://schemas.microsoft.com/office/drawing/2018/hyperlinkcolor" val="tx"/>
                    </a:ext>
                  </a:extLst>
                </a:hlinkClick>
              </a:rPr>
              <a:t>Unsplash</a:t>
            </a:r>
            <a:r>
              <a:rPr lang="en-US" sz="1200" dirty="0">
                <a:solidFill>
                  <a:srgbClr val="FFFFFF"/>
                </a:solidFill>
              </a:rPr>
              <a:t> </a:t>
            </a:r>
          </a:p>
        </p:txBody>
      </p:sp>
    </p:spTree>
    <p:extLst>
      <p:ext uri="{BB962C8B-B14F-4D97-AF65-F5344CB8AC3E}">
        <p14:creationId xmlns:p14="http://schemas.microsoft.com/office/powerpoint/2010/main" val="65288382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21A071-5E9E-42FF-8AC1-41C22549E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3" name="Rectangle 12">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42BACBD-79F1-4920-BFAD-8AB2F32018C3}"/>
              </a:ext>
            </a:extLst>
          </p:cNvPr>
          <p:cNvSpPr>
            <a:spLocks noGrp="1"/>
          </p:cNvSpPr>
          <p:nvPr>
            <p:ph type="title"/>
          </p:nvPr>
        </p:nvSpPr>
        <p:spPr>
          <a:xfrm>
            <a:off x="3363864" y="685800"/>
            <a:ext cx="7705164" cy="1485900"/>
          </a:xfrm>
        </p:spPr>
        <p:txBody>
          <a:bodyPr vert="horz" lIns="91440" tIns="45720" rIns="91440" bIns="45720" rtlCol="0" anchor="t">
            <a:normAutofit/>
          </a:bodyPr>
          <a:lstStyle/>
          <a:p>
            <a:r>
              <a:rPr lang="en-US" dirty="0"/>
              <a:t>Charting: Expressing Concerns</a:t>
            </a:r>
          </a:p>
        </p:txBody>
      </p:sp>
      <p:sp>
        <p:nvSpPr>
          <p:cNvPr id="15" name="Rectangle 14">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Content Placeholder 5">
            <a:extLst>
              <a:ext uri="{FF2B5EF4-FFF2-40B4-BE49-F238E27FC236}">
                <a16:creationId xmlns:a16="http://schemas.microsoft.com/office/drawing/2014/main" id="{6D28CE7D-F2E7-4B83-B5F8-93FB733A9D8E}"/>
              </a:ext>
            </a:extLst>
          </p:cNvPr>
          <p:cNvSpPr>
            <a:spLocks noGrp="1"/>
          </p:cNvSpPr>
          <p:nvPr>
            <p:ph sz="half" idx="1"/>
          </p:nvPr>
        </p:nvSpPr>
        <p:spPr>
          <a:xfrm>
            <a:off x="3363863" y="1692496"/>
            <a:ext cx="8024617" cy="4646520"/>
          </a:xfrm>
        </p:spPr>
        <p:txBody>
          <a:bodyPr vert="horz" lIns="91440" tIns="45720" rIns="91440" bIns="45720" rtlCol="0">
            <a:noAutofit/>
          </a:bodyPr>
          <a:lstStyle/>
          <a:p>
            <a:r>
              <a:rPr lang="en-US" sz="2400" dirty="0"/>
              <a:t>Refrain from throwing other disciplines, departments or peers under the bus – this can create distrust with the patient</a:t>
            </a:r>
          </a:p>
          <a:p>
            <a:pPr marL="0">
              <a:buFont typeface="Franklin Gothic Book" panose="020B0503020102020204" pitchFamily="34" charset="0"/>
              <a:buNone/>
            </a:pPr>
            <a:endParaRPr lang="en-US" sz="1000" dirty="0"/>
          </a:p>
          <a:p>
            <a:r>
              <a:rPr lang="en-US" sz="2400" dirty="0"/>
              <a:t>Before documenting, consult appropriate internal departments if there is:</a:t>
            </a:r>
          </a:p>
          <a:p>
            <a:pPr lvl="1"/>
            <a:r>
              <a:rPr lang="en-US" sz="2400" dirty="0"/>
              <a:t>Suspected concerns for the patient’s safety from external sources (e.g., care giver, spouse, parent, etc.)</a:t>
            </a:r>
          </a:p>
          <a:p>
            <a:pPr marL="457200" lvl="1">
              <a:buFont typeface="Franklin Gothic Book" panose="020B0503020102020204" pitchFamily="34" charset="0"/>
              <a:buNone/>
            </a:pPr>
            <a:endParaRPr lang="en-US" sz="1050" dirty="0"/>
          </a:p>
          <a:p>
            <a:pPr lvl="1"/>
            <a:r>
              <a:rPr lang="en-US" sz="2400" dirty="0"/>
              <a:t>A potential safety issue or malpractice concern is present</a:t>
            </a:r>
          </a:p>
          <a:p>
            <a:pPr marL="457200" lvl="1">
              <a:buFont typeface="Franklin Gothic Book" panose="020B0503020102020204" pitchFamily="34" charset="0"/>
              <a:buNone/>
            </a:pPr>
            <a:endParaRPr lang="en-US" dirty="0"/>
          </a:p>
          <a:p>
            <a:pPr lvl="1"/>
            <a:endParaRPr lang="en-US" dirty="0"/>
          </a:p>
        </p:txBody>
      </p:sp>
    </p:spTree>
    <p:extLst>
      <p:ext uri="{BB962C8B-B14F-4D97-AF65-F5344CB8AC3E}">
        <p14:creationId xmlns:p14="http://schemas.microsoft.com/office/powerpoint/2010/main" val="377440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62C35EA-DD6B-4002-9BBA-E2D26D7EE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42BACBD-79F1-4920-BFAD-8AB2F32018C3}"/>
              </a:ext>
            </a:extLst>
          </p:cNvPr>
          <p:cNvSpPr>
            <a:spLocks noGrp="1"/>
          </p:cNvSpPr>
          <p:nvPr>
            <p:ph type="title"/>
          </p:nvPr>
        </p:nvSpPr>
        <p:spPr>
          <a:xfrm>
            <a:off x="784743" y="685800"/>
            <a:ext cx="5958837" cy="1485900"/>
          </a:xfrm>
        </p:spPr>
        <p:txBody>
          <a:bodyPr>
            <a:normAutofit/>
          </a:bodyPr>
          <a:lstStyle/>
          <a:p>
            <a:r>
              <a:rPr lang="en-US" dirty="0"/>
              <a:t>Language Choices: Sensitive Topics</a:t>
            </a:r>
          </a:p>
        </p:txBody>
      </p:sp>
      <p:sp>
        <p:nvSpPr>
          <p:cNvPr id="8" name="Content Placeholder 7">
            <a:extLst>
              <a:ext uri="{FF2B5EF4-FFF2-40B4-BE49-F238E27FC236}">
                <a16:creationId xmlns:a16="http://schemas.microsoft.com/office/drawing/2014/main" id="{1339356D-EFD2-4843-968A-37AB71AE9D0A}"/>
              </a:ext>
            </a:extLst>
          </p:cNvPr>
          <p:cNvSpPr>
            <a:spLocks noGrp="1"/>
          </p:cNvSpPr>
          <p:nvPr>
            <p:ph idx="1"/>
          </p:nvPr>
        </p:nvSpPr>
        <p:spPr>
          <a:xfrm>
            <a:off x="784743" y="2286000"/>
            <a:ext cx="5958837" cy="3581400"/>
          </a:xfrm>
        </p:spPr>
        <p:txBody>
          <a:bodyPr>
            <a:normAutofit/>
          </a:bodyPr>
          <a:lstStyle/>
          <a:p>
            <a:r>
              <a:rPr lang="en-US" dirty="0"/>
              <a:t>Is the patient a “no share” patient? </a:t>
            </a:r>
          </a:p>
          <a:p>
            <a:pPr marL="0" indent="0">
              <a:buNone/>
            </a:pPr>
            <a:endParaRPr lang="en-US" dirty="0"/>
          </a:p>
          <a:p>
            <a:r>
              <a:rPr lang="en-US" dirty="0"/>
              <a:t>Be mindful when documenting on sensitive topics that may be a part of the patient’s medical history </a:t>
            </a:r>
          </a:p>
          <a:p>
            <a:pPr marL="0" indent="0">
              <a:buNone/>
            </a:pPr>
            <a:endParaRPr lang="en-US" dirty="0"/>
          </a:p>
          <a:p>
            <a:pPr lvl="1"/>
            <a:r>
              <a:rPr lang="en-US" dirty="0"/>
              <a:t>Examples: </a:t>
            </a:r>
            <a:r>
              <a:rPr lang="en-US" b="0" i="0" dirty="0">
                <a:effectLst/>
              </a:rPr>
              <a:t>mental health, obesity, substance use, sexual history, elder, child or spousal abuse, driving privileges, or suspicions of life-threatening illness³</a:t>
            </a:r>
            <a:endParaRPr lang="en-US" dirty="0"/>
          </a:p>
        </p:txBody>
      </p:sp>
      <p:sp>
        <p:nvSpPr>
          <p:cNvPr id="19" name="Rectangle 18">
            <a:extLst>
              <a:ext uri="{FF2B5EF4-FFF2-40B4-BE49-F238E27FC236}">
                <a16:creationId xmlns:a16="http://schemas.microsoft.com/office/drawing/2014/main" id="{683D7A4D-0B68-47B2-A27E-7CBA16304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descr="A close up of a hand holding flowers&#10;&#10;Description automatically generated with low confidence">
            <a:extLst>
              <a:ext uri="{FF2B5EF4-FFF2-40B4-BE49-F238E27FC236}">
                <a16:creationId xmlns:a16="http://schemas.microsoft.com/office/drawing/2014/main" id="{9BFB29B5-07A7-49DD-9466-F487B6A5A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2340" y="957029"/>
            <a:ext cx="3299579" cy="4943189"/>
          </a:xfrm>
          <a:prstGeom prst="rect">
            <a:avLst/>
          </a:prstGeom>
          <a:ln>
            <a:noFill/>
          </a:ln>
          <a:effectLst>
            <a:softEdge rad="112500"/>
          </a:effectLst>
        </p:spPr>
      </p:pic>
      <p:sp>
        <p:nvSpPr>
          <p:cNvPr id="12" name="TextBox 11">
            <a:extLst>
              <a:ext uri="{FF2B5EF4-FFF2-40B4-BE49-F238E27FC236}">
                <a16:creationId xmlns:a16="http://schemas.microsoft.com/office/drawing/2014/main" id="{1FDFC349-4AB4-4055-B1F4-382020A682CB}"/>
              </a:ext>
            </a:extLst>
          </p:cNvPr>
          <p:cNvSpPr txBox="1"/>
          <p:nvPr/>
        </p:nvSpPr>
        <p:spPr>
          <a:xfrm>
            <a:off x="9470573" y="6388443"/>
            <a:ext cx="2045924" cy="230832"/>
          </a:xfrm>
          <a:prstGeom prst="rect">
            <a:avLst/>
          </a:prstGeom>
          <a:noFill/>
        </p:spPr>
        <p:txBody>
          <a:bodyPr wrap="square">
            <a:spAutoFit/>
          </a:bodyPr>
          <a:lstStyle/>
          <a:p>
            <a:pPr>
              <a:spcAft>
                <a:spcPts val="600"/>
              </a:spcAft>
            </a:pPr>
            <a:r>
              <a:rPr lang="en-US" sz="900" dirty="0"/>
              <a:t>Photo by </a:t>
            </a:r>
            <a:r>
              <a:rPr lang="en-US" sz="900" dirty="0">
                <a:hlinkClick r:id="rId3"/>
              </a:rPr>
              <a:t>Carolina </a:t>
            </a:r>
            <a:r>
              <a:rPr lang="en-US" sz="900" dirty="0" err="1">
                <a:hlinkClick r:id="rId3"/>
              </a:rPr>
              <a:t>Heza</a:t>
            </a:r>
            <a:r>
              <a:rPr lang="en-US" sz="900" dirty="0"/>
              <a:t> on </a:t>
            </a:r>
            <a:r>
              <a:rPr lang="en-US" sz="900" dirty="0">
                <a:hlinkClick r:id="rId4"/>
              </a:rPr>
              <a:t>Unsplash</a:t>
            </a:r>
            <a:r>
              <a:rPr lang="en-US" sz="900" dirty="0"/>
              <a:t> </a:t>
            </a:r>
            <a:endParaRPr lang="en-US" sz="900"/>
          </a:p>
        </p:txBody>
      </p:sp>
    </p:spTree>
    <p:extLst>
      <p:ext uri="{BB962C8B-B14F-4D97-AF65-F5344CB8AC3E}">
        <p14:creationId xmlns:p14="http://schemas.microsoft.com/office/powerpoint/2010/main" val="2438526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9EEE-53A4-4AEA-A220-79B67E7C2A3F}"/>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0AF0E28D-BEE7-40ED-B6BA-5A369326A32A}"/>
              </a:ext>
            </a:extLst>
          </p:cNvPr>
          <p:cNvSpPr>
            <a:spLocks noGrp="1"/>
          </p:cNvSpPr>
          <p:nvPr>
            <p:ph idx="1"/>
          </p:nvPr>
        </p:nvSpPr>
        <p:spPr/>
        <p:txBody>
          <a:bodyPr/>
          <a:lstStyle/>
          <a:p>
            <a:r>
              <a:rPr lang="en-US" dirty="0"/>
              <a:t>No Disclosures</a:t>
            </a:r>
          </a:p>
          <a:p>
            <a:pPr marL="0" indent="0">
              <a:buNone/>
            </a:pPr>
            <a:endParaRPr lang="en-US" dirty="0"/>
          </a:p>
          <a:p>
            <a:r>
              <a:rPr lang="en-US" dirty="0"/>
              <a:t>Not Legal Advice – The contents of this presentation are not meant to provide or replace legal advice or advice of your hospital administration.</a:t>
            </a:r>
          </a:p>
        </p:txBody>
      </p:sp>
    </p:spTree>
    <p:extLst>
      <p:ext uri="{BB962C8B-B14F-4D97-AF65-F5344CB8AC3E}">
        <p14:creationId xmlns:p14="http://schemas.microsoft.com/office/powerpoint/2010/main" val="1228556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7103F4-AFE6-4DC5-8934-DA3F40003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942BACBD-79F1-4920-BFAD-8AB2F32018C3}"/>
              </a:ext>
            </a:extLst>
          </p:cNvPr>
          <p:cNvSpPr>
            <a:spLocks noGrp="1"/>
          </p:cNvSpPr>
          <p:nvPr>
            <p:ph type="title"/>
          </p:nvPr>
        </p:nvSpPr>
        <p:spPr>
          <a:xfrm>
            <a:off x="6389914" y="685800"/>
            <a:ext cx="5127172" cy="1485900"/>
          </a:xfrm>
        </p:spPr>
        <p:txBody>
          <a:bodyPr vert="horz" lIns="91440" tIns="45720" rIns="91440" bIns="45720" rtlCol="0" anchor="t">
            <a:normAutofit/>
          </a:bodyPr>
          <a:lstStyle/>
          <a:p>
            <a:r>
              <a:rPr lang="en-US" sz="4100"/>
              <a:t>Charting: When the patient isn’t available</a:t>
            </a:r>
          </a:p>
        </p:txBody>
      </p:sp>
      <p:sp>
        <p:nvSpPr>
          <p:cNvPr id="16" name="Rectangle 15">
            <a:extLst>
              <a:ext uri="{FF2B5EF4-FFF2-40B4-BE49-F238E27FC236}">
                <a16:creationId xmlns:a16="http://schemas.microsoft.com/office/drawing/2014/main" id="{1F4C3E1F-F848-429E-A6D6-86E45FBD3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picture containing indoor, floor, wall, ceiling&#10;&#10;Description automatically generated">
            <a:extLst>
              <a:ext uri="{FF2B5EF4-FFF2-40B4-BE49-F238E27FC236}">
                <a16:creationId xmlns:a16="http://schemas.microsoft.com/office/drawing/2014/main" id="{49052128-37C3-499A-9794-821B61681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314" y="645106"/>
            <a:ext cx="3489751" cy="5247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4">
            <a:extLst>
              <a:ext uri="{FF2B5EF4-FFF2-40B4-BE49-F238E27FC236}">
                <a16:creationId xmlns:a16="http://schemas.microsoft.com/office/drawing/2014/main" id="{8C27EB82-C591-4544-A3DA-437B4591BEEF}"/>
              </a:ext>
            </a:extLst>
          </p:cNvPr>
          <p:cNvSpPr>
            <a:spLocks noGrp="1"/>
          </p:cNvSpPr>
          <p:nvPr>
            <p:ph sz="half" idx="1"/>
          </p:nvPr>
        </p:nvSpPr>
        <p:spPr>
          <a:xfrm>
            <a:off x="6389914" y="2286000"/>
            <a:ext cx="5127172" cy="3581400"/>
          </a:xfrm>
        </p:spPr>
        <p:txBody>
          <a:bodyPr vert="horz" lIns="91440" tIns="45720" rIns="91440" bIns="45720" rtlCol="0">
            <a:normAutofit/>
          </a:bodyPr>
          <a:lstStyle/>
          <a:p>
            <a:r>
              <a:rPr lang="en-US" dirty="0"/>
              <a:t>Limit Assumptions</a:t>
            </a:r>
          </a:p>
          <a:p>
            <a:r>
              <a:rPr lang="en-US" dirty="0"/>
              <a:t>Specifically, document attempts to meet with the patient</a:t>
            </a:r>
          </a:p>
          <a:p>
            <a:r>
              <a:rPr lang="en-US" dirty="0"/>
              <a:t>Be clear on the plan to follow-up with the patient </a:t>
            </a:r>
          </a:p>
          <a:p>
            <a:r>
              <a:rPr lang="en-US" dirty="0"/>
              <a:t>Recall from a family member/proxy, if available, should be charted as accurately and factually as possible</a:t>
            </a:r>
          </a:p>
          <a:p>
            <a:endParaRPr lang="en-US" dirty="0"/>
          </a:p>
        </p:txBody>
      </p:sp>
      <p:sp>
        <p:nvSpPr>
          <p:cNvPr id="9" name="TextBox 8">
            <a:extLst>
              <a:ext uri="{FF2B5EF4-FFF2-40B4-BE49-F238E27FC236}">
                <a16:creationId xmlns:a16="http://schemas.microsoft.com/office/drawing/2014/main" id="{074B2FE8-9873-4DAB-BBD1-150E75A89D14}"/>
              </a:ext>
            </a:extLst>
          </p:cNvPr>
          <p:cNvSpPr txBox="1"/>
          <p:nvPr/>
        </p:nvSpPr>
        <p:spPr>
          <a:xfrm>
            <a:off x="2341605" y="6107862"/>
            <a:ext cx="2483709" cy="210064"/>
          </a:xfrm>
          <a:prstGeom prst="rect">
            <a:avLst/>
          </a:prstGeom>
          <a:solidFill>
            <a:srgbClr val="000000">
              <a:alpha val="50000"/>
            </a:srgbClr>
          </a:solidFill>
          <a:ln>
            <a:noFill/>
          </a:ln>
        </p:spPr>
        <p:txBody>
          <a:bodyPr wrap="square">
            <a:noAutofit/>
          </a:bodyPr>
          <a:lstStyle/>
          <a:p>
            <a:pPr algn="ctr">
              <a:spcAft>
                <a:spcPts val="600"/>
              </a:spcAft>
            </a:pPr>
            <a:r>
              <a:rPr lang="en-US" sz="900" dirty="0">
                <a:solidFill>
                  <a:srgbClr val="FFFFFF"/>
                </a:solidFill>
              </a:rPr>
              <a:t>Photo by </a:t>
            </a:r>
            <a:r>
              <a:rPr lang="en-US" sz="900" dirty="0">
                <a:solidFill>
                  <a:srgbClr val="FFFFFF"/>
                </a:solidFill>
                <a:hlinkClick r:id="rId3">
                  <a:extLst>
                    <a:ext uri="{A12FA001-AC4F-418D-AE19-62706E023703}">
                      <ahyp:hlinkClr xmlns:ahyp="http://schemas.microsoft.com/office/drawing/2018/hyperlinkcolor" val="tx"/>
                    </a:ext>
                  </a:extLst>
                </a:hlinkClick>
              </a:rPr>
              <a:t>National Cancer Institute</a:t>
            </a:r>
            <a:r>
              <a:rPr lang="en-US" sz="900" dirty="0">
                <a:solidFill>
                  <a:srgbClr val="FFFFFF"/>
                </a:solidFill>
              </a:rPr>
              <a:t> on </a:t>
            </a:r>
            <a:r>
              <a:rPr lang="en-US" sz="900" dirty="0">
                <a:solidFill>
                  <a:srgbClr val="FFFFFF"/>
                </a:solidFill>
                <a:hlinkClick r:id="rId4">
                  <a:extLst>
                    <a:ext uri="{A12FA001-AC4F-418D-AE19-62706E023703}">
                      <ahyp:hlinkClr xmlns:ahyp="http://schemas.microsoft.com/office/drawing/2018/hyperlinkcolor" val="tx"/>
                    </a:ext>
                  </a:extLst>
                </a:hlinkClick>
              </a:rPr>
              <a:t>Unsplash</a:t>
            </a:r>
            <a:r>
              <a:rPr lang="en-US" sz="900" dirty="0">
                <a:solidFill>
                  <a:srgbClr val="FFFFFF"/>
                </a:solidFill>
              </a:rPr>
              <a:t> </a:t>
            </a:r>
          </a:p>
        </p:txBody>
      </p:sp>
    </p:spTree>
    <p:extLst>
      <p:ext uri="{BB962C8B-B14F-4D97-AF65-F5344CB8AC3E}">
        <p14:creationId xmlns:p14="http://schemas.microsoft.com/office/powerpoint/2010/main" val="3548010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3B63-6ABF-43B0-B25A-4D04C190DC1D}"/>
              </a:ext>
            </a:extLst>
          </p:cNvPr>
          <p:cNvSpPr>
            <a:spLocks noGrp="1"/>
          </p:cNvSpPr>
          <p:nvPr>
            <p:ph type="title"/>
          </p:nvPr>
        </p:nvSpPr>
        <p:spPr>
          <a:xfrm>
            <a:off x="2879124" y="696039"/>
            <a:ext cx="8472617" cy="704472"/>
          </a:xfrm>
        </p:spPr>
        <p:txBody>
          <a:bodyPr>
            <a:normAutofit/>
          </a:bodyPr>
          <a:lstStyle/>
          <a:p>
            <a:r>
              <a:rPr lang="en-US" dirty="0"/>
              <a:t>Top Tips</a:t>
            </a:r>
          </a:p>
        </p:txBody>
      </p:sp>
      <p:sp>
        <p:nvSpPr>
          <p:cNvPr id="3" name="Content Placeholder 2">
            <a:extLst>
              <a:ext uri="{FF2B5EF4-FFF2-40B4-BE49-F238E27FC236}">
                <a16:creationId xmlns:a16="http://schemas.microsoft.com/office/drawing/2014/main" id="{F75DDDB3-48D0-4393-86E3-E0B3DDDE9638}"/>
              </a:ext>
            </a:extLst>
          </p:cNvPr>
          <p:cNvSpPr>
            <a:spLocks noGrp="1"/>
          </p:cNvSpPr>
          <p:nvPr>
            <p:ph sz="half" idx="1"/>
          </p:nvPr>
        </p:nvSpPr>
        <p:spPr>
          <a:xfrm>
            <a:off x="1072244" y="2183740"/>
            <a:ext cx="4787656" cy="4194064"/>
          </a:xfrm>
        </p:spPr>
        <p:txBody>
          <a:bodyPr>
            <a:noAutofit/>
          </a:bodyPr>
          <a:lstStyle/>
          <a:p>
            <a:r>
              <a:rPr lang="en-US" sz="2400" dirty="0"/>
              <a:t>Minor changes go a long way³</a:t>
            </a:r>
          </a:p>
          <a:p>
            <a:r>
              <a:rPr lang="en-US" sz="2400" dirty="0"/>
              <a:t>Use clinical judgment in what is appropriate for a lay audience but also from a medical perspective – approved abbreviations are okay to use</a:t>
            </a:r>
          </a:p>
          <a:p>
            <a:r>
              <a:rPr lang="en-US" sz="2400" dirty="0"/>
              <a:t>Be mindful – how would you react as the receiver of the information provided in your note?</a:t>
            </a:r>
          </a:p>
        </p:txBody>
      </p:sp>
      <p:sp>
        <p:nvSpPr>
          <p:cNvPr id="4" name="Content Placeholder 3">
            <a:extLst>
              <a:ext uri="{FF2B5EF4-FFF2-40B4-BE49-F238E27FC236}">
                <a16:creationId xmlns:a16="http://schemas.microsoft.com/office/drawing/2014/main" id="{A4D40295-08CF-4D39-AA66-EDF0C471A5C7}"/>
              </a:ext>
            </a:extLst>
          </p:cNvPr>
          <p:cNvSpPr>
            <a:spLocks noGrp="1"/>
          </p:cNvSpPr>
          <p:nvPr>
            <p:ph sz="half" idx="2"/>
          </p:nvPr>
        </p:nvSpPr>
        <p:spPr>
          <a:xfrm>
            <a:off x="6327984" y="2183740"/>
            <a:ext cx="5023757" cy="4194064"/>
          </a:xfrm>
        </p:spPr>
        <p:txBody>
          <a:bodyPr>
            <a:noAutofit/>
          </a:bodyPr>
          <a:lstStyle/>
          <a:p>
            <a:r>
              <a:rPr lang="en-US" sz="2400" dirty="0"/>
              <a:t>Chart using the Nutrition Care Process (NCP) terminology &amp; ADIME standards - this helps give the patient the “full picture” in your assessment</a:t>
            </a:r>
          </a:p>
          <a:p>
            <a:r>
              <a:rPr lang="en-US" sz="2400" dirty="0"/>
              <a:t>Avoid copying and pasting information into a note³</a:t>
            </a:r>
          </a:p>
          <a:p>
            <a:r>
              <a:rPr lang="en-US" sz="2400" dirty="0"/>
              <a:t>Sign notes in a timely manner³</a:t>
            </a:r>
          </a:p>
          <a:p>
            <a:r>
              <a:rPr lang="en-US" sz="2400" dirty="0"/>
              <a:t>Most importantly, stick to the facts</a:t>
            </a:r>
          </a:p>
        </p:txBody>
      </p:sp>
      <p:pic>
        <p:nvPicPr>
          <p:cNvPr id="7" name="Picture 6">
            <a:extLst>
              <a:ext uri="{FF2B5EF4-FFF2-40B4-BE49-F238E27FC236}">
                <a16:creationId xmlns:a16="http://schemas.microsoft.com/office/drawing/2014/main" id="{3C441A1D-0C55-4163-94C5-0BFC6481D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33" y="229384"/>
            <a:ext cx="2092117" cy="13947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D23C3260-9D26-478B-A397-8C2F1F28C747}"/>
              </a:ext>
            </a:extLst>
          </p:cNvPr>
          <p:cNvSpPr txBox="1"/>
          <p:nvPr/>
        </p:nvSpPr>
        <p:spPr>
          <a:xfrm>
            <a:off x="9296400" y="6404882"/>
            <a:ext cx="2057400" cy="230832"/>
          </a:xfrm>
          <a:prstGeom prst="rect">
            <a:avLst/>
          </a:prstGeom>
          <a:noFill/>
        </p:spPr>
        <p:txBody>
          <a:bodyPr wrap="square">
            <a:spAutoFit/>
          </a:bodyPr>
          <a:lstStyle/>
          <a:p>
            <a:r>
              <a:rPr lang="en-US" sz="900" dirty="0"/>
              <a:t>Photo by </a:t>
            </a:r>
            <a:r>
              <a:rPr lang="en-US" sz="900" dirty="0">
                <a:hlinkClick r:id="rId3"/>
              </a:rPr>
              <a:t>Sam Dan Truong</a:t>
            </a:r>
            <a:r>
              <a:rPr lang="en-US" sz="900" dirty="0"/>
              <a:t> on </a:t>
            </a:r>
            <a:r>
              <a:rPr lang="en-US" sz="900" dirty="0">
                <a:hlinkClick r:id="rId4"/>
              </a:rPr>
              <a:t>Unsplash</a:t>
            </a:r>
            <a:r>
              <a:rPr lang="en-US" sz="900" dirty="0"/>
              <a:t> </a:t>
            </a:r>
          </a:p>
        </p:txBody>
      </p:sp>
    </p:spTree>
    <p:extLst>
      <p:ext uri="{BB962C8B-B14F-4D97-AF65-F5344CB8AC3E}">
        <p14:creationId xmlns:p14="http://schemas.microsoft.com/office/powerpoint/2010/main" val="4151245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5FEBB1F-508E-4ACE-A53B-525FFA077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8" name="Freeform 6">
              <a:extLst>
                <a:ext uri="{FF2B5EF4-FFF2-40B4-BE49-F238E27FC236}">
                  <a16:creationId xmlns:a16="http://schemas.microsoft.com/office/drawing/2014/main" id="{B687ADC4-1812-437A-97AA-230888706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9" name="Freeform 6">
              <a:extLst>
                <a:ext uri="{FF2B5EF4-FFF2-40B4-BE49-F238E27FC236}">
                  <a16:creationId xmlns:a16="http://schemas.microsoft.com/office/drawing/2014/main" id="{6170E629-727E-4A2F-8228-0A71B67BD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1" name="Rectangle 10">
            <a:extLst>
              <a:ext uri="{FF2B5EF4-FFF2-40B4-BE49-F238E27FC236}">
                <a16:creationId xmlns:a16="http://schemas.microsoft.com/office/drawing/2014/main" id="{EC2B4A13-0632-456F-A66A-2D0CDB9D3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568A552-34C4-41D2-A36B-9E86EC569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accent1"/>
          </a:solidFill>
          <a:ln w="0">
            <a:noFill/>
            <a:prstDash val="solid"/>
            <a:round/>
            <a:headEnd/>
            <a:tailEnd/>
          </a:ln>
        </p:spPr>
        <p:txBody>
          <a:bodyPr wrap="square">
            <a:noAutofit/>
          </a:bodyPr>
          <a:lstStyle/>
          <a:p>
            <a:endParaRPr lang="en-US" dirty="0"/>
          </a:p>
        </p:txBody>
      </p:sp>
      <p:sp>
        <p:nvSpPr>
          <p:cNvPr id="15" name="Freeform: Shape 14">
            <a:extLst>
              <a:ext uri="{FF2B5EF4-FFF2-40B4-BE49-F238E27FC236}">
                <a16:creationId xmlns:a16="http://schemas.microsoft.com/office/drawing/2014/main" id="{B8BE655E-142C-41C9-895E-54D55EDDA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accent1"/>
          </a:solidFill>
          <a:ln w="0">
            <a:noFill/>
            <a:prstDash val="solid"/>
            <a:round/>
            <a:headEnd/>
            <a:tailEnd/>
          </a:ln>
        </p:spPr>
        <p:txBody>
          <a:bodyPr/>
          <a:lstStyle/>
          <a:p>
            <a:endParaRPr lang="en-US"/>
          </a:p>
        </p:txBody>
      </p:sp>
      <p:sp>
        <p:nvSpPr>
          <p:cNvPr id="2" name="TextBox 1">
            <a:extLst>
              <a:ext uri="{FF2B5EF4-FFF2-40B4-BE49-F238E27FC236}">
                <a16:creationId xmlns:a16="http://schemas.microsoft.com/office/drawing/2014/main" id="{A8FD5BFF-707F-473C-B303-B7427B0D3C4A}"/>
              </a:ext>
            </a:extLst>
          </p:cNvPr>
          <p:cNvSpPr txBox="1"/>
          <p:nvPr/>
        </p:nvSpPr>
        <p:spPr>
          <a:xfrm>
            <a:off x="1084006" y="1086142"/>
            <a:ext cx="9969910" cy="3465385"/>
          </a:xfrm>
          <a:prstGeom prst="rect">
            <a:avLst/>
          </a:prstGeom>
        </p:spPr>
        <p:txBody>
          <a:bodyPr vert="horz" lIns="91440" tIns="45720" rIns="91440" bIns="45720" rtlCol="0" anchor="ctr">
            <a:normAutofit/>
          </a:bodyPr>
          <a:lstStyle/>
          <a:p>
            <a:pPr algn="ctr" defTabSz="914400">
              <a:lnSpc>
                <a:spcPct val="89000"/>
              </a:lnSpc>
              <a:spcBef>
                <a:spcPct val="0"/>
              </a:spcBef>
              <a:spcAft>
                <a:spcPts val="600"/>
              </a:spcAft>
            </a:pPr>
            <a:r>
              <a:rPr lang="en-US" sz="6700" cap="all">
                <a:solidFill>
                  <a:schemeClr val="tx2"/>
                </a:solidFill>
                <a:latin typeface="+mj-lt"/>
                <a:ea typeface="+mj-ea"/>
                <a:cs typeface="+mj-cs"/>
              </a:rPr>
              <a:t>Benefits of increased transparency around nutrition care </a:t>
            </a:r>
          </a:p>
        </p:txBody>
      </p:sp>
      <p:sp>
        <p:nvSpPr>
          <p:cNvPr id="17" name="Rectangle 16">
            <a:extLst>
              <a:ext uri="{FF2B5EF4-FFF2-40B4-BE49-F238E27FC236}">
                <a16:creationId xmlns:a16="http://schemas.microsoft.com/office/drawing/2014/main" id="{198CC593-9FF4-46EF-81AE-2D26922F1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Tree>
    <p:extLst>
      <p:ext uri="{BB962C8B-B14F-4D97-AF65-F5344CB8AC3E}">
        <p14:creationId xmlns:p14="http://schemas.microsoft.com/office/powerpoint/2010/main" val="425130478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88E09-62DC-4689-9C02-0E4BDD021CBF}"/>
              </a:ext>
            </a:extLst>
          </p:cNvPr>
          <p:cNvSpPr>
            <a:spLocks noGrp="1"/>
          </p:cNvSpPr>
          <p:nvPr>
            <p:ph type="title"/>
          </p:nvPr>
        </p:nvSpPr>
        <p:spPr>
          <a:xfrm>
            <a:off x="839788" y="398687"/>
            <a:ext cx="7117963" cy="740229"/>
          </a:xfrm>
        </p:spPr>
        <p:txBody>
          <a:bodyPr>
            <a:normAutofit/>
          </a:bodyPr>
          <a:lstStyle/>
          <a:p>
            <a:r>
              <a:rPr lang="en-US" dirty="0"/>
              <a:t>Benefits &amp; Our Call-to-Action</a:t>
            </a:r>
          </a:p>
        </p:txBody>
      </p:sp>
      <p:sp>
        <p:nvSpPr>
          <p:cNvPr id="5" name="Text Placeholder 4">
            <a:extLst>
              <a:ext uri="{FF2B5EF4-FFF2-40B4-BE49-F238E27FC236}">
                <a16:creationId xmlns:a16="http://schemas.microsoft.com/office/drawing/2014/main" id="{0D3BB179-B56C-4314-8B3E-66C2C66BDA3C}"/>
              </a:ext>
            </a:extLst>
          </p:cNvPr>
          <p:cNvSpPr>
            <a:spLocks noGrp="1"/>
          </p:cNvSpPr>
          <p:nvPr>
            <p:ph type="body" idx="1"/>
          </p:nvPr>
        </p:nvSpPr>
        <p:spPr>
          <a:xfrm>
            <a:off x="839788" y="1563798"/>
            <a:ext cx="4820783" cy="463323"/>
          </a:xfrm>
        </p:spPr>
        <p:txBody>
          <a:bodyPr>
            <a:normAutofit/>
          </a:bodyPr>
          <a:lstStyle/>
          <a:p>
            <a:r>
              <a:rPr lang="en-US" sz="2400" b="1" dirty="0">
                <a:solidFill>
                  <a:schemeClr val="accent6"/>
                </a:solidFill>
              </a:rPr>
              <a:t>Elevate the Value of Nutrition Care</a:t>
            </a:r>
          </a:p>
        </p:txBody>
      </p:sp>
      <p:sp>
        <p:nvSpPr>
          <p:cNvPr id="6" name="Content Placeholder 5">
            <a:extLst>
              <a:ext uri="{FF2B5EF4-FFF2-40B4-BE49-F238E27FC236}">
                <a16:creationId xmlns:a16="http://schemas.microsoft.com/office/drawing/2014/main" id="{D94261E5-D9B5-48F8-96C0-B707123EABC9}"/>
              </a:ext>
            </a:extLst>
          </p:cNvPr>
          <p:cNvSpPr>
            <a:spLocks noGrp="1"/>
          </p:cNvSpPr>
          <p:nvPr>
            <p:ph sz="half" idx="2"/>
          </p:nvPr>
        </p:nvSpPr>
        <p:spPr>
          <a:xfrm>
            <a:off x="839788" y="2177143"/>
            <a:ext cx="4820783" cy="4012520"/>
          </a:xfrm>
          <a:ln>
            <a:solidFill>
              <a:schemeClr val="tx2">
                <a:lumMod val="90000"/>
                <a:lumOff val="10000"/>
              </a:schemeClr>
            </a:solidFill>
          </a:ln>
        </p:spPr>
        <p:txBody>
          <a:bodyPr>
            <a:noAutofit/>
          </a:bodyPr>
          <a:lstStyle/>
          <a:p>
            <a:r>
              <a:rPr lang="en-US" sz="2400" dirty="0"/>
              <a:t>Highlights the role dietitians play in interdisciplinary care</a:t>
            </a:r>
          </a:p>
          <a:p>
            <a:r>
              <a:rPr lang="en-US" sz="2400" dirty="0"/>
              <a:t>Helps patients understand how nutrition aids in their healing</a:t>
            </a:r>
          </a:p>
          <a:p>
            <a:r>
              <a:rPr lang="en-US" sz="2400" dirty="0"/>
              <a:t>Improved Communication- potentially creates a springboard for more nutrition related dialogue when meeting with the patient and/or their family/caregivers </a:t>
            </a:r>
          </a:p>
        </p:txBody>
      </p:sp>
      <p:sp>
        <p:nvSpPr>
          <p:cNvPr id="7" name="Text Placeholder 6">
            <a:extLst>
              <a:ext uri="{FF2B5EF4-FFF2-40B4-BE49-F238E27FC236}">
                <a16:creationId xmlns:a16="http://schemas.microsoft.com/office/drawing/2014/main" id="{A980FE63-0EE9-43E2-8CD2-044D0D2DF9F7}"/>
              </a:ext>
            </a:extLst>
          </p:cNvPr>
          <p:cNvSpPr>
            <a:spLocks noGrp="1"/>
          </p:cNvSpPr>
          <p:nvPr>
            <p:ph type="body" sz="quarter" idx="3"/>
          </p:nvPr>
        </p:nvSpPr>
        <p:spPr>
          <a:xfrm>
            <a:off x="6531431" y="1563799"/>
            <a:ext cx="4769300" cy="463323"/>
          </a:xfrm>
        </p:spPr>
        <p:txBody>
          <a:bodyPr>
            <a:normAutofit/>
          </a:bodyPr>
          <a:lstStyle/>
          <a:p>
            <a:pPr algn="ctr"/>
            <a:r>
              <a:rPr lang="en-US" sz="2400" b="1" dirty="0">
                <a:solidFill>
                  <a:schemeClr val="accent6"/>
                </a:solidFill>
              </a:rPr>
              <a:t>Nutrition Care Continuum</a:t>
            </a:r>
          </a:p>
        </p:txBody>
      </p:sp>
      <p:sp>
        <p:nvSpPr>
          <p:cNvPr id="8" name="Content Placeholder 7">
            <a:extLst>
              <a:ext uri="{FF2B5EF4-FFF2-40B4-BE49-F238E27FC236}">
                <a16:creationId xmlns:a16="http://schemas.microsoft.com/office/drawing/2014/main" id="{1DB04AAE-8589-4187-943C-6C1305F47FE8}"/>
              </a:ext>
            </a:extLst>
          </p:cNvPr>
          <p:cNvSpPr>
            <a:spLocks noGrp="1"/>
          </p:cNvSpPr>
          <p:nvPr>
            <p:ph sz="quarter" idx="4"/>
          </p:nvPr>
        </p:nvSpPr>
        <p:spPr>
          <a:xfrm>
            <a:off x="6531431" y="2158092"/>
            <a:ext cx="4816927" cy="4012520"/>
          </a:xfrm>
          <a:ln>
            <a:solidFill>
              <a:schemeClr val="tx2">
                <a:lumMod val="90000"/>
                <a:lumOff val="10000"/>
              </a:schemeClr>
            </a:solidFill>
          </a:ln>
        </p:spPr>
        <p:txBody>
          <a:bodyPr>
            <a:noAutofit/>
          </a:bodyPr>
          <a:lstStyle/>
          <a:p>
            <a:r>
              <a:rPr lang="en-US" sz="2400" dirty="0"/>
              <a:t>Encourage patients to follow-up with their next care provider on the Nutrition Care Plan post discharge – they will now have this information electronically to reference during upcoming appointments</a:t>
            </a:r>
          </a:p>
          <a:p>
            <a:r>
              <a:rPr lang="en-US" sz="2400" dirty="0"/>
              <a:t>Explore opportunities to add links to nutrition education materials within notes³</a:t>
            </a:r>
          </a:p>
        </p:txBody>
      </p:sp>
      <p:pic>
        <p:nvPicPr>
          <p:cNvPr id="10" name="Picture 9" descr="A picture containing building, wall&#10;&#10;Description automatically generated">
            <a:extLst>
              <a:ext uri="{FF2B5EF4-FFF2-40B4-BE49-F238E27FC236}">
                <a16:creationId xmlns:a16="http://schemas.microsoft.com/office/drawing/2014/main" id="{8A62523A-B9CA-4B8F-BC8A-3AB49AC6D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948" y="236145"/>
            <a:ext cx="1827177" cy="12181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DC026929-6B80-4257-A534-4BEFDEE967B8}"/>
              </a:ext>
            </a:extLst>
          </p:cNvPr>
          <p:cNvSpPr txBox="1"/>
          <p:nvPr/>
        </p:nvSpPr>
        <p:spPr>
          <a:xfrm>
            <a:off x="10207933" y="6406411"/>
            <a:ext cx="1815192" cy="215444"/>
          </a:xfrm>
          <a:prstGeom prst="rect">
            <a:avLst/>
          </a:prstGeom>
          <a:noFill/>
        </p:spPr>
        <p:txBody>
          <a:bodyPr wrap="square">
            <a:spAutoFit/>
          </a:bodyPr>
          <a:lstStyle/>
          <a:p>
            <a:r>
              <a:rPr lang="en-US" sz="800" dirty="0"/>
              <a:t>Photo by </a:t>
            </a:r>
            <a:r>
              <a:rPr lang="en-US" sz="800" dirty="0">
                <a:hlinkClick r:id="rId4"/>
              </a:rPr>
              <a:t>Pavan </a:t>
            </a:r>
            <a:r>
              <a:rPr lang="en-US" sz="800" dirty="0" err="1">
                <a:hlinkClick r:id="rId4"/>
              </a:rPr>
              <a:t>Trikutam</a:t>
            </a:r>
            <a:r>
              <a:rPr lang="en-US" sz="800" dirty="0"/>
              <a:t> on </a:t>
            </a:r>
            <a:r>
              <a:rPr lang="en-US" sz="800" dirty="0">
                <a:hlinkClick r:id="rId5"/>
              </a:rPr>
              <a:t>Unsplash</a:t>
            </a:r>
            <a:r>
              <a:rPr lang="en-US" sz="800" dirty="0"/>
              <a:t> </a:t>
            </a:r>
          </a:p>
        </p:txBody>
      </p:sp>
    </p:spTree>
    <p:extLst>
      <p:ext uri="{BB962C8B-B14F-4D97-AF65-F5344CB8AC3E}">
        <p14:creationId xmlns:p14="http://schemas.microsoft.com/office/powerpoint/2010/main" val="1823265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0245FC1-669A-4558-8341-5A7148C77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2D3FC59-9FB9-48FC-8D66-9ACDB840E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2" name="Freeform 6">
              <a:extLst>
                <a:ext uri="{FF2B5EF4-FFF2-40B4-BE49-F238E27FC236}">
                  <a16:creationId xmlns:a16="http://schemas.microsoft.com/office/drawing/2014/main" id="{27D0D12F-DDEA-45FE-91AE-E35A03B651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p:nvSpPr>
          <p:cNvPr id="14" name="Rectangle 13">
            <a:extLst>
              <a:ext uri="{FF2B5EF4-FFF2-40B4-BE49-F238E27FC236}">
                <a16:creationId xmlns:a16="http://schemas.microsoft.com/office/drawing/2014/main" id="{7E600175-39F0-43C7-8405-DD4579CF7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ightbulb">
            <a:extLst>
              <a:ext uri="{FF2B5EF4-FFF2-40B4-BE49-F238E27FC236}">
                <a16:creationId xmlns:a16="http://schemas.microsoft.com/office/drawing/2014/main" id="{A98D334A-ECD3-EECA-3827-88F39E9159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276" y="1263012"/>
            <a:ext cx="4331976" cy="4331976"/>
          </a:xfrm>
          <a:prstGeom prst="rect">
            <a:avLst/>
          </a:prstGeom>
        </p:spPr>
      </p:pic>
      <p:sp>
        <p:nvSpPr>
          <p:cNvPr id="16" name="Freeform 6">
            <a:extLst>
              <a:ext uri="{FF2B5EF4-FFF2-40B4-BE49-F238E27FC236}">
                <a16:creationId xmlns:a16="http://schemas.microsoft.com/office/drawing/2014/main" id="{DEB46E1F-0372-4440-887E-8B147731B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solidFill>
          <a:ln w="0">
            <a:noFill/>
            <a:prstDash val="solid"/>
            <a:round/>
            <a:headEnd/>
            <a:tailEnd/>
          </a:ln>
        </p:spPr>
        <p:txBody>
          <a:bodyPr/>
          <a:lstStyle/>
          <a:p>
            <a:endParaRPr lang="en-US"/>
          </a:p>
        </p:txBody>
      </p:sp>
      <p:sp>
        <p:nvSpPr>
          <p:cNvPr id="2" name="TextBox 1">
            <a:extLst>
              <a:ext uri="{FF2B5EF4-FFF2-40B4-BE49-F238E27FC236}">
                <a16:creationId xmlns:a16="http://schemas.microsoft.com/office/drawing/2014/main" id="{A8FD5BFF-707F-473C-B303-B7427B0D3C4A}"/>
              </a:ext>
            </a:extLst>
          </p:cNvPr>
          <p:cNvSpPr txBox="1"/>
          <p:nvPr/>
        </p:nvSpPr>
        <p:spPr>
          <a:xfrm>
            <a:off x="6138004" y="1480930"/>
            <a:ext cx="5607908" cy="3254321"/>
          </a:xfrm>
          <a:prstGeom prst="rect">
            <a:avLst/>
          </a:prstGeom>
        </p:spPr>
        <p:txBody>
          <a:bodyPr vert="horz" lIns="91440" tIns="45720" rIns="91440" bIns="45720" rtlCol="0" anchor="b">
            <a:normAutofit/>
          </a:bodyPr>
          <a:lstStyle/>
          <a:p>
            <a:pPr defTabSz="914400">
              <a:lnSpc>
                <a:spcPct val="89000"/>
              </a:lnSpc>
              <a:spcBef>
                <a:spcPct val="0"/>
              </a:spcBef>
              <a:spcAft>
                <a:spcPts val="600"/>
              </a:spcAft>
            </a:pPr>
            <a:r>
              <a:rPr lang="en-US" sz="5400" cap="all">
                <a:solidFill>
                  <a:schemeClr val="tx2"/>
                </a:solidFill>
                <a:latin typeface="+mj-lt"/>
                <a:ea typeface="+mj-ea"/>
                <a:cs typeface="+mj-cs"/>
              </a:rPr>
              <a:t>Tips for Managing through this change</a:t>
            </a:r>
          </a:p>
        </p:txBody>
      </p:sp>
    </p:spTree>
    <p:extLst>
      <p:ext uri="{BB962C8B-B14F-4D97-AF65-F5344CB8AC3E}">
        <p14:creationId xmlns:p14="http://schemas.microsoft.com/office/powerpoint/2010/main" val="19652080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6"/>
            <a:ext cx="1219199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71285" y="62665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txBody>
          <a:bodyPr/>
          <a:lstStyle/>
          <a:p>
            <a:endParaRPr lang="en-US"/>
          </a:p>
        </p:txBody>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632" y="1010265"/>
            <a:ext cx="11115368"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DAE2387-D337-48A7-8141-7EC9EB1C0871}"/>
              </a:ext>
            </a:extLst>
          </p:cNvPr>
          <p:cNvSpPr>
            <a:spLocks noGrp="1"/>
          </p:cNvSpPr>
          <p:nvPr>
            <p:ph type="title"/>
          </p:nvPr>
        </p:nvSpPr>
        <p:spPr>
          <a:xfrm>
            <a:off x="1048727" y="250677"/>
            <a:ext cx="9601200" cy="880516"/>
          </a:xfrm>
        </p:spPr>
        <p:txBody>
          <a:bodyPr>
            <a:normAutofit/>
          </a:bodyPr>
          <a:lstStyle/>
          <a:p>
            <a:r>
              <a:rPr lang="en-US" dirty="0"/>
              <a:t>Tips for Managing Through this Change</a:t>
            </a:r>
          </a:p>
        </p:txBody>
      </p:sp>
      <p:sp>
        <p:nvSpPr>
          <p:cNvPr id="4" name="Content Placeholder 3">
            <a:extLst>
              <a:ext uri="{FF2B5EF4-FFF2-40B4-BE49-F238E27FC236}">
                <a16:creationId xmlns:a16="http://schemas.microsoft.com/office/drawing/2014/main" id="{9688BF3F-0369-4394-A1D0-1995FD2D1E38}"/>
              </a:ext>
            </a:extLst>
          </p:cNvPr>
          <p:cNvSpPr>
            <a:spLocks noGrp="1"/>
          </p:cNvSpPr>
          <p:nvPr>
            <p:ph idx="1"/>
          </p:nvPr>
        </p:nvSpPr>
        <p:spPr>
          <a:xfrm>
            <a:off x="1195284" y="1302594"/>
            <a:ext cx="10878064" cy="5384004"/>
          </a:xfrm>
        </p:spPr>
        <p:txBody>
          <a:bodyPr>
            <a:noAutofit/>
          </a:bodyPr>
          <a:lstStyle/>
          <a:p>
            <a:pPr marL="0" indent="0">
              <a:buNone/>
            </a:pPr>
            <a:r>
              <a:rPr lang="en-US" b="1" dirty="0"/>
              <a:t>Quailing Fears</a:t>
            </a:r>
          </a:p>
          <a:p>
            <a:r>
              <a:rPr lang="en-US" sz="1800" dirty="0"/>
              <a:t>Increased workload or time spent per patient</a:t>
            </a:r>
          </a:p>
          <a:p>
            <a:pPr lvl="1"/>
            <a:r>
              <a:rPr lang="en-US" sz="1800" b="0" i="0" dirty="0">
                <a:effectLst/>
              </a:rPr>
              <a:t>None of the &gt;250 organizations that implemented open notes prior to November 2020 reported a significant increase in visit time with patients or in e-mail traffic.³</a:t>
            </a:r>
            <a:endParaRPr lang="en-US" sz="1800" dirty="0"/>
          </a:p>
          <a:p>
            <a:pPr lvl="1"/>
            <a:r>
              <a:rPr lang="en-US" sz="1800" b="0" i="0" dirty="0">
                <a:effectLst/>
              </a:rPr>
              <a:t>Some organizations reported a decrease in e-mail, as patients were able to resolve confusion or forgetfulness by reading their notes.³</a:t>
            </a:r>
          </a:p>
          <a:p>
            <a:pPr marL="530352" lvl="1" indent="0">
              <a:buNone/>
            </a:pPr>
            <a:endParaRPr lang="en-US" sz="1800" b="0" i="0" dirty="0">
              <a:effectLst/>
            </a:endParaRPr>
          </a:p>
          <a:p>
            <a:r>
              <a:rPr lang="en-US" sz="1800" dirty="0"/>
              <a:t>Increased demand from patients – contact between planned follow-ups</a:t>
            </a:r>
          </a:p>
          <a:p>
            <a:pPr lvl="1"/>
            <a:r>
              <a:rPr lang="en-US" sz="1800" dirty="0"/>
              <a:t>Data suggests that it is uncommon that patients will contact clinicians with comments or questions after reading their notes³</a:t>
            </a:r>
          </a:p>
          <a:p>
            <a:pPr marL="530352" lvl="1" indent="0">
              <a:buNone/>
            </a:pPr>
            <a:endParaRPr lang="en-US" sz="1800" dirty="0"/>
          </a:p>
          <a:p>
            <a:r>
              <a:rPr lang="en-US" sz="1800" dirty="0"/>
              <a:t>Increased liability</a:t>
            </a:r>
          </a:p>
          <a:p>
            <a:pPr lvl="1"/>
            <a:r>
              <a:rPr lang="en-US" sz="1800" dirty="0"/>
              <a:t>Data on liability risk with other forms of transparent communication in health care, such as disclosure of medical error, suggest that open and honest communication may decrease lawsuits³</a:t>
            </a:r>
          </a:p>
        </p:txBody>
      </p:sp>
    </p:spTree>
    <p:extLst>
      <p:ext uri="{BB962C8B-B14F-4D97-AF65-F5344CB8AC3E}">
        <p14:creationId xmlns:p14="http://schemas.microsoft.com/office/powerpoint/2010/main" val="112754660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AE2387-D337-48A7-8141-7EC9EB1C0871}"/>
              </a:ext>
            </a:extLst>
          </p:cNvPr>
          <p:cNvSpPr>
            <a:spLocks noGrp="1"/>
          </p:cNvSpPr>
          <p:nvPr>
            <p:ph type="title"/>
          </p:nvPr>
        </p:nvSpPr>
        <p:spPr>
          <a:xfrm>
            <a:off x="926757" y="536489"/>
            <a:ext cx="10590329" cy="908222"/>
          </a:xfrm>
        </p:spPr>
        <p:txBody>
          <a:bodyPr>
            <a:normAutofit/>
          </a:bodyPr>
          <a:lstStyle/>
          <a:p>
            <a:r>
              <a:rPr lang="en-US" dirty="0"/>
              <a:t>Tips for Managing Through this Change</a:t>
            </a:r>
          </a:p>
        </p:txBody>
      </p:sp>
      <p:sp>
        <p:nvSpPr>
          <p:cNvPr id="11" name="Rectangle 10">
            <a:extLst>
              <a:ext uri="{FF2B5EF4-FFF2-40B4-BE49-F238E27FC236}">
                <a16:creationId xmlns:a16="http://schemas.microsoft.com/office/drawing/2014/main" id="{534357BE-12C1-44A2-9602-77A2B5408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Graphic 7" descr="Onboarding">
            <a:extLst>
              <a:ext uri="{FF2B5EF4-FFF2-40B4-BE49-F238E27FC236}">
                <a16:creationId xmlns:a16="http://schemas.microsoft.com/office/drawing/2014/main" id="{5773BCEC-EB3F-7EFF-CF9D-BEF2EEF7A9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562" y="1462103"/>
            <a:ext cx="3613752" cy="3613752"/>
          </a:xfrm>
          <a:prstGeom prst="rect">
            <a:avLst/>
          </a:prstGeom>
        </p:spPr>
      </p:pic>
      <p:sp>
        <p:nvSpPr>
          <p:cNvPr id="4" name="Content Placeholder 3">
            <a:extLst>
              <a:ext uri="{FF2B5EF4-FFF2-40B4-BE49-F238E27FC236}">
                <a16:creationId xmlns:a16="http://schemas.microsoft.com/office/drawing/2014/main" id="{9688BF3F-0369-4394-A1D0-1995FD2D1E38}"/>
              </a:ext>
            </a:extLst>
          </p:cNvPr>
          <p:cNvSpPr>
            <a:spLocks noGrp="1"/>
          </p:cNvSpPr>
          <p:nvPr>
            <p:ph idx="1"/>
          </p:nvPr>
        </p:nvSpPr>
        <p:spPr>
          <a:xfrm>
            <a:off x="4637314" y="1643449"/>
            <a:ext cx="7076591" cy="4455640"/>
          </a:xfrm>
        </p:spPr>
        <p:txBody>
          <a:bodyPr>
            <a:noAutofit/>
          </a:bodyPr>
          <a:lstStyle/>
          <a:p>
            <a:pPr marL="0" indent="0">
              <a:buNone/>
            </a:pPr>
            <a:r>
              <a:rPr lang="en-US" sz="1800" b="1" dirty="0"/>
              <a:t>Provide Education</a:t>
            </a:r>
          </a:p>
          <a:p>
            <a:r>
              <a:rPr lang="en-US" sz="1800" dirty="0"/>
              <a:t>Competency training (initial &amp; annual) for current &amp; new onboarding team members</a:t>
            </a:r>
          </a:p>
          <a:p>
            <a:pPr marL="457200" lvl="1" indent="0">
              <a:buNone/>
            </a:pPr>
            <a:endParaRPr lang="en-US" sz="1000" dirty="0"/>
          </a:p>
          <a:p>
            <a:pPr marL="0" indent="0">
              <a:buNone/>
            </a:pPr>
            <a:r>
              <a:rPr lang="en-US" sz="1800" b="1" dirty="0"/>
              <a:t>Set Clear Expectations</a:t>
            </a:r>
          </a:p>
          <a:p>
            <a:r>
              <a:rPr lang="en-US" sz="1800" dirty="0"/>
              <a:t>Charting Standards</a:t>
            </a:r>
          </a:p>
          <a:p>
            <a:pPr lvl="1"/>
            <a:r>
              <a:rPr lang="en-US" sz="1800" dirty="0">
                <a:solidFill>
                  <a:schemeClr val="accent6">
                    <a:lumMod val="75000"/>
                  </a:schemeClr>
                </a:solidFill>
              </a:rPr>
              <a:t>Review all current smart phrases, dot phrases, flow sheet rows that pull into notes for revision needs</a:t>
            </a:r>
          </a:p>
          <a:p>
            <a:pPr lvl="1"/>
            <a:r>
              <a:rPr lang="en-US" sz="1800" dirty="0">
                <a:solidFill>
                  <a:schemeClr val="accent6">
                    <a:lumMod val="75000"/>
                  </a:schemeClr>
                </a:solidFill>
              </a:rPr>
              <a:t>Limit unstructured free text progress note submissions </a:t>
            </a:r>
          </a:p>
          <a:p>
            <a:pPr lvl="1"/>
            <a:r>
              <a:rPr lang="en-US" sz="1800" dirty="0">
                <a:solidFill>
                  <a:schemeClr val="accent6">
                    <a:lumMod val="75000"/>
                  </a:schemeClr>
                </a:solidFill>
              </a:rPr>
              <a:t>Outline real-time charting requirement</a:t>
            </a:r>
          </a:p>
          <a:p>
            <a:r>
              <a:rPr lang="en-US" sz="1800" dirty="0"/>
              <a:t>Procedure for managing the rare patient that will be a “no share” patient</a:t>
            </a:r>
          </a:p>
          <a:p>
            <a:pPr lvl="1"/>
            <a:r>
              <a:rPr lang="en-US" sz="1800" dirty="0">
                <a:solidFill>
                  <a:schemeClr val="accent6">
                    <a:lumMod val="75000"/>
                  </a:schemeClr>
                </a:solidFill>
              </a:rPr>
              <a:t>Document “no share” in internal follow-up hand-offs</a:t>
            </a:r>
          </a:p>
        </p:txBody>
      </p:sp>
    </p:spTree>
    <p:extLst>
      <p:ext uri="{BB962C8B-B14F-4D97-AF65-F5344CB8AC3E}">
        <p14:creationId xmlns:p14="http://schemas.microsoft.com/office/powerpoint/2010/main" val="3898690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9474F7A-C90E-4979-90EB-8783E10D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DAE2387-D337-48A7-8141-7EC9EB1C0871}"/>
              </a:ext>
            </a:extLst>
          </p:cNvPr>
          <p:cNvSpPr>
            <a:spLocks noGrp="1"/>
          </p:cNvSpPr>
          <p:nvPr>
            <p:ph type="title"/>
          </p:nvPr>
        </p:nvSpPr>
        <p:spPr>
          <a:xfrm>
            <a:off x="5100824" y="685800"/>
            <a:ext cx="6176776" cy="1485900"/>
          </a:xfrm>
        </p:spPr>
        <p:txBody>
          <a:bodyPr>
            <a:normAutofit/>
          </a:bodyPr>
          <a:lstStyle/>
          <a:p>
            <a:r>
              <a:rPr lang="en-US" dirty="0"/>
              <a:t>Tips for Managing Through this Change</a:t>
            </a:r>
          </a:p>
        </p:txBody>
      </p:sp>
      <p:pic>
        <p:nvPicPr>
          <p:cNvPr id="6" name="Picture 5" descr="A picture containing text&#10;&#10;Description automatically generated">
            <a:extLst>
              <a:ext uri="{FF2B5EF4-FFF2-40B4-BE49-F238E27FC236}">
                <a16:creationId xmlns:a16="http://schemas.microsoft.com/office/drawing/2014/main" id="{B2C0F863-3050-4B45-BF6A-4411044C755A}"/>
              </a:ext>
            </a:extLst>
          </p:cNvPr>
          <p:cNvPicPr>
            <a:picLocks noChangeAspect="1"/>
          </p:cNvPicPr>
          <p:nvPr/>
        </p:nvPicPr>
        <p:blipFill rotWithShape="1">
          <a:blip r:embed="rId2">
            <a:extLst>
              <a:ext uri="{28A0092B-C50C-407E-A947-70E740481C1C}">
                <a14:useLocalDpi xmlns:a14="http://schemas.microsoft.com/office/drawing/2010/main" val="0"/>
              </a:ext>
            </a:extLst>
          </a:blip>
          <a:srcRect l="29715" r="22456"/>
          <a:stretch/>
        </p:blipFill>
        <p:spPr>
          <a:xfrm>
            <a:off x="-1" y="10"/>
            <a:ext cx="4373546"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5" name="Rectangle 14">
            <a:extLst>
              <a:ext uri="{FF2B5EF4-FFF2-40B4-BE49-F238E27FC236}">
                <a16:creationId xmlns:a16="http://schemas.microsoft.com/office/drawing/2014/main" id="{B89F1C51-9A32-41EF-A4FB-15FDD4142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9688BF3F-0369-4394-A1D0-1995FD2D1E38}"/>
              </a:ext>
            </a:extLst>
          </p:cNvPr>
          <p:cNvSpPr>
            <a:spLocks noGrp="1"/>
          </p:cNvSpPr>
          <p:nvPr>
            <p:ph idx="1"/>
          </p:nvPr>
        </p:nvSpPr>
        <p:spPr>
          <a:xfrm>
            <a:off x="5100824" y="2286000"/>
            <a:ext cx="6176776" cy="3581400"/>
          </a:xfrm>
        </p:spPr>
        <p:txBody>
          <a:bodyPr>
            <a:normAutofit/>
          </a:bodyPr>
          <a:lstStyle/>
          <a:p>
            <a:r>
              <a:rPr lang="en-US" sz="1700"/>
              <a:t>Maintain Accountability</a:t>
            </a:r>
          </a:p>
          <a:p>
            <a:pPr lvl="1"/>
            <a:r>
              <a:rPr lang="en-US" sz="1700"/>
              <a:t>Incorporation in Chart Audits reviews; individual coaching, as appropriate</a:t>
            </a:r>
          </a:p>
          <a:p>
            <a:pPr lvl="1"/>
            <a:r>
              <a:rPr lang="en-US" sz="1700"/>
              <a:t>Add to annual competency and performance reviews</a:t>
            </a:r>
          </a:p>
          <a:p>
            <a:r>
              <a:rPr lang="en-US" sz="1700"/>
              <a:t>Quality Initiative Opportunities</a:t>
            </a:r>
          </a:p>
          <a:p>
            <a:pPr lvl="1"/>
            <a:r>
              <a:rPr lang="en-US" sz="1700"/>
              <a:t>Example: physician/dietitian charting alignment for malnutrition and medical nutrition therapy</a:t>
            </a:r>
          </a:p>
          <a:p>
            <a:r>
              <a:rPr lang="en-US" sz="1700"/>
              <a:t>Have a plan for post-discharge nutrition questions</a:t>
            </a:r>
          </a:p>
          <a:p>
            <a:r>
              <a:rPr lang="en-US" sz="1700"/>
              <a:t>Look for &amp; solve opportunities – Is it an organizational/team-based problem or a charting problem?</a:t>
            </a:r>
          </a:p>
        </p:txBody>
      </p:sp>
      <p:sp>
        <p:nvSpPr>
          <p:cNvPr id="8" name="TextBox 7">
            <a:extLst>
              <a:ext uri="{FF2B5EF4-FFF2-40B4-BE49-F238E27FC236}">
                <a16:creationId xmlns:a16="http://schemas.microsoft.com/office/drawing/2014/main" id="{AC918124-EA81-4196-8C4C-B5D1D1EB3919}"/>
              </a:ext>
            </a:extLst>
          </p:cNvPr>
          <p:cNvSpPr txBox="1"/>
          <p:nvPr/>
        </p:nvSpPr>
        <p:spPr>
          <a:xfrm>
            <a:off x="9489922" y="6423496"/>
            <a:ext cx="2048936" cy="230832"/>
          </a:xfrm>
          <a:prstGeom prst="rect">
            <a:avLst/>
          </a:prstGeom>
          <a:noFill/>
        </p:spPr>
        <p:txBody>
          <a:bodyPr wrap="square">
            <a:spAutoFit/>
          </a:bodyPr>
          <a:lstStyle/>
          <a:p>
            <a:pPr>
              <a:spcAft>
                <a:spcPts val="600"/>
              </a:spcAft>
            </a:pPr>
            <a:r>
              <a:rPr lang="en-US" sz="900" dirty="0"/>
              <a:t>Photo by </a:t>
            </a:r>
            <a:r>
              <a:rPr lang="en-US" sz="900" dirty="0">
                <a:hlinkClick r:id="rId3"/>
              </a:rPr>
              <a:t>Brett Jordan</a:t>
            </a:r>
            <a:r>
              <a:rPr lang="en-US" sz="900" dirty="0"/>
              <a:t> on </a:t>
            </a:r>
            <a:r>
              <a:rPr lang="en-US" sz="900" dirty="0">
                <a:hlinkClick r:id="rId4"/>
              </a:rPr>
              <a:t>Unsplash</a:t>
            </a:r>
            <a:r>
              <a:rPr lang="en-US" sz="900" dirty="0"/>
              <a:t> </a:t>
            </a:r>
            <a:endParaRPr lang="en-US" sz="900"/>
          </a:p>
        </p:txBody>
      </p:sp>
    </p:spTree>
    <p:extLst>
      <p:ext uri="{BB962C8B-B14F-4D97-AF65-F5344CB8AC3E}">
        <p14:creationId xmlns:p14="http://schemas.microsoft.com/office/powerpoint/2010/main" val="3416887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CDAEBAD-F3BE-433C-BEE5-D8EB4DF7BF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0A3957AE-A940-4E68-87B4-0E45E7C91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4" name="Freeform 6">
              <a:extLst>
                <a:ext uri="{FF2B5EF4-FFF2-40B4-BE49-F238E27FC236}">
                  <a16:creationId xmlns:a16="http://schemas.microsoft.com/office/drawing/2014/main" id="{8760C852-3FFF-4139-9954-94B7B67885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pic>
        <p:nvPicPr>
          <p:cNvPr id="5" name="Picture 4" descr="A picture containing grass&#10;&#10;Description automatically generated">
            <a:extLst>
              <a:ext uri="{FF2B5EF4-FFF2-40B4-BE49-F238E27FC236}">
                <a16:creationId xmlns:a16="http://schemas.microsoft.com/office/drawing/2014/main" id="{F46A898C-595F-40AC-B709-E1B1A198D068}"/>
              </a:ext>
            </a:extLst>
          </p:cNvPr>
          <p:cNvPicPr>
            <a:picLocks noChangeAspect="1"/>
          </p:cNvPicPr>
          <p:nvPr/>
        </p:nvPicPr>
        <p:blipFill rotWithShape="1">
          <a:blip r:embed="rId2">
            <a:extLst>
              <a:ext uri="{28A0092B-C50C-407E-A947-70E740481C1C}">
                <a14:useLocalDpi xmlns:a14="http://schemas.microsoft.com/office/drawing/2010/main" val="0"/>
              </a:ext>
            </a:extLst>
          </a:blip>
          <a:srcRect b="15714"/>
          <a:stretch/>
        </p:blipFill>
        <p:spPr>
          <a:xfrm>
            <a:off x="20" y="10"/>
            <a:ext cx="12191980" cy="6859300"/>
          </a:xfrm>
          <a:prstGeom prst="rect">
            <a:avLst/>
          </a:prstGeom>
        </p:spPr>
      </p:pic>
      <p:sp>
        <p:nvSpPr>
          <p:cNvPr id="16" name="Rectangle 15">
            <a:extLst>
              <a:ext uri="{FF2B5EF4-FFF2-40B4-BE49-F238E27FC236}">
                <a16:creationId xmlns:a16="http://schemas.microsoft.com/office/drawing/2014/main" id="{A8D972A3-BC4D-42D0-B5E6-18AF3B9A5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DC08C121-C8A4-4D89-BF57-08D986601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en-US"/>
          </a:p>
        </p:txBody>
      </p:sp>
      <p:sp>
        <p:nvSpPr>
          <p:cNvPr id="20" name="Freeform 6">
            <a:extLst>
              <a:ext uri="{FF2B5EF4-FFF2-40B4-BE49-F238E27FC236}">
                <a16:creationId xmlns:a16="http://schemas.microsoft.com/office/drawing/2014/main" id="{EB1E1686-FA28-4AC0-BDBD-F301BFEB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en-US"/>
          </a:p>
        </p:txBody>
      </p:sp>
      <p:sp>
        <p:nvSpPr>
          <p:cNvPr id="2" name="TextBox 1">
            <a:extLst>
              <a:ext uri="{FF2B5EF4-FFF2-40B4-BE49-F238E27FC236}">
                <a16:creationId xmlns:a16="http://schemas.microsoft.com/office/drawing/2014/main" id="{A8FD5BFF-707F-473C-B303-B7427B0D3C4A}"/>
              </a:ext>
            </a:extLst>
          </p:cNvPr>
          <p:cNvSpPr txBox="1"/>
          <p:nvPr/>
        </p:nvSpPr>
        <p:spPr>
          <a:xfrm>
            <a:off x="1915128" y="1788454"/>
            <a:ext cx="8361229" cy="2098226"/>
          </a:xfrm>
          <a:prstGeom prst="rect">
            <a:avLst/>
          </a:prstGeom>
        </p:spPr>
        <p:txBody>
          <a:bodyPr vert="horz" lIns="91440" tIns="45720" rIns="91440" bIns="45720" rtlCol="0" anchor="b">
            <a:normAutofit/>
          </a:bodyPr>
          <a:lstStyle/>
          <a:p>
            <a:pPr algn="ctr" defTabSz="914400">
              <a:lnSpc>
                <a:spcPct val="89000"/>
              </a:lnSpc>
              <a:spcBef>
                <a:spcPct val="0"/>
              </a:spcBef>
              <a:spcAft>
                <a:spcPts val="600"/>
              </a:spcAft>
            </a:pPr>
            <a:r>
              <a:rPr lang="en-US" sz="7200" cap="all">
                <a:solidFill>
                  <a:schemeClr val="bg2"/>
                </a:solidFill>
                <a:latin typeface="+mj-lt"/>
                <a:ea typeface="+mj-ea"/>
                <a:cs typeface="+mj-cs"/>
              </a:rPr>
              <a:t>Questions?</a:t>
            </a:r>
          </a:p>
        </p:txBody>
      </p:sp>
      <p:sp>
        <p:nvSpPr>
          <p:cNvPr id="7" name="TextBox 6">
            <a:extLst>
              <a:ext uri="{FF2B5EF4-FFF2-40B4-BE49-F238E27FC236}">
                <a16:creationId xmlns:a16="http://schemas.microsoft.com/office/drawing/2014/main" id="{C5CE733B-C03C-426B-AE09-F9372DBC2EBA}"/>
              </a:ext>
            </a:extLst>
          </p:cNvPr>
          <p:cNvSpPr txBox="1"/>
          <p:nvPr/>
        </p:nvSpPr>
        <p:spPr>
          <a:xfrm>
            <a:off x="20" y="6474940"/>
            <a:ext cx="12191980" cy="384369"/>
          </a:xfrm>
          <a:prstGeom prst="rect">
            <a:avLst/>
          </a:prstGeom>
          <a:solidFill>
            <a:srgbClr val="000000">
              <a:alpha val="50000"/>
            </a:srgbClr>
          </a:solidFill>
          <a:ln>
            <a:noFill/>
          </a:ln>
        </p:spPr>
        <p:txBody>
          <a:bodyPr wrap="square">
            <a:noAutofit/>
          </a:bodyPr>
          <a:lstStyle/>
          <a:p>
            <a:pPr algn="ctr">
              <a:spcAft>
                <a:spcPts val="600"/>
              </a:spcAft>
            </a:pPr>
            <a:r>
              <a:rPr lang="en-US" sz="1100" dirty="0">
                <a:solidFill>
                  <a:srgbClr val="FFFFFF"/>
                </a:solidFill>
              </a:rPr>
              <a:t>Photo by </a:t>
            </a:r>
            <a:r>
              <a:rPr lang="en-US" sz="1100" dirty="0">
                <a:solidFill>
                  <a:srgbClr val="FFFFFF"/>
                </a:solidFill>
                <a:hlinkClick r:id="rId3">
                  <a:extLst>
                    <a:ext uri="{A12FA001-AC4F-418D-AE19-62706E023703}">
                      <ahyp:hlinkClr xmlns:ahyp="http://schemas.microsoft.com/office/drawing/2018/hyperlinkcolor" val="tx"/>
                    </a:ext>
                  </a:extLst>
                </a:hlinkClick>
              </a:rPr>
              <a:t>Catalin Pop</a:t>
            </a:r>
            <a:r>
              <a:rPr lang="en-US" sz="1100" dirty="0">
                <a:solidFill>
                  <a:srgbClr val="FFFFFF"/>
                </a:solidFill>
              </a:rPr>
              <a:t> on </a:t>
            </a:r>
            <a:r>
              <a:rPr lang="en-US" sz="1100" dirty="0">
                <a:solidFill>
                  <a:srgbClr val="FFFFFF"/>
                </a:solidFill>
                <a:hlinkClick r:id="rId4">
                  <a:extLst>
                    <a:ext uri="{A12FA001-AC4F-418D-AE19-62706E023703}">
                      <ahyp:hlinkClr xmlns:ahyp="http://schemas.microsoft.com/office/drawing/2018/hyperlinkcolor" val="tx"/>
                    </a:ext>
                  </a:extLst>
                </a:hlinkClick>
              </a:rPr>
              <a:t>Unsplash</a:t>
            </a:r>
            <a:r>
              <a:rPr lang="en-US" sz="1100" dirty="0">
                <a:solidFill>
                  <a:srgbClr val="FFFFFF"/>
                </a:solidFill>
              </a:rPr>
              <a:t> </a:t>
            </a:r>
          </a:p>
        </p:txBody>
      </p:sp>
    </p:spTree>
    <p:extLst>
      <p:ext uri="{BB962C8B-B14F-4D97-AF65-F5344CB8AC3E}">
        <p14:creationId xmlns:p14="http://schemas.microsoft.com/office/powerpoint/2010/main" val="1072239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4CEE35-E375-4594-87D2-EA675C9B4675}"/>
              </a:ext>
            </a:extLst>
          </p:cNvPr>
          <p:cNvSpPr>
            <a:spLocks noGrp="1"/>
          </p:cNvSpPr>
          <p:nvPr>
            <p:ph type="title"/>
          </p:nvPr>
        </p:nvSpPr>
        <p:spPr>
          <a:xfrm>
            <a:off x="913258" y="345990"/>
            <a:ext cx="2848592" cy="685800"/>
          </a:xfrm>
        </p:spPr>
        <p:txBody>
          <a:bodyPr>
            <a:normAutofit fontScale="90000"/>
          </a:bodyPr>
          <a:lstStyle/>
          <a:p>
            <a:r>
              <a:rPr lang="en-US" dirty="0"/>
              <a:t>References</a:t>
            </a:r>
          </a:p>
        </p:txBody>
      </p:sp>
      <p:sp>
        <p:nvSpPr>
          <p:cNvPr id="11" name="Rectangle 10">
            <a:extLst>
              <a:ext uri="{FF2B5EF4-FFF2-40B4-BE49-F238E27FC236}">
                <a16:creationId xmlns:a16="http://schemas.microsoft.com/office/drawing/2014/main" id="{534357BE-12C1-44A2-9602-77A2B5408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Graphic 7" descr="Open Folder">
            <a:extLst>
              <a:ext uri="{FF2B5EF4-FFF2-40B4-BE49-F238E27FC236}">
                <a16:creationId xmlns:a16="http://schemas.microsoft.com/office/drawing/2014/main" id="{C9275961-8774-35E0-B0EB-CB89F8B68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5281" y="1038340"/>
            <a:ext cx="2776265" cy="2776265"/>
          </a:xfrm>
          <a:prstGeom prst="rect">
            <a:avLst/>
          </a:prstGeom>
        </p:spPr>
      </p:pic>
      <p:sp>
        <p:nvSpPr>
          <p:cNvPr id="4" name="Content Placeholder 3">
            <a:extLst>
              <a:ext uri="{FF2B5EF4-FFF2-40B4-BE49-F238E27FC236}">
                <a16:creationId xmlns:a16="http://schemas.microsoft.com/office/drawing/2014/main" id="{CB4B2A09-6FDF-4A25-B0FC-066D448AE68E}"/>
              </a:ext>
            </a:extLst>
          </p:cNvPr>
          <p:cNvSpPr>
            <a:spLocks noGrp="1"/>
          </p:cNvSpPr>
          <p:nvPr>
            <p:ph idx="1"/>
          </p:nvPr>
        </p:nvSpPr>
        <p:spPr>
          <a:xfrm>
            <a:off x="3651546" y="1038340"/>
            <a:ext cx="8282967" cy="5572896"/>
          </a:xfrm>
        </p:spPr>
        <p:txBody>
          <a:bodyPr>
            <a:noAutofit/>
          </a:bodyPr>
          <a:lstStyle/>
          <a:p>
            <a:pPr marL="514350" indent="-514350">
              <a:buFont typeface="+mj-lt"/>
              <a:buAutoNum type="arabicPeriod"/>
            </a:pPr>
            <a:r>
              <a:rPr lang="en-US" sz="1000" dirty="0">
                <a:solidFill>
                  <a:schemeClr val="tx1"/>
                </a:solidFill>
              </a:rPr>
              <a:t>Federal Rules Mandating Open Notes. </a:t>
            </a:r>
            <a:r>
              <a:rPr lang="en-US" sz="1000" dirty="0" err="1">
                <a:solidFill>
                  <a:schemeClr val="tx1"/>
                </a:solidFill>
              </a:rPr>
              <a:t>Opennotes.org</a:t>
            </a:r>
            <a:r>
              <a:rPr lang="en-US" sz="1000" dirty="0">
                <a:solidFill>
                  <a:schemeClr val="tx1"/>
                </a:solidFill>
              </a:rPr>
              <a:t>. Accessed on 2/04/2022. Available at: </a:t>
            </a:r>
            <a:r>
              <a:rPr lang="en-US" sz="1000" dirty="0">
                <a:solidFill>
                  <a:schemeClr val="tx1"/>
                </a:solidFill>
                <a:hlinkClick r:id="rId4">
                  <a:extLst>
                    <a:ext uri="{A12FA001-AC4F-418D-AE19-62706E023703}">
                      <ahyp:hlinkClr xmlns:ahyp="http://schemas.microsoft.com/office/drawing/2018/hyperlinkcolor" val="tx"/>
                    </a:ext>
                  </a:extLst>
                </a:hlinkClick>
              </a:rPr>
              <a:t>https://www.opennotes.org/onc-federal-rule/#:~:text=Beginning%20April%205%2C%202021%2C%20the,medical%20records%20%E2%80%9Cwithout%20delay.%E2%80%9D</a:t>
            </a:r>
            <a:endParaRPr lang="en-US" sz="1000" dirty="0">
              <a:solidFill>
                <a:schemeClr val="tx1"/>
              </a:solidFill>
            </a:endParaRPr>
          </a:p>
          <a:p>
            <a:pPr marL="514350" indent="-514350">
              <a:buFont typeface="+mj-lt"/>
              <a:buAutoNum type="arabicPeriod"/>
            </a:pPr>
            <a:r>
              <a:rPr lang="en-US" sz="1000" b="0" i="0" dirty="0">
                <a:solidFill>
                  <a:schemeClr val="tx1"/>
                </a:solidFill>
                <a:effectLst/>
              </a:rPr>
              <a:t>“H.R. 34 — 114th Congress: 21st Century Cures Act.” </a:t>
            </a:r>
            <a:r>
              <a:rPr lang="en-US" sz="1000" b="0" i="0" dirty="0" err="1">
                <a:solidFill>
                  <a:schemeClr val="tx1"/>
                </a:solidFill>
                <a:effectLst/>
              </a:rPr>
              <a:t>www.GovTrack.us</a:t>
            </a:r>
            <a:r>
              <a:rPr lang="en-US" sz="1000" b="0" i="0" dirty="0">
                <a:solidFill>
                  <a:schemeClr val="tx1"/>
                </a:solidFill>
                <a:effectLst/>
              </a:rPr>
              <a:t>. 2015. Accessed on February 4, 2022. </a:t>
            </a:r>
            <a:r>
              <a:rPr lang="en-US" sz="1000" b="0" i="0" dirty="0">
                <a:solidFill>
                  <a:schemeClr val="tx1"/>
                </a:solidFill>
                <a:effectLst/>
                <a:hlinkClick r:id="rId5">
                  <a:extLst>
                    <a:ext uri="{A12FA001-AC4F-418D-AE19-62706E023703}">
                      <ahyp:hlinkClr xmlns:ahyp="http://schemas.microsoft.com/office/drawing/2018/hyperlinkcolor" val="tx"/>
                    </a:ext>
                  </a:extLst>
                </a:hlinkClick>
              </a:rPr>
              <a:t>https://www.govtrack.us/congress/bills/114/hr34</a:t>
            </a:r>
            <a:endParaRPr lang="en-US" sz="1000" b="0" i="0" dirty="0">
              <a:solidFill>
                <a:schemeClr val="tx1"/>
              </a:solidFill>
              <a:effectLst/>
            </a:endParaRPr>
          </a:p>
          <a:p>
            <a:pPr marL="514350" indent="-514350">
              <a:buFont typeface="+mj-lt"/>
              <a:buAutoNum type="arabicPeriod"/>
            </a:pPr>
            <a:r>
              <a:rPr lang="en-US" sz="1000" dirty="0">
                <a:solidFill>
                  <a:schemeClr val="tx1"/>
                </a:solidFill>
              </a:rPr>
              <a:t>Effects of Open Notes: FAQs for Clinicians. </a:t>
            </a:r>
            <a:r>
              <a:rPr lang="en-US" sz="1000" dirty="0" err="1">
                <a:solidFill>
                  <a:schemeClr val="tx1"/>
                </a:solidFill>
              </a:rPr>
              <a:t>Opennotes.org</a:t>
            </a:r>
            <a:r>
              <a:rPr lang="en-US" sz="1000" dirty="0">
                <a:solidFill>
                  <a:schemeClr val="tx1"/>
                </a:solidFill>
              </a:rPr>
              <a:t>. Accessed on 2/04/2022. Available at: </a:t>
            </a:r>
            <a:r>
              <a:rPr lang="en-US" sz="1000" dirty="0">
                <a:solidFill>
                  <a:schemeClr val="tx1"/>
                </a:solidFill>
                <a:hlinkClick r:id="rId6">
                  <a:extLst>
                    <a:ext uri="{A12FA001-AC4F-418D-AE19-62706E023703}">
                      <ahyp:hlinkClr xmlns:ahyp="http://schemas.microsoft.com/office/drawing/2018/hyperlinkcolor" val="tx"/>
                    </a:ext>
                  </a:extLst>
                </a:hlinkClick>
              </a:rPr>
              <a:t>https://www.opennotes.org/effects-of-opennotes-faqs/</a:t>
            </a:r>
            <a:endParaRPr lang="en-US" sz="1000" dirty="0">
              <a:solidFill>
                <a:schemeClr val="tx1"/>
              </a:solidFill>
            </a:endParaRPr>
          </a:p>
          <a:p>
            <a:pPr marL="514350" indent="-514350">
              <a:buFont typeface="+mj-lt"/>
              <a:buAutoNum type="arabicPeriod"/>
            </a:pPr>
            <a:r>
              <a:rPr lang="en-US" sz="1000" dirty="0">
                <a:solidFill>
                  <a:schemeClr val="tx1"/>
                </a:solidFill>
              </a:rPr>
              <a:t>New Applicability Dates included in ONC Interim Final Rule. Accessed on 3/26/2024. Available at: </a:t>
            </a:r>
            <a:r>
              <a:rPr lang="en-US" sz="1000" kern="1200" dirty="0">
                <a:solidFill>
                  <a:schemeClr val="tx1"/>
                </a:solidFill>
                <a:ea typeface="+mn-ea"/>
                <a:cs typeface="+mn-cs"/>
              </a:rPr>
              <a:t> </a:t>
            </a:r>
            <a:r>
              <a:rPr lang="en-US" sz="1000" kern="1200" dirty="0">
                <a:solidFill>
                  <a:schemeClr val="tx1"/>
                </a:solidFill>
                <a:ea typeface="+mn-ea"/>
                <a:cs typeface="+mn-cs"/>
                <a:hlinkClick r:id="rId7">
                  <a:extLst>
                    <a:ext uri="{A12FA001-AC4F-418D-AE19-62706E023703}">
                      <ahyp:hlinkClr xmlns:ahyp="http://schemas.microsoft.com/office/drawing/2018/hyperlinkcolor" val="tx"/>
                    </a:ext>
                  </a:extLst>
                </a:hlinkClick>
              </a:rPr>
              <a:t>https://www.healthit.gov/sites/default/files/2022-08/Highlighted_Regulatory_Dates_All.pdf</a:t>
            </a:r>
            <a:endParaRPr lang="en-US" sz="1000" dirty="0">
              <a:solidFill>
                <a:schemeClr val="tx1"/>
              </a:solidFill>
            </a:endParaRPr>
          </a:p>
          <a:p>
            <a:pPr marL="514350" indent="-514350">
              <a:buFont typeface="+mj-lt"/>
              <a:buAutoNum type="arabicPeriod"/>
            </a:pPr>
            <a:r>
              <a:rPr lang="en-US" sz="1000" dirty="0">
                <a:solidFill>
                  <a:schemeClr val="tx1"/>
                </a:solidFill>
              </a:rPr>
              <a:t>Cures Act Final Rule: Information Blocking Exceptions. The Office of the National Coordinator for Health Information Technology. Accessed on 02/04/2022. Available at: </a:t>
            </a:r>
            <a:r>
              <a:rPr lang="en-US" sz="1000" dirty="0">
                <a:solidFill>
                  <a:schemeClr val="tx1"/>
                </a:solidFill>
                <a:hlinkClick r:id="rId8">
                  <a:extLst>
                    <a:ext uri="{A12FA001-AC4F-418D-AE19-62706E023703}">
                      <ahyp:hlinkClr xmlns:ahyp="http://schemas.microsoft.com/office/drawing/2018/hyperlinkcolor" val="tx"/>
                    </a:ext>
                  </a:extLst>
                </a:hlinkClick>
              </a:rPr>
              <a:t>https://www.healthit.gov/cures/sites/default/files/cures/2020-03/InformationBlockingExceptions.pdf</a:t>
            </a:r>
            <a:endParaRPr lang="en-US" sz="1000" dirty="0">
              <a:solidFill>
                <a:schemeClr val="tx1"/>
              </a:solidFill>
            </a:endParaRPr>
          </a:p>
          <a:p>
            <a:pPr marL="514350" indent="-514350">
              <a:buFont typeface="+mj-lt"/>
              <a:buAutoNum type="arabicPeriod"/>
            </a:pPr>
            <a:r>
              <a:rPr lang="en-US" sz="1000" dirty="0">
                <a:solidFill>
                  <a:schemeClr val="tx1"/>
                </a:solidFill>
              </a:rPr>
              <a:t>What Open Notes Exceptions Does the Cures Act Allow? Chad </a:t>
            </a:r>
            <a:r>
              <a:rPr lang="en-US" sz="1000" dirty="0" err="1">
                <a:solidFill>
                  <a:schemeClr val="tx1"/>
                </a:solidFill>
              </a:rPr>
              <a:t>Anguilm</a:t>
            </a:r>
            <a:r>
              <a:rPr lang="en-US" sz="1000" dirty="0">
                <a:solidFill>
                  <a:schemeClr val="tx1"/>
                </a:solidFill>
              </a:rPr>
              <a:t>, MBA; Richard F. Cahill, JD; and Kathleen Stillwell, MPA/HSA, RN. TDC Group. Accessed on 2/04/2022. Available at: </a:t>
            </a:r>
            <a:r>
              <a:rPr lang="en-US" sz="1000" dirty="0">
                <a:solidFill>
                  <a:schemeClr val="tx1"/>
                </a:solidFill>
                <a:hlinkClick r:id="rId9">
                  <a:extLst>
                    <a:ext uri="{A12FA001-AC4F-418D-AE19-62706E023703}">
                      <ahyp:hlinkClr xmlns:ahyp="http://schemas.microsoft.com/office/drawing/2018/hyperlinkcolor" val="tx"/>
                    </a:ext>
                  </a:extLst>
                </a:hlinkClick>
              </a:rPr>
              <a:t>https://www.thedoctors.com/articles/what-open-notes-exceptions-does-the-cures-act-allow/</a:t>
            </a:r>
            <a:endParaRPr lang="en-US" sz="1000" dirty="0">
              <a:solidFill>
                <a:schemeClr val="tx1"/>
              </a:solidFill>
            </a:endParaRPr>
          </a:p>
          <a:p>
            <a:pPr marL="514350" indent="-514350">
              <a:buFont typeface="+mj-lt"/>
              <a:buAutoNum type="arabicPeriod"/>
            </a:pPr>
            <a:r>
              <a:rPr lang="en-US" sz="1000" dirty="0">
                <a:solidFill>
                  <a:schemeClr val="tx1"/>
                </a:solidFill>
              </a:rPr>
              <a:t>Medicare  Program  Integrity Manual Chapter  3  -  Verifying Potential  Errors  and  Taking Corrective  Actions Table  of  Contents (Rev. 11032;  Issued:  09-30-21). Accessed on 2/04/2022. Available at: </a:t>
            </a:r>
            <a:r>
              <a:rPr lang="en-US" sz="1000" dirty="0">
                <a:solidFill>
                  <a:schemeClr val="tx1"/>
                </a:solidFill>
                <a:hlinkClick r:id="rId10">
                  <a:extLst>
                    <a:ext uri="{A12FA001-AC4F-418D-AE19-62706E023703}">
                      <ahyp:hlinkClr xmlns:ahyp="http://schemas.microsoft.com/office/drawing/2018/hyperlinkcolor" val="tx"/>
                    </a:ext>
                  </a:extLst>
                </a:hlinkClick>
              </a:rPr>
              <a:t>https://www.cms.gov/Regulations-and-Guidance/Guidance/Manuals/Downloads/pim83c03.pdf</a:t>
            </a:r>
            <a:endParaRPr lang="en-US" sz="1000" dirty="0">
              <a:solidFill>
                <a:schemeClr val="tx1"/>
              </a:solidFill>
            </a:endParaRPr>
          </a:p>
          <a:p>
            <a:pPr marL="514350" indent="-514350">
              <a:buFont typeface="+mj-lt"/>
              <a:buAutoNum type="arabicPeriod"/>
            </a:pPr>
            <a:r>
              <a:rPr lang="en-US" sz="1000" dirty="0">
                <a:solidFill>
                  <a:schemeClr val="tx1"/>
                </a:solidFill>
              </a:rPr>
              <a:t>How to Use Inclusive Language in Healthcare. Nursing License Map. Accessed on 2/04/2022. Available at: </a:t>
            </a:r>
            <a:r>
              <a:rPr lang="en-US" sz="1000" dirty="0">
                <a:solidFill>
                  <a:schemeClr val="tx1"/>
                </a:solidFill>
                <a:hlinkClick r:id="rId11">
                  <a:extLst>
                    <a:ext uri="{A12FA001-AC4F-418D-AE19-62706E023703}">
                      <ahyp:hlinkClr xmlns:ahyp="http://schemas.microsoft.com/office/drawing/2018/hyperlinkcolor" val="tx"/>
                    </a:ext>
                  </a:extLst>
                </a:hlinkClick>
              </a:rPr>
              <a:t>https://nursinglicensemap.com/blog/how-to-use-inclusive-language-in-healthcare/</a:t>
            </a:r>
            <a:endParaRPr lang="en-US" sz="1000" dirty="0">
              <a:solidFill>
                <a:schemeClr val="tx1"/>
              </a:solidFill>
            </a:endParaRPr>
          </a:p>
          <a:p>
            <a:pPr marL="514350" indent="-514350">
              <a:buFont typeface="+mj-lt"/>
              <a:buAutoNum type="arabicPeriod"/>
            </a:pPr>
            <a:r>
              <a:rPr lang="en-US" sz="1000" i="0" u="none" strike="noStrike" dirty="0">
                <a:solidFill>
                  <a:schemeClr val="tx1"/>
                </a:solidFill>
                <a:effectLst/>
              </a:rPr>
              <a:t>21st Century Cures Act: Establishment of Disincentives for Health Care Providers That Have Committed Information Blocking. The Federal Register. Accessed on  3/25/2024. Available at: </a:t>
            </a:r>
            <a:r>
              <a:rPr lang="en-US" sz="1000" dirty="0">
                <a:solidFill>
                  <a:schemeClr val="tx1"/>
                </a:solidFill>
                <a:hlinkClick r:id="rId12">
                  <a:extLst>
                    <a:ext uri="{A12FA001-AC4F-418D-AE19-62706E023703}">
                      <ahyp:hlinkClr xmlns:ahyp="http://schemas.microsoft.com/office/drawing/2018/hyperlinkcolor" val="tx"/>
                    </a:ext>
                  </a:extLst>
                </a:hlinkClick>
              </a:rPr>
              <a:t>https://www.federalregister.gov/documents/2023/11/01/2023-24068/21st-century-cures-act-establishment-of-disincentives-for-health-care-providers-that-have-committed</a:t>
            </a:r>
            <a:endParaRPr lang="en-US" sz="1000" dirty="0">
              <a:solidFill>
                <a:schemeClr val="tx1"/>
              </a:solidFill>
            </a:endParaRPr>
          </a:p>
          <a:p>
            <a:pPr marL="514350" indent="-514350">
              <a:buFont typeface="+mj-lt"/>
              <a:buAutoNum type="arabicPeriod"/>
            </a:pPr>
            <a:r>
              <a:rPr lang="en-US" sz="1000" i="0" dirty="0">
                <a:solidFill>
                  <a:schemeClr val="tx1"/>
                </a:solidFill>
                <a:effectLst/>
              </a:rPr>
              <a:t>2022 Changes to the 21st Century Cures Act. </a:t>
            </a:r>
            <a:r>
              <a:rPr lang="en-US" sz="1000" i="0" dirty="0" err="1">
                <a:solidFill>
                  <a:schemeClr val="tx1"/>
                </a:solidFill>
                <a:effectLst/>
              </a:rPr>
              <a:t>ChartRequest</a:t>
            </a:r>
            <a:r>
              <a:rPr lang="en-US" sz="1000" i="0" dirty="0">
                <a:solidFill>
                  <a:schemeClr val="tx1"/>
                </a:solidFill>
                <a:effectLst/>
              </a:rPr>
              <a:t>. Accessed on 3/25/2024. Available at: </a:t>
            </a:r>
            <a:r>
              <a:rPr lang="en-US" sz="1000" dirty="0">
                <a:solidFill>
                  <a:schemeClr val="tx1"/>
                </a:solidFill>
                <a:hlinkClick r:id="rId13">
                  <a:extLst>
                    <a:ext uri="{A12FA001-AC4F-418D-AE19-62706E023703}">
                      <ahyp:hlinkClr xmlns:ahyp="http://schemas.microsoft.com/office/drawing/2018/hyperlinkcolor" val="tx"/>
                    </a:ext>
                  </a:extLst>
                </a:hlinkClick>
              </a:rPr>
              <a:t>https://chartrequest.com/2022-changes-to-the-21st-century-cures-act/</a:t>
            </a:r>
            <a:endParaRPr lang="en-US" sz="1000" dirty="0">
              <a:solidFill>
                <a:schemeClr val="tx1"/>
              </a:solidFill>
            </a:endParaRPr>
          </a:p>
          <a:p>
            <a:pPr marL="514350" indent="-514350">
              <a:buFont typeface="+mj-lt"/>
              <a:buAutoNum type="arabicPeriod"/>
            </a:pPr>
            <a:r>
              <a:rPr lang="en-US" sz="1000" b="0" dirty="0">
                <a:solidFill>
                  <a:schemeClr val="tx1"/>
                </a:solidFill>
                <a:effectLst/>
              </a:rPr>
              <a:t>The 21st Century Cures Act. National Institutes of Health. Accessed on 3/25/2024. Available at: </a:t>
            </a:r>
            <a:r>
              <a:rPr lang="en-US" sz="1000" dirty="0">
                <a:solidFill>
                  <a:schemeClr val="tx1"/>
                </a:solidFill>
                <a:hlinkClick r:id="rId14">
                  <a:extLst>
                    <a:ext uri="{A12FA001-AC4F-418D-AE19-62706E023703}">
                      <ahyp:hlinkClr xmlns:ahyp="http://schemas.microsoft.com/office/drawing/2018/hyperlinkcolor" val="tx"/>
                    </a:ext>
                  </a:extLst>
                </a:hlinkClick>
              </a:rPr>
              <a:t>https://www.nih.gov/research-training/medical-research-initiatives/cures</a:t>
            </a:r>
            <a:endParaRPr lang="en-US" sz="1000" dirty="0">
              <a:solidFill>
                <a:schemeClr val="tx1"/>
              </a:solidFill>
            </a:endParaRPr>
          </a:p>
          <a:p>
            <a:pPr marL="514350" indent="-514350">
              <a:buFont typeface="+mj-lt"/>
              <a:buAutoNum type="arabicPeriod"/>
            </a:pPr>
            <a:r>
              <a:rPr lang="en-US" sz="1000" b="0" i="0" dirty="0">
                <a:solidFill>
                  <a:schemeClr val="tx1"/>
                </a:solidFill>
                <a:effectLst/>
              </a:rPr>
              <a:t>Open Notes: Healthcare Providers Should Prepare Now for 2023 and the Cures Act. The Doctors Company. Accessed on 3/25/2024. Available at:</a:t>
            </a:r>
            <a:r>
              <a:rPr lang="en-US" sz="1000" dirty="0">
                <a:solidFill>
                  <a:schemeClr val="tx1"/>
                </a:solidFill>
              </a:rPr>
              <a:t> </a:t>
            </a:r>
            <a:r>
              <a:rPr lang="en-US" sz="1000" dirty="0">
                <a:solidFill>
                  <a:schemeClr val="tx1"/>
                </a:solidFill>
                <a:hlinkClick r:id="rId15">
                  <a:extLst>
                    <a:ext uri="{A12FA001-AC4F-418D-AE19-62706E023703}">
                      <ahyp:hlinkClr xmlns:ahyp="http://schemas.microsoft.com/office/drawing/2018/hyperlinkcolor" val="tx"/>
                    </a:ext>
                  </a:extLst>
                </a:hlinkClick>
              </a:rPr>
              <a:t>https://www.thedoctors.com/articles/open-notes-healthcare-providers-should-prepare-now-for-2023-and-the-cures-act/</a:t>
            </a:r>
            <a:endParaRPr lang="en-US" sz="1000" dirty="0">
              <a:solidFill>
                <a:schemeClr val="tx1"/>
              </a:solidFill>
            </a:endParaRPr>
          </a:p>
          <a:p>
            <a:pPr marL="514350" indent="-514350">
              <a:buFont typeface="+mj-lt"/>
              <a:buAutoNum type="arabicPeriod"/>
            </a:pPr>
            <a:endParaRPr lang="en-US" sz="1100" dirty="0">
              <a:solidFill>
                <a:schemeClr val="tx1"/>
              </a:solidFill>
            </a:endParaRPr>
          </a:p>
          <a:p>
            <a:pPr marL="514350" indent="-514350">
              <a:buFont typeface="+mj-lt"/>
              <a:buAutoNum type="arabicPeriod"/>
            </a:pPr>
            <a:endParaRPr lang="en-US" sz="1100" dirty="0">
              <a:solidFill>
                <a:schemeClr val="tx1"/>
              </a:solidFill>
            </a:endParaRPr>
          </a:p>
          <a:p>
            <a:pPr marL="514350" indent="-514350">
              <a:buFont typeface="+mj-lt"/>
              <a:buAutoNum type="arabicPeriod"/>
            </a:pPr>
            <a:endParaRPr lang="en-US" sz="1100" dirty="0">
              <a:solidFill>
                <a:schemeClr val="tx1"/>
              </a:solidFill>
            </a:endParaRPr>
          </a:p>
          <a:p>
            <a:pPr marL="514350" indent="-514350">
              <a:buFont typeface="+mj-lt"/>
              <a:buAutoNum type="arabicPeriod"/>
            </a:pPr>
            <a:endParaRPr lang="en-US" sz="1100" dirty="0">
              <a:solidFill>
                <a:schemeClr val="tx1"/>
              </a:solidFill>
            </a:endParaRPr>
          </a:p>
          <a:p>
            <a:pPr marL="514350" indent="-514350">
              <a:buFont typeface="+mj-lt"/>
              <a:buAutoNum type="arabicPeriod"/>
            </a:pPr>
            <a:endParaRPr lang="en-US" sz="800" dirty="0">
              <a:solidFill>
                <a:schemeClr val="tx1"/>
              </a:solidFill>
            </a:endParaRPr>
          </a:p>
          <a:p>
            <a:pPr marL="514350" indent="-514350">
              <a:buFont typeface="+mj-lt"/>
              <a:buAutoNum type="arabicPeriod"/>
            </a:pPr>
            <a:endParaRPr lang="en-US" sz="800" dirty="0">
              <a:solidFill>
                <a:schemeClr val="tx1"/>
              </a:solidFill>
            </a:endParaRPr>
          </a:p>
        </p:txBody>
      </p:sp>
    </p:spTree>
    <p:extLst>
      <p:ext uri="{BB962C8B-B14F-4D97-AF65-F5344CB8AC3E}">
        <p14:creationId xmlns:p14="http://schemas.microsoft.com/office/powerpoint/2010/main" val="99616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1A071-5E9E-42FF-8AC1-41C22549E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424AB90F-8F79-49A5-A411-3FE5E487560B}"/>
              </a:ext>
            </a:extLst>
          </p:cNvPr>
          <p:cNvSpPr>
            <a:spLocks noGrp="1"/>
          </p:cNvSpPr>
          <p:nvPr>
            <p:ph type="title"/>
          </p:nvPr>
        </p:nvSpPr>
        <p:spPr>
          <a:xfrm>
            <a:off x="640081" y="791570"/>
            <a:ext cx="4018839" cy="5262390"/>
          </a:xfrm>
        </p:spPr>
        <p:txBody>
          <a:bodyPr vert="horz" lIns="91440" tIns="45720" rIns="91440" bIns="45720" rtlCol="0" anchor="ctr">
            <a:normAutofit/>
          </a:bodyPr>
          <a:lstStyle/>
          <a:p>
            <a:pPr algn="r"/>
            <a:r>
              <a:rPr lang="en-US" sz="5400">
                <a:solidFill>
                  <a:schemeClr val="bg2"/>
                </a:solidFill>
              </a:rPr>
              <a:t>Objectives</a:t>
            </a:r>
          </a:p>
        </p:txBody>
      </p:sp>
      <p:sp>
        <p:nvSpPr>
          <p:cNvPr id="13" name="Rectangle 12">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B51C93D1-2F53-454D-9BC5-B60F81A3B7E2}"/>
              </a:ext>
            </a:extLst>
          </p:cNvPr>
          <p:cNvSpPr txBox="1"/>
          <p:nvPr/>
        </p:nvSpPr>
        <p:spPr>
          <a:xfrm>
            <a:off x="6176720" y="791570"/>
            <a:ext cx="4892308" cy="5262390"/>
          </a:xfrm>
          <a:prstGeom prst="rect">
            <a:avLst/>
          </a:prstGeom>
        </p:spPr>
        <p:txBody>
          <a:bodyPr vert="horz" lIns="91440" tIns="45720" rIns="91440" bIns="45720" rtlCol="0" anchor="ctr">
            <a:normAutofit/>
          </a:bodyPr>
          <a:lstStyle/>
          <a:p>
            <a:pPr marL="342900" indent="-384048" defTabSz="914400">
              <a:lnSpc>
                <a:spcPct val="94000"/>
              </a:lnSpc>
              <a:spcAft>
                <a:spcPts val="200"/>
              </a:spcAft>
              <a:buFont typeface="Franklin Gothic Book" panose="020B0503020102020204" pitchFamily="34" charset="0"/>
              <a:buAutoNum type="arabicPeriod"/>
            </a:pPr>
            <a:r>
              <a:rPr lang="en-US">
                <a:solidFill>
                  <a:schemeClr val="tx2"/>
                </a:solidFill>
              </a:rPr>
              <a:t>Catalog the parameters of the Cures Act mandate, including how it impacts dietitians. </a:t>
            </a:r>
          </a:p>
          <a:p>
            <a:pPr marL="228600" indent="-384048" defTabSz="914400">
              <a:lnSpc>
                <a:spcPct val="94000"/>
              </a:lnSpc>
              <a:spcAft>
                <a:spcPts val="200"/>
              </a:spcAft>
              <a:buFont typeface="Franklin Gothic Book" panose="020B0503020102020204" pitchFamily="34" charset="0"/>
              <a:buAutoNum type="arabicPeriod"/>
            </a:pPr>
            <a:endParaRPr lang="en-US">
              <a:solidFill>
                <a:schemeClr val="tx2"/>
              </a:solidFill>
            </a:endParaRPr>
          </a:p>
          <a:p>
            <a:pPr marL="342900" indent="-384048" defTabSz="914400">
              <a:lnSpc>
                <a:spcPct val="94000"/>
              </a:lnSpc>
              <a:spcAft>
                <a:spcPts val="200"/>
              </a:spcAft>
              <a:buFont typeface="Franklin Gothic Book" panose="020B0503020102020204" pitchFamily="34" charset="0"/>
              <a:buAutoNum type="arabicPeriod"/>
            </a:pPr>
            <a:r>
              <a:rPr lang="en-US">
                <a:solidFill>
                  <a:schemeClr val="tx2"/>
                </a:solidFill>
              </a:rPr>
              <a:t>Examine the impact of: </a:t>
            </a:r>
          </a:p>
          <a:p>
            <a:pPr marL="800100" lvl="1" indent="-384048" defTabSz="914400">
              <a:lnSpc>
                <a:spcPct val="94000"/>
              </a:lnSpc>
              <a:spcAft>
                <a:spcPts val="200"/>
              </a:spcAft>
              <a:buFont typeface="Franklin Gothic Book" panose="020B0503020102020204" pitchFamily="34" charset="0"/>
              <a:buAutoNum type="alphaLcParenR"/>
            </a:pPr>
            <a:r>
              <a:rPr lang="en-US">
                <a:solidFill>
                  <a:schemeClr val="tx2"/>
                </a:solidFill>
              </a:rPr>
              <a:t>Chart timing</a:t>
            </a:r>
          </a:p>
          <a:p>
            <a:pPr marL="800100" lvl="1" indent="-384048" defTabSz="914400">
              <a:lnSpc>
                <a:spcPct val="94000"/>
              </a:lnSpc>
              <a:spcAft>
                <a:spcPts val="200"/>
              </a:spcAft>
              <a:buFont typeface="Franklin Gothic Book" panose="020B0503020102020204" pitchFamily="34" charset="0"/>
              <a:buAutoNum type="alphaLcParenR"/>
            </a:pPr>
            <a:r>
              <a:rPr lang="en-US">
                <a:solidFill>
                  <a:schemeClr val="tx2"/>
                </a:solidFill>
              </a:rPr>
              <a:t>Use of acronyms</a:t>
            </a:r>
          </a:p>
          <a:p>
            <a:pPr marL="800100" lvl="1" indent="-384048" defTabSz="914400">
              <a:lnSpc>
                <a:spcPct val="94000"/>
              </a:lnSpc>
              <a:spcAft>
                <a:spcPts val="200"/>
              </a:spcAft>
              <a:buFont typeface="Franklin Gothic Book" panose="020B0503020102020204" pitchFamily="34" charset="0"/>
              <a:buAutoNum type="alphaLcParenR"/>
            </a:pPr>
            <a:r>
              <a:rPr lang="en-US">
                <a:solidFill>
                  <a:schemeClr val="tx2"/>
                </a:solidFill>
              </a:rPr>
              <a:t>Language describing the patient and/or concerns </a:t>
            </a:r>
          </a:p>
          <a:p>
            <a:pPr marL="800100" lvl="1" indent="-384048" defTabSz="914400">
              <a:lnSpc>
                <a:spcPct val="94000"/>
              </a:lnSpc>
              <a:spcAft>
                <a:spcPts val="200"/>
              </a:spcAft>
              <a:buFont typeface="Franklin Gothic Book" panose="020B0503020102020204" pitchFamily="34" charset="0"/>
              <a:buAutoNum type="alphaLcParenR"/>
            </a:pPr>
            <a:r>
              <a:rPr lang="en-US">
                <a:solidFill>
                  <a:schemeClr val="tx2"/>
                </a:solidFill>
              </a:rPr>
              <a:t>Implications of charting without speaking to the patient</a:t>
            </a:r>
          </a:p>
          <a:p>
            <a:pPr marL="800100" lvl="1" indent="-384048" defTabSz="914400">
              <a:lnSpc>
                <a:spcPct val="94000"/>
              </a:lnSpc>
              <a:spcAft>
                <a:spcPts val="200"/>
              </a:spcAft>
              <a:buFont typeface="Franklin Gothic Book" panose="020B0503020102020204" pitchFamily="34" charset="0"/>
              <a:buAutoNum type="alphaLcParenR"/>
            </a:pPr>
            <a:r>
              <a:rPr lang="en-US">
                <a:solidFill>
                  <a:schemeClr val="tx2"/>
                </a:solidFill>
              </a:rPr>
              <a:t>Benefits related to increased transparency in nutrition care</a:t>
            </a:r>
          </a:p>
          <a:p>
            <a:pPr marL="228600" indent="-384048" defTabSz="914400">
              <a:lnSpc>
                <a:spcPct val="94000"/>
              </a:lnSpc>
              <a:spcAft>
                <a:spcPts val="200"/>
              </a:spcAft>
              <a:buFont typeface="Franklin Gothic Book" panose="020B0503020102020204" pitchFamily="34" charset="0"/>
              <a:buAutoNum type="arabicPeriod"/>
            </a:pPr>
            <a:endParaRPr lang="en-US">
              <a:solidFill>
                <a:schemeClr val="tx2"/>
              </a:solidFill>
            </a:endParaRPr>
          </a:p>
          <a:p>
            <a:pPr marL="342900" indent="-384048" defTabSz="914400">
              <a:lnSpc>
                <a:spcPct val="94000"/>
              </a:lnSpc>
              <a:spcAft>
                <a:spcPts val="200"/>
              </a:spcAft>
              <a:buFont typeface="Franklin Gothic Book" panose="020B0503020102020204" pitchFamily="34" charset="0"/>
              <a:buAutoNum type="arabicPeriod"/>
            </a:pPr>
            <a:r>
              <a:rPr lang="en-US">
                <a:solidFill>
                  <a:schemeClr val="tx2"/>
                </a:solidFill>
              </a:rPr>
              <a:t>Demonstrate the ability to apply solutions in managing the Cures Act requirements in nutrition care</a:t>
            </a:r>
          </a:p>
        </p:txBody>
      </p:sp>
    </p:spTree>
    <p:extLst>
      <p:ext uri="{BB962C8B-B14F-4D97-AF65-F5344CB8AC3E}">
        <p14:creationId xmlns:p14="http://schemas.microsoft.com/office/powerpoint/2010/main" val="2767045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5FEBB1F-508E-4ACE-A53B-525FFA077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B687ADC4-1812-437A-97AA-230888706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1" name="Freeform 6">
              <a:extLst>
                <a:ext uri="{FF2B5EF4-FFF2-40B4-BE49-F238E27FC236}">
                  <a16:creationId xmlns:a16="http://schemas.microsoft.com/office/drawing/2014/main" id="{6170E629-727E-4A2F-8228-0A71B67BD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3" name="Rectangle 12">
            <a:extLst>
              <a:ext uri="{FF2B5EF4-FFF2-40B4-BE49-F238E27FC236}">
                <a16:creationId xmlns:a16="http://schemas.microsoft.com/office/drawing/2014/main" id="{CC30DECA-E52C-4D56-96B9-718590A2E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A046A95-1E4D-4EAE-9146-822CF94F0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E94C9933-93E1-43FF-8BC2-8F0B7794D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7" name="Freeform 6">
              <a:extLst>
                <a:ext uri="{FF2B5EF4-FFF2-40B4-BE49-F238E27FC236}">
                  <a16:creationId xmlns:a16="http://schemas.microsoft.com/office/drawing/2014/main" id="{B3AA8CBD-7A2E-4084-A09F-484D16658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p:nvSpPr>
          <p:cNvPr id="4" name="TextBox 3">
            <a:extLst>
              <a:ext uri="{FF2B5EF4-FFF2-40B4-BE49-F238E27FC236}">
                <a16:creationId xmlns:a16="http://schemas.microsoft.com/office/drawing/2014/main" id="{2A5C2B30-2679-4492-8B6E-60260716CC93}"/>
              </a:ext>
            </a:extLst>
          </p:cNvPr>
          <p:cNvSpPr txBox="1"/>
          <p:nvPr/>
        </p:nvSpPr>
        <p:spPr>
          <a:xfrm>
            <a:off x="1562669" y="1480930"/>
            <a:ext cx="8447964" cy="3254321"/>
          </a:xfrm>
          <a:prstGeom prst="rect">
            <a:avLst/>
          </a:prstGeom>
        </p:spPr>
        <p:txBody>
          <a:bodyPr vert="horz" lIns="91440" tIns="45720" rIns="91440" bIns="45720" rtlCol="0" anchor="b">
            <a:normAutofit/>
          </a:bodyPr>
          <a:lstStyle/>
          <a:p>
            <a:pPr defTabSz="914400">
              <a:lnSpc>
                <a:spcPct val="89000"/>
              </a:lnSpc>
              <a:spcBef>
                <a:spcPct val="0"/>
              </a:spcBef>
              <a:spcAft>
                <a:spcPts val="600"/>
              </a:spcAft>
            </a:pPr>
            <a:r>
              <a:rPr lang="en-US" sz="6600" cap="all">
                <a:solidFill>
                  <a:schemeClr val="tx2"/>
                </a:solidFill>
                <a:latin typeface="+mj-lt"/>
                <a:ea typeface="+mj-ea"/>
                <a:cs typeface="+mj-cs"/>
              </a:rPr>
              <a:t>The 21st Century Cures Act Mandate</a:t>
            </a:r>
          </a:p>
        </p:txBody>
      </p:sp>
    </p:spTree>
    <p:extLst>
      <p:ext uri="{BB962C8B-B14F-4D97-AF65-F5344CB8AC3E}">
        <p14:creationId xmlns:p14="http://schemas.microsoft.com/office/powerpoint/2010/main" val="147749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474F7A-C90E-4979-90EB-8783E10D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478EE8D-9775-46C5-9B00-F5B76E9D9C4D}"/>
              </a:ext>
            </a:extLst>
          </p:cNvPr>
          <p:cNvSpPr>
            <a:spLocks noGrp="1"/>
          </p:cNvSpPr>
          <p:nvPr>
            <p:ph type="title"/>
          </p:nvPr>
        </p:nvSpPr>
        <p:spPr>
          <a:xfrm>
            <a:off x="5100824" y="400050"/>
            <a:ext cx="6176776" cy="1485900"/>
          </a:xfrm>
        </p:spPr>
        <p:txBody>
          <a:bodyPr>
            <a:normAutofit/>
          </a:bodyPr>
          <a:lstStyle/>
          <a:p>
            <a:r>
              <a:rPr lang="en-US" dirty="0"/>
              <a:t>Highlights: </a:t>
            </a:r>
            <a:br>
              <a:rPr lang="en-US" dirty="0"/>
            </a:br>
            <a:r>
              <a:rPr lang="en-US" dirty="0"/>
              <a:t>The Cures Act Mandate</a:t>
            </a:r>
          </a:p>
        </p:txBody>
      </p:sp>
      <p:pic>
        <p:nvPicPr>
          <p:cNvPr id="7" name="Picture 6" descr="A statue of a person holding a staff&#10;&#10;Description automatically generated with medium confidence">
            <a:extLst>
              <a:ext uri="{FF2B5EF4-FFF2-40B4-BE49-F238E27FC236}">
                <a16:creationId xmlns:a16="http://schemas.microsoft.com/office/drawing/2014/main" id="{B065D36F-FDB4-4621-ADC9-0AB68768D78E}"/>
              </a:ext>
            </a:extLst>
          </p:cNvPr>
          <p:cNvPicPr>
            <a:picLocks noChangeAspect="1"/>
          </p:cNvPicPr>
          <p:nvPr/>
        </p:nvPicPr>
        <p:blipFill rotWithShape="1">
          <a:blip r:embed="rId3">
            <a:extLst>
              <a:ext uri="{28A0092B-C50C-407E-A947-70E740481C1C}">
                <a14:useLocalDpi xmlns:a14="http://schemas.microsoft.com/office/drawing/2010/main" val="0"/>
              </a:ext>
            </a:extLst>
          </a:blip>
          <a:srcRect l="4222" r="4019"/>
          <a:stretch/>
        </p:blipFill>
        <p:spPr>
          <a:xfrm>
            <a:off x="-1" y="10"/>
            <a:ext cx="4373546" cy="6857990"/>
          </a:xfrm>
          <a:prstGeom prst="rect">
            <a:avLst/>
          </a:prstGeom>
        </p:spPr>
      </p:pic>
      <p:sp>
        <p:nvSpPr>
          <p:cNvPr id="18" name="Rectangle 17">
            <a:extLst>
              <a:ext uri="{FF2B5EF4-FFF2-40B4-BE49-F238E27FC236}">
                <a16:creationId xmlns:a16="http://schemas.microsoft.com/office/drawing/2014/main" id="{B89F1C51-9A32-41EF-A4FB-15FDD4142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86900FA7-EA06-422F-A2B6-DEC646935871}"/>
              </a:ext>
            </a:extLst>
          </p:cNvPr>
          <p:cNvSpPr>
            <a:spLocks noGrp="1"/>
          </p:cNvSpPr>
          <p:nvPr>
            <p:ph idx="1"/>
          </p:nvPr>
        </p:nvSpPr>
        <p:spPr>
          <a:xfrm>
            <a:off x="5100824" y="1885949"/>
            <a:ext cx="6588668" cy="4572001"/>
          </a:xfrm>
        </p:spPr>
        <p:txBody>
          <a:bodyPr>
            <a:noAutofit/>
          </a:bodyPr>
          <a:lstStyle/>
          <a:p>
            <a:pPr marL="0" indent="0">
              <a:buNone/>
            </a:pPr>
            <a:r>
              <a:rPr lang="en-US" sz="2400" dirty="0">
                <a:solidFill>
                  <a:schemeClr val="accent4"/>
                </a:solidFill>
              </a:rPr>
              <a:t>Background</a:t>
            </a:r>
          </a:p>
          <a:p>
            <a:r>
              <a:rPr lang="en-US" sz="1800" dirty="0"/>
              <a:t>Federal Rule specifying that clinical notes are electronic information that must not be blocked and made available free of charge to patients¹</a:t>
            </a:r>
          </a:p>
          <a:p>
            <a:pPr marL="0" indent="0">
              <a:buNone/>
            </a:pPr>
            <a:endParaRPr lang="en-US" sz="1050" dirty="0"/>
          </a:p>
          <a:p>
            <a:pPr fontAlgn="base"/>
            <a:r>
              <a:rPr lang="en-US" sz="1800" dirty="0"/>
              <a:t>Information Blocking is defined in </a:t>
            </a:r>
            <a:r>
              <a:rPr lang="en-US" sz="1800" b="0" i="0" dirty="0">
                <a:effectLst/>
              </a:rPr>
              <a:t>45 CFR § 171.103 as a practice that:  </a:t>
            </a:r>
          </a:p>
          <a:p>
            <a:pPr marL="914400" lvl="1" indent="-457200" fontAlgn="base">
              <a:buFont typeface="+mj-lt"/>
              <a:buAutoNum type="arabicPeriod"/>
            </a:pPr>
            <a:r>
              <a:rPr lang="en-US" sz="1800" b="0" i="0" dirty="0">
                <a:effectLst/>
              </a:rPr>
              <a:t>Is likely to interfere with access, exchange, or use of electronic health information; and</a:t>
            </a:r>
          </a:p>
          <a:p>
            <a:pPr marL="914400" lvl="1" indent="-457200" fontAlgn="base">
              <a:buFont typeface="+mj-lt"/>
              <a:buAutoNum type="arabicPeriod"/>
            </a:pPr>
            <a:r>
              <a:rPr lang="en-US" sz="1800" b="0" i="0" dirty="0">
                <a:effectLst/>
              </a:rPr>
              <a:t>A health care provider knows that such practice is unreasonable and is likely to interfere with access, exchange, or use of electronic health information.²</a:t>
            </a:r>
          </a:p>
          <a:p>
            <a:pPr marL="457200" lvl="1" indent="0" fontAlgn="base">
              <a:buNone/>
            </a:pPr>
            <a:endParaRPr lang="en-US" sz="1050" b="0" i="0" dirty="0">
              <a:effectLst/>
            </a:endParaRPr>
          </a:p>
          <a:p>
            <a:pPr fontAlgn="base"/>
            <a:r>
              <a:rPr lang="en-US" sz="1800" dirty="0"/>
              <a:t>Signed into law in December 2016</a:t>
            </a:r>
            <a:endParaRPr lang="en-US" sz="1800" b="0" i="0" dirty="0">
              <a:effectLst/>
            </a:endParaRPr>
          </a:p>
          <a:p>
            <a:pPr marL="457200" lvl="1" indent="0">
              <a:buNone/>
            </a:pPr>
            <a:endParaRPr lang="en-US" sz="1400" dirty="0"/>
          </a:p>
        </p:txBody>
      </p:sp>
      <p:sp>
        <p:nvSpPr>
          <p:cNvPr id="11" name="TextBox 10">
            <a:extLst>
              <a:ext uri="{FF2B5EF4-FFF2-40B4-BE49-F238E27FC236}">
                <a16:creationId xmlns:a16="http://schemas.microsoft.com/office/drawing/2014/main" id="{94A79D3C-D375-40CB-B1C2-0BB8565056D5}"/>
              </a:ext>
            </a:extLst>
          </p:cNvPr>
          <p:cNvSpPr txBox="1"/>
          <p:nvPr/>
        </p:nvSpPr>
        <p:spPr>
          <a:xfrm>
            <a:off x="-1" y="6172201"/>
            <a:ext cx="4373546" cy="685799"/>
          </a:xfrm>
          <a:prstGeom prst="rect">
            <a:avLst/>
          </a:prstGeom>
          <a:solidFill>
            <a:srgbClr val="000000">
              <a:alpha val="50000"/>
            </a:srgbClr>
          </a:solidFill>
          <a:ln>
            <a:noFill/>
          </a:ln>
        </p:spPr>
        <p:txBody>
          <a:bodyPr wrap="square">
            <a:noAutofit/>
          </a:bodyPr>
          <a:lstStyle/>
          <a:p>
            <a:pPr algn="ctr">
              <a:spcAft>
                <a:spcPts val="600"/>
              </a:spcAft>
            </a:pPr>
            <a:r>
              <a:rPr lang="en-US" sz="1300">
                <a:solidFill>
                  <a:srgbClr val="FFFFFF"/>
                </a:solidFill>
              </a:rPr>
              <a:t>Photo by </a:t>
            </a:r>
            <a:r>
              <a:rPr lang="en-US" sz="1300">
                <a:solidFill>
                  <a:srgbClr val="FFFFFF"/>
                </a:solidFill>
                <a:hlinkClick r:id="rId4">
                  <a:extLst>
                    <a:ext uri="{A12FA001-AC4F-418D-AE19-62706E023703}">
                      <ahyp:hlinkClr xmlns:ahyp="http://schemas.microsoft.com/office/drawing/2018/hyperlinkcolor" val="tx"/>
                    </a:ext>
                  </a:extLst>
                </a:hlinkClick>
              </a:rPr>
              <a:t>Tingey Injury Law Firm</a:t>
            </a:r>
            <a:r>
              <a:rPr lang="en-US" sz="1300">
                <a:solidFill>
                  <a:srgbClr val="FFFFFF"/>
                </a:solidFill>
              </a:rPr>
              <a:t> on </a:t>
            </a:r>
            <a:r>
              <a:rPr lang="en-US" sz="1300">
                <a:solidFill>
                  <a:srgbClr val="FFFFFF"/>
                </a:solidFill>
                <a:hlinkClick r:id="rId5">
                  <a:extLst>
                    <a:ext uri="{A12FA001-AC4F-418D-AE19-62706E023703}">
                      <ahyp:hlinkClr xmlns:ahyp="http://schemas.microsoft.com/office/drawing/2018/hyperlinkcolor" val="tx"/>
                    </a:ext>
                  </a:extLst>
                </a:hlinkClick>
              </a:rPr>
              <a:t>Unsplash</a:t>
            </a:r>
            <a:r>
              <a:rPr lang="en-US" sz="1300">
                <a:solidFill>
                  <a:srgbClr val="FFFFFF"/>
                </a:solidFill>
              </a:rPr>
              <a:t> </a:t>
            </a:r>
          </a:p>
        </p:txBody>
      </p:sp>
    </p:spTree>
    <p:extLst>
      <p:ext uri="{BB962C8B-B14F-4D97-AF65-F5344CB8AC3E}">
        <p14:creationId xmlns:p14="http://schemas.microsoft.com/office/powerpoint/2010/main" val="2999343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F7DD9D-228D-4B97-A6AC-6D8FB2042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478EE8D-9775-46C5-9B00-F5B76E9D9C4D}"/>
              </a:ext>
            </a:extLst>
          </p:cNvPr>
          <p:cNvSpPr>
            <a:spLocks noGrp="1"/>
          </p:cNvSpPr>
          <p:nvPr>
            <p:ph type="title"/>
          </p:nvPr>
        </p:nvSpPr>
        <p:spPr>
          <a:xfrm>
            <a:off x="795093" y="400050"/>
            <a:ext cx="5793475" cy="1485900"/>
          </a:xfrm>
        </p:spPr>
        <p:txBody>
          <a:bodyPr>
            <a:normAutofit/>
          </a:bodyPr>
          <a:lstStyle/>
          <a:p>
            <a:r>
              <a:rPr lang="en-US" dirty="0"/>
              <a:t>Highlights: </a:t>
            </a:r>
            <a:br>
              <a:rPr lang="en-US" dirty="0"/>
            </a:br>
            <a:r>
              <a:rPr lang="en-US" dirty="0"/>
              <a:t>The Cures Act Mandate</a:t>
            </a:r>
          </a:p>
        </p:txBody>
      </p:sp>
      <p:sp>
        <p:nvSpPr>
          <p:cNvPr id="4" name="Content Placeholder 3">
            <a:extLst>
              <a:ext uri="{FF2B5EF4-FFF2-40B4-BE49-F238E27FC236}">
                <a16:creationId xmlns:a16="http://schemas.microsoft.com/office/drawing/2014/main" id="{86900FA7-EA06-422F-A2B6-DEC646935871}"/>
              </a:ext>
            </a:extLst>
          </p:cNvPr>
          <p:cNvSpPr>
            <a:spLocks noGrp="1"/>
          </p:cNvSpPr>
          <p:nvPr>
            <p:ph idx="1"/>
          </p:nvPr>
        </p:nvSpPr>
        <p:spPr>
          <a:xfrm>
            <a:off x="618978" y="1885950"/>
            <a:ext cx="6372665" cy="4402308"/>
          </a:xfrm>
        </p:spPr>
        <p:txBody>
          <a:bodyPr>
            <a:noAutofit/>
          </a:bodyPr>
          <a:lstStyle/>
          <a:p>
            <a:pPr marL="0" indent="0">
              <a:buNone/>
            </a:pPr>
            <a:r>
              <a:rPr lang="en-US" sz="1600" dirty="0"/>
              <a:t>Premise</a:t>
            </a:r>
          </a:p>
          <a:p>
            <a:pPr lvl="1"/>
            <a:r>
              <a:rPr lang="en-US" sz="1600" dirty="0"/>
              <a:t>Improve communication</a:t>
            </a:r>
          </a:p>
          <a:p>
            <a:pPr lvl="1"/>
            <a:r>
              <a:rPr lang="en-US" sz="1600" dirty="0"/>
              <a:t>Allows patients to have instant access to medical records</a:t>
            </a:r>
          </a:p>
          <a:p>
            <a:pPr marL="0" indent="0">
              <a:buNone/>
            </a:pPr>
            <a:endParaRPr lang="en-US" sz="1600" dirty="0"/>
          </a:p>
          <a:p>
            <a:pPr marL="0" indent="0">
              <a:buNone/>
            </a:pPr>
            <a:r>
              <a:rPr lang="en-US" sz="1600" b="0" i="0" dirty="0">
                <a:effectLst/>
              </a:rPr>
              <a:t>Patients who read notes report that they³:</a:t>
            </a:r>
          </a:p>
          <a:p>
            <a:pPr lvl="1"/>
            <a:r>
              <a:rPr lang="en-US" sz="1600" dirty="0"/>
              <a:t>H</a:t>
            </a:r>
            <a:r>
              <a:rPr lang="en-US" sz="1600" b="0" i="0" dirty="0">
                <a:effectLst/>
              </a:rPr>
              <a:t>ave improved understanding of their health and medical conditions</a:t>
            </a:r>
          </a:p>
          <a:p>
            <a:pPr lvl="1"/>
            <a:r>
              <a:rPr lang="en-US" sz="1600" dirty="0"/>
              <a:t>R</a:t>
            </a:r>
            <a:r>
              <a:rPr lang="en-US" sz="1600" b="0" i="0" dirty="0">
                <a:effectLst/>
              </a:rPr>
              <a:t>ecall their care plan more accurately</a:t>
            </a:r>
          </a:p>
          <a:p>
            <a:pPr lvl="1"/>
            <a:r>
              <a:rPr lang="en-US" sz="1600" dirty="0"/>
              <a:t>A</a:t>
            </a:r>
            <a:r>
              <a:rPr lang="en-US" sz="1600" b="0" i="0" dirty="0">
                <a:effectLst/>
              </a:rPr>
              <a:t>re better prepared for visits</a:t>
            </a:r>
          </a:p>
          <a:p>
            <a:pPr lvl="1"/>
            <a:r>
              <a:rPr lang="en-US" sz="1600" dirty="0"/>
              <a:t>F</a:t>
            </a:r>
            <a:r>
              <a:rPr lang="en-US" sz="1600" b="0" i="0" dirty="0">
                <a:effectLst/>
              </a:rPr>
              <a:t>eel more in control of their care</a:t>
            </a:r>
          </a:p>
          <a:p>
            <a:pPr lvl="1"/>
            <a:r>
              <a:rPr lang="en-US" sz="1600" dirty="0"/>
              <a:t>T</a:t>
            </a:r>
            <a:r>
              <a:rPr lang="en-US" sz="1600" b="0" i="0" dirty="0">
                <a:effectLst/>
              </a:rPr>
              <a:t>ake better care of themselves</a:t>
            </a:r>
          </a:p>
          <a:p>
            <a:pPr lvl="1"/>
            <a:r>
              <a:rPr lang="en-US" sz="1600" b="0" i="0" dirty="0">
                <a:effectLst/>
              </a:rPr>
              <a:t>Take their medications as prescribed more frequently</a:t>
            </a:r>
            <a:endParaRPr lang="en-US" sz="1600" b="0" i="0" u="none" strike="noStrike" baseline="30000" dirty="0">
              <a:effectLst/>
            </a:endParaRPr>
          </a:p>
          <a:p>
            <a:pPr lvl="1"/>
            <a:r>
              <a:rPr lang="en-US" sz="1600" b="0" i="0" dirty="0">
                <a:effectLst/>
              </a:rPr>
              <a:t>Have more successful conversations and stronger relationships with their doctors</a:t>
            </a:r>
          </a:p>
          <a:p>
            <a:pPr marL="0" indent="0">
              <a:buNone/>
            </a:pPr>
            <a:endParaRPr lang="en-US" sz="1100" dirty="0"/>
          </a:p>
        </p:txBody>
      </p:sp>
      <p:sp>
        <p:nvSpPr>
          <p:cNvPr id="15" name="Rectangle 14">
            <a:extLst>
              <a:ext uri="{FF2B5EF4-FFF2-40B4-BE49-F238E27FC236}">
                <a16:creationId xmlns:a16="http://schemas.microsoft.com/office/drawing/2014/main" id="{2AE37DBE-5576-4E27-97C0-75925347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person wearing a mask&#10;&#10;Description automatically generated with low confidence">
            <a:extLst>
              <a:ext uri="{FF2B5EF4-FFF2-40B4-BE49-F238E27FC236}">
                <a16:creationId xmlns:a16="http://schemas.microsoft.com/office/drawing/2014/main" id="{A6B4F17F-D71B-4BD6-B1A1-35CCA25DB714}"/>
              </a:ext>
            </a:extLst>
          </p:cNvPr>
          <p:cNvPicPr>
            <a:picLocks noChangeAspect="1"/>
          </p:cNvPicPr>
          <p:nvPr/>
        </p:nvPicPr>
        <p:blipFill rotWithShape="1">
          <a:blip r:embed="rId3">
            <a:extLst>
              <a:ext uri="{28A0092B-C50C-407E-A947-70E740481C1C}">
                <a14:useLocalDpi xmlns:a14="http://schemas.microsoft.com/office/drawing/2010/main" val="0"/>
              </a:ext>
            </a:extLst>
          </a:blip>
          <a:srcRect l="19003" r="30667"/>
          <a:stretch/>
        </p:blipFill>
        <p:spPr>
          <a:xfrm>
            <a:off x="7589854" y="10"/>
            <a:ext cx="4602146" cy="6857990"/>
          </a:xfrm>
          <a:prstGeom prst="rect">
            <a:avLst/>
          </a:prstGeom>
          <a:solidFill>
            <a:srgbClr val="FFFFFF">
              <a:shade val="85000"/>
            </a:srgbClr>
          </a:solidFill>
        </p:spPr>
      </p:pic>
      <p:sp>
        <p:nvSpPr>
          <p:cNvPr id="8" name="TextBox 7">
            <a:extLst>
              <a:ext uri="{FF2B5EF4-FFF2-40B4-BE49-F238E27FC236}">
                <a16:creationId xmlns:a16="http://schemas.microsoft.com/office/drawing/2014/main" id="{F22BA4D6-3BC3-4EB4-A455-3F5FE3B987ED}"/>
              </a:ext>
            </a:extLst>
          </p:cNvPr>
          <p:cNvSpPr txBox="1"/>
          <p:nvPr/>
        </p:nvSpPr>
        <p:spPr>
          <a:xfrm>
            <a:off x="9731829" y="6448063"/>
            <a:ext cx="1872343" cy="215444"/>
          </a:xfrm>
          <a:prstGeom prst="rect">
            <a:avLst/>
          </a:prstGeom>
          <a:noFill/>
        </p:spPr>
        <p:txBody>
          <a:bodyPr wrap="square">
            <a:spAutoFit/>
          </a:bodyPr>
          <a:lstStyle/>
          <a:p>
            <a:pPr>
              <a:spcAft>
                <a:spcPts val="600"/>
              </a:spcAft>
            </a:pPr>
            <a:r>
              <a:rPr lang="en-US" sz="800" dirty="0"/>
              <a:t>Photo by </a:t>
            </a:r>
            <a:r>
              <a:rPr lang="en-US" sz="800" dirty="0">
                <a:hlinkClick r:id="rId4"/>
              </a:rPr>
              <a:t>Irwan iwe</a:t>
            </a:r>
            <a:r>
              <a:rPr lang="en-US" sz="800" dirty="0"/>
              <a:t> on </a:t>
            </a:r>
            <a:r>
              <a:rPr lang="en-US" sz="800" dirty="0">
                <a:hlinkClick r:id="rId5"/>
              </a:rPr>
              <a:t>Unsplash</a:t>
            </a:r>
            <a:r>
              <a:rPr lang="en-US" sz="800" dirty="0"/>
              <a:t> </a:t>
            </a:r>
            <a:endParaRPr lang="en-US" sz="800"/>
          </a:p>
        </p:txBody>
      </p:sp>
    </p:spTree>
    <p:extLst>
      <p:ext uri="{BB962C8B-B14F-4D97-AF65-F5344CB8AC3E}">
        <p14:creationId xmlns:p14="http://schemas.microsoft.com/office/powerpoint/2010/main" val="60155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3D4F919-9926-42A5-8EB4-1A29C4C9F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5" name="Rectangle 24">
            <a:extLst>
              <a:ext uri="{FF2B5EF4-FFF2-40B4-BE49-F238E27FC236}">
                <a16:creationId xmlns:a16="http://schemas.microsoft.com/office/drawing/2014/main" id="{B8DE41E0-A43A-4E72-8B83-065678475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B2907-5FF6-4A61-BC50-28176715B313}"/>
              </a:ext>
            </a:extLst>
          </p:cNvPr>
          <p:cNvSpPr>
            <a:spLocks noGrp="1"/>
          </p:cNvSpPr>
          <p:nvPr>
            <p:ph type="title"/>
          </p:nvPr>
        </p:nvSpPr>
        <p:spPr>
          <a:xfrm>
            <a:off x="643466" y="286149"/>
            <a:ext cx="10905066" cy="647517"/>
          </a:xfrm>
          <a:noFill/>
        </p:spPr>
        <p:txBody>
          <a:bodyPr vert="horz" lIns="91440" tIns="45720" rIns="91440" bIns="45720" rtlCol="0" anchor="t">
            <a:normAutofit fontScale="90000"/>
          </a:bodyPr>
          <a:lstStyle/>
          <a:p>
            <a:pPr algn="ctr"/>
            <a:r>
              <a:rPr lang="en-US" dirty="0"/>
              <a:t>Cures Act Mandate Timeline</a:t>
            </a:r>
          </a:p>
        </p:txBody>
      </p:sp>
      <p:sp>
        <p:nvSpPr>
          <p:cNvPr id="6" name="TextBox 5">
            <a:extLst>
              <a:ext uri="{FF2B5EF4-FFF2-40B4-BE49-F238E27FC236}">
                <a16:creationId xmlns:a16="http://schemas.microsoft.com/office/drawing/2014/main" id="{9BF315F3-5767-476E-96A8-4246D3A1AB40}"/>
              </a:ext>
            </a:extLst>
          </p:cNvPr>
          <p:cNvSpPr txBox="1"/>
          <p:nvPr/>
        </p:nvSpPr>
        <p:spPr>
          <a:xfrm>
            <a:off x="2778396" y="6586768"/>
            <a:ext cx="6635205" cy="180947"/>
          </a:xfrm>
          <a:prstGeom prst="rect">
            <a:avLst/>
          </a:prstGeom>
          <a:noFill/>
        </p:spPr>
        <p:txBody>
          <a:bodyPr wrap="square" rtlCol="0">
            <a:spAutoFit/>
          </a:bodyPr>
          <a:lstStyle/>
          <a:p>
            <a:pPr defTabSz="292608">
              <a:spcAft>
                <a:spcPts val="600"/>
              </a:spcAft>
            </a:pPr>
            <a:r>
              <a:rPr lang="en-US" sz="576" kern="1200" dirty="0">
                <a:solidFill>
                  <a:schemeClr val="tx1"/>
                </a:solidFill>
                <a:latin typeface="+mn-lt"/>
                <a:ea typeface="+mn-ea"/>
                <a:cs typeface="+mn-cs"/>
              </a:rPr>
              <a:t>Reference: </a:t>
            </a:r>
            <a:r>
              <a:rPr lang="en-US" sz="576" dirty="0"/>
              <a:t>New Applicability Dates included in ONC Interim Final Rule, accessed March 26, 2024, accessible at: </a:t>
            </a:r>
            <a:r>
              <a:rPr lang="en-US" sz="576" kern="1200" dirty="0">
                <a:solidFill>
                  <a:schemeClr val="tx1"/>
                </a:solidFill>
                <a:latin typeface="+mn-lt"/>
                <a:ea typeface="+mn-ea"/>
                <a:cs typeface="+mn-cs"/>
              </a:rPr>
              <a:t> https://</a:t>
            </a:r>
            <a:r>
              <a:rPr lang="en-US" sz="576" kern="1200" dirty="0" err="1">
                <a:solidFill>
                  <a:schemeClr val="tx1"/>
                </a:solidFill>
                <a:latin typeface="+mn-lt"/>
                <a:ea typeface="+mn-ea"/>
                <a:cs typeface="+mn-cs"/>
              </a:rPr>
              <a:t>www.healthit.gov</a:t>
            </a:r>
            <a:r>
              <a:rPr lang="en-US" sz="576" kern="1200" dirty="0">
                <a:solidFill>
                  <a:schemeClr val="tx1"/>
                </a:solidFill>
                <a:latin typeface="+mn-lt"/>
                <a:ea typeface="+mn-ea"/>
                <a:cs typeface="+mn-cs"/>
              </a:rPr>
              <a:t>/sites/default/files/2022-08/</a:t>
            </a:r>
            <a:r>
              <a:rPr lang="en-US" sz="576" kern="1200" dirty="0" err="1">
                <a:solidFill>
                  <a:schemeClr val="tx1"/>
                </a:solidFill>
                <a:latin typeface="+mn-lt"/>
                <a:ea typeface="+mn-ea"/>
                <a:cs typeface="+mn-cs"/>
              </a:rPr>
              <a:t>Highlighted_Regulatory_Dates_All.pdf</a:t>
            </a:r>
            <a:endParaRPr lang="en-US" sz="900" dirty="0"/>
          </a:p>
        </p:txBody>
      </p:sp>
      <p:sp>
        <p:nvSpPr>
          <p:cNvPr id="7" name="TextBox 6">
            <a:extLst>
              <a:ext uri="{FF2B5EF4-FFF2-40B4-BE49-F238E27FC236}">
                <a16:creationId xmlns:a16="http://schemas.microsoft.com/office/drawing/2014/main" id="{CEE394EE-3EFE-403C-A645-43CD6F89560E}"/>
              </a:ext>
            </a:extLst>
          </p:cNvPr>
          <p:cNvSpPr txBox="1"/>
          <p:nvPr/>
        </p:nvSpPr>
        <p:spPr>
          <a:xfrm>
            <a:off x="10168009" y="2121258"/>
            <a:ext cx="1706290" cy="2893100"/>
          </a:xfrm>
          <a:prstGeom prst="rect">
            <a:avLst/>
          </a:prstGeom>
          <a:noFill/>
        </p:spPr>
        <p:txBody>
          <a:bodyPr wrap="square" rtlCol="0">
            <a:spAutoFit/>
          </a:bodyPr>
          <a:lstStyle/>
          <a:p>
            <a:pPr defTabSz="292608">
              <a:spcAft>
                <a:spcPts val="600"/>
              </a:spcAft>
            </a:pPr>
            <a:r>
              <a:rPr lang="en-US" b="1" kern="1200" dirty="0">
                <a:solidFill>
                  <a:schemeClr val="tx2"/>
                </a:solidFill>
                <a:latin typeface="+mn-lt"/>
                <a:ea typeface="+mn-ea"/>
                <a:cs typeface="+mn-cs"/>
              </a:rPr>
              <a:t>EHI =</a:t>
            </a:r>
          </a:p>
          <a:p>
            <a:pPr defTabSz="292608">
              <a:spcAft>
                <a:spcPts val="600"/>
              </a:spcAft>
            </a:pPr>
            <a:r>
              <a:rPr lang="en-US" b="1" kern="1200" dirty="0">
                <a:solidFill>
                  <a:schemeClr val="tx2"/>
                </a:solidFill>
                <a:latin typeface="+mn-lt"/>
                <a:ea typeface="+mn-ea"/>
                <a:cs typeface="+mn-cs"/>
              </a:rPr>
              <a:t>Electronic Health Information</a:t>
            </a:r>
          </a:p>
          <a:p>
            <a:pPr defTabSz="292608">
              <a:spcAft>
                <a:spcPts val="600"/>
              </a:spcAft>
            </a:pPr>
            <a:endParaRPr lang="en-US" b="1" kern="1200" dirty="0">
              <a:solidFill>
                <a:schemeClr val="tx2"/>
              </a:solidFill>
              <a:latin typeface="+mn-lt"/>
              <a:ea typeface="+mn-ea"/>
              <a:cs typeface="+mn-cs"/>
            </a:endParaRPr>
          </a:p>
          <a:p>
            <a:pPr defTabSz="292608">
              <a:spcAft>
                <a:spcPts val="600"/>
              </a:spcAft>
            </a:pPr>
            <a:r>
              <a:rPr lang="en-US" b="1" kern="1200" dirty="0">
                <a:solidFill>
                  <a:schemeClr val="tx2"/>
                </a:solidFill>
                <a:latin typeface="+mn-lt"/>
                <a:ea typeface="+mn-ea"/>
                <a:cs typeface="+mn-cs"/>
              </a:rPr>
              <a:t>USCDI = </a:t>
            </a:r>
          </a:p>
          <a:p>
            <a:pPr defTabSz="292608">
              <a:spcAft>
                <a:spcPts val="600"/>
              </a:spcAft>
            </a:pPr>
            <a:r>
              <a:rPr lang="en-US" b="1" kern="1200" dirty="0">
                <a:solidFill>
                  <a:schemeClr val="tx2"/>
                </a:solidFill>
                <a:latin typeface="+mn-lt"/>
                <a:ea typeface="+mn-ea"/>
                <a:cs typeface="+mn-cs"/>
              </a:rPr>
              <a:t>United States Core Data for Interoperability</a:t>
            </a:r>
            <a:endParaRPr lang="en-US" sz="4000" b="1" dirty="0">
              <a:solidFill>
                <a:schemeClr val="tx2"/>
              </a:solidFill>
            </a:endParaRPr>
          </a:p>
        </p:txBody>
      </p:sp>
      <p:sp>
        <p:nvSpPr>
          <p:cNvPr id="8" name="TextBox 7">
            <a:extLst>
              <a:ext uri="{FF2B5EF4-FFF2-40B4-BE49-F238E27FC236}">
                <a16:creationId xmlns:a16="http://schemas.microsoft.com/office/drawing/2014/main" id="{9990572D-640E-4A34-BE40-BAC36A04BE8A}"/>
              </a:ext>
            </a:extLst>
          </p:cNvPr>
          <p:cNvSpPr txBox="1"/>
          <p:nvPr/>
        </p:nvSpPr>
        <p:spPr>
          <a:xfrm>
            <a:off x="91338" y="2652173"/>
            <a:ext cx="2150076" cy="1831271"/>
          </a:xfrm>
          <a:prstGeom prst="rect">
            <a:avLst/>
          </a:prstGeom>
          <a:noFill/>
        </p:spPr>
        <p:txBody>
          <a:bodyPr wrap="square" rtlCol="0">
            <a:spAutoFit/>
          </a:bodyPr>
          <a:lstStyle/>
          <a:p>
            <a:pPr algn="ctr" defTabSz="292608">
              <a:spcAft>
                <a:spcPts val="600"/>
              </a:spcAft>
            </a:pPr>
            <a:r>
              <a:rPr lang="en-US" b="1" kern="1200" dirty="0">
                <a:solidFill>
                  <a:schemeClr val="tx2">
                    <a:lumMod val="90000"/>
                    <a:lumOff val="10000"/>
                  </a:schemeClr>
                </a:solidFill>
                <a:latin typeface="+mn-lt"/>
                <a:ea typeface="+mn-ea"/>
                <a:cs typeface="+mn-cs"/>
              </a:rPr>
              <a:t>“Open Notes Rule”</a:t>
            </a:r>
          </a:p>
          <a:p>
            <a:pPr algn="ctr" defTabSz="292608">
              <a:spcAft>
                <a:spcPts val="600"/>
              </a:spcAft>
            </a:pPr>
            <a:r>
              <a:rPr lang="en-US" b="1" kern="1200" dirty="0">
                <a:solidFill>
                  <a:schemeClr val="tx2">
                    <a:lumMod val="90000"/>
                    <a:lumOff val="10000"/>
                  </a:schemeClr>
                </a:solidFill>
                <a:latin typeface="+mn-lt"/>
                <a:ea typeface="+mn-ea"/>
                <a:cs typeface="+mn-cs"/>
              </a:rPr>
              <a:t>related to “information blocking” took effect on April 5, 2021</a:t>
            </a:r>
            <a:endParaRPr lang="en-US" sz="3200" b="1" dirty="0">
              <a:solidFill>
                <a:schemeClr val="tx2">
                  <a:lumMod val="90000"/>
                  <a:lumOff val="10000"/>
                </a:schemeClr>
              </a:solidFill>
            </a:endParaRPr>
          </a:p>
        </p:txBody>
      </p:sp>
      <p:pic>
        <p:nvPicPr>
          <p:cNvPr id="9" name="Picture 8" descr="A timeline of a health care company&#10;&#10;Description automatically generated with medium confidence">
            <a:extLst>
              <a:ext uri="{FF2B5EF4-FFF2-40B4-BE49-F238E27FC236}">
                <a16:creationId xmlns:a16="http://schemas.microsoft.com/office/drawing/2014/main" id="{FFD0A312-56AB-E957-DD3E-55A6990BD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413" y="933666"/>
            <a:ext cx="7772400" cy="5550397"/>
          </a:xfrm>
          <a:prstGeom prst="rect">
            <a:avLst/>
          </a:prstGeom>
        </p:spPr>
      </p:pic>
    </p:spTree>
    <p:extLst>
      <p:ext uri="{BB962C8B-B14F-4D97-AF65-F5344CB8AC3E}">
        <p14:creationId xmlns:p14="http://schemas.microsoft.com/office/powerpoint/2010/main" val="3883069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78EE8D-9775-46C5-9B00-F5B76E9D9C4D}"/>
              </a:ext>
            </a:extLst>
          </p:cNvPr>
          <p:cNvSpPr>
            <a:spLocks noGrp="1"/>
          </p:cNvSpPr>
          <p:nvPr>
            <p:ph type="title"/>
          </p:nvPr>
        </p:nvSpPr>
        <p:spPr>
          <a:xfrm>
            <a:off x="838200" y="365125"/>
            <a:ext cx="10515600" cy="1093561"/>
          </a:xfrm>
        </p:spPr>
        <p:txBody>
          <a:bodyPr/>
          <a:lstStyle/>
          <a:p>
            <a:r>
              <a:rPr lang="en-US" dirty="0"/>
              <a:t>Highlights: The Cures Act Mandate</a:t>
            </a:r>
          </a:p>
        </p:txBody>
      </p:sp>
      <p:sp>
        <p:nvSpPr>
          <p:cNvPr id="5" name="Content Placeholder 4">
            <a:extLst>
              <a:ext uri="{FF2B5EF4-FFF2-40B4-BE49-F238E27FC236}">
                <a16:creationId xmlns:a16="http://schemas.microsoft.com/office/drawing/2014/main" id="{20CA0A5B-DDF2-4927-9698-1A67FE0EFFFD}"/>
              </a:ext>
            </a:extLst>
          </p:cNvPr>
          <p:cNvSpPr>
            <a:spLocks noGrp="1"/>
          </p:cNvSpPr>
          <p:nvPr>
            <p:ph sz="half" idx="1"/>
          </p:nvPr>
        </p:nvSpPr>
        <p:spPr>
          <a:xfrm>
            <a:off x="765306" y="2821546"/>
            <a:ext cx="8423279" cy="3794046"/>
          </a:xfrm>
        </p:spPr>
        <p:txBody>
          <a:bodyPr>
            <a:noAutofit/>
          </a:bodyPr>
          <a:lstStyle/>
          <a:p>
            <a:pPr marL="0" indent="0">
              <a:buNone/>
            </a:pPr>
            <a:r>
              <a:rPr lang="en-US" sz="2400" dirty="0">
                <a:solidFill>
                  <a:schemeClr val="tx2">
                    <a:lumMod val="90000"/>
                    <a:lumOff val="10000"/>
                  </a:schemeClr>
                </a:solidFill>
              </a:rPr>
              <a:t>Are there any clinical notes that excluded from this mandate?</a:t>
            </a:r>
          </a:p>
          <a:p>
            <a:pPr>
              <a:buFont typeface="Wingdings" pitchFamily="2" charset="2"/>
              <a:buChar char="§"/>
            </a:pPr>
            <a:r>
              <a:rPr lang="en-US" i="0" dirty="0">
                <a:solidFill>
                  <a:schemeClr val="accent6"/>
                </a:solidFill>
                <a:effectLst/>
              </a:rPr>
              <a:t>Yes, the following are excluded note types:</a:t>
            </a:r>
          </a:p>
          <a:p>
            <a:pPr lvl="1">
              <a:buFont typeface="Wingdings" pitchFamily="2" charset="2"/>
              <a:buChar char="§"/>
            </a:pPr>
            <a:r>
              <a:rPr lang="en-US" i="0" dirty="0">
                <a:solidFill>
                  <a:schemeClr val="accent6"/>
                </a:solidFill>
                <a:effectLst/>
              </a:rPr>
              <a:t>Psychotherapy notes that are separated from the rest of the individual’s medical record and are recorded (in any medium) by a health care provider who is a mental health professional documenting or analyzing the contents of conversation during a private counseling session or a group, joint, or family counseling session</a:t>
            </a:r>
            <a:r>
              <a:rPr lang="en-US" i="1" dirty="0">
                <a:solidFill>
                  <a:schemeClr val="accent6"/>
                </a:solidFill>
                <a:effectLst/>
              </a:rPr>
              <a:t>.¹</a:t>
            </a:r>
            <a:endParaRPr lang="en-US" i="0" dirty="0">
              <a:solidFill>
                <a:schemeClr val="accent6"/>
              </a:solidFill>
              <a:effectLst/>
            </a:endParaRPr>
          </a:p>
          <a:p>
            <a:pPr lvl="1">
              <a:buFont typeface="Wingdings" pitchFamily="2" charset="2"/>
              <a:buChar char="§"/>
            </a:pPr>
            <a:r>
              <a:rPr lang="en-US" i="0" dirty="0">
                <a:solidFill>
                  <a:schemeClr val="accent6"/>
                </a:solidFill>
                <a:effectLst/>
              </a:rPr>
              <a:t>Information compiled for a civil, criminal or administrative action or proceeding.¹</a:t>
            </a:r>
          </a:p>
        </p:txBody>
      </p:sp>
      <p:pic>
        <p:nvPicPr>
          <p:cNvPr id="9" name="Picture 8" descr="A picture containing person&#10;&#10;Description automatically generated">
            <a:extLst>
              <a:ext uri="{FF2B5EF4-FFF2-40B4-BE49-F238E27FC236}">
                <a16:creationId xmlns:a16="http://schemas.microsoft.com/office/drawing/2014/main" id="{59F9D7EC-E9B0-47A5-9DD1-366AE544D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490" y="3009924"/>
            <a:ext cx="2314292" cy="1542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36AEEC0B-1C84-4E2B-B2C4-4158962A98FD}"/>
              </a:ext>
            </a:extLst>
          </p:cNvPr>
          <p:cNvSpPr txBox="1"/>
          <p:nvPr/>
        </p:nvSpPr>
        <p:spPr>
          <a:xfrm>
            <a:off x="9587549" y="6492875"/>
            <a:ext cx="2153233" cy="238133"/>
          </a:xfrm>
          <a:prstGeom prst="rect">
            <a:avLst/>
          </a:prstGeom>
          <a:noFill/>
        </p:spPr>
        <p:txBody>
          <a:bodyPr wrap="square">
            <a:spAutoFit/>
          </a:bodyPr>
          <a:lstStyle/>
          <a:p>
            <a:r>
              <a:rPr lang="en-US" sz="900" dirty="0"/>
              <a:t>Photo by </a:t>
            </a:r>
            <a:r>
              <a:rPr lang="en-US" sz="900" dirty="0">
                <a:hlinkClick r:id="rId4"/>
              </a:rPr>
              <a:t>Priscilla Du </a:t>
            </a:r>
            <a:r>
              <a:rPr lang="en-US" sz="900" dirty="0" err="1">
                <a:hlinkClick r:id="rId4"/>
              </a:rPr>
              <a:t>Preez</a:t>
            </a:r>
            <a:r>
              <a:rPr lang="en-US" sz="900" dirty="0"/>
              <a:t> on </a:t>
            </a:r>
            <a:r>
              <a:rPr lang="en-US" sz="900" dirty="0">
                <a:hlinkClick r:id="rId5"/>
              </a:rPr>
              <a:t>Unsplash</a:t>
            </a:r>
            <a:r>
              <a:rPr lang="en-US" sz="900" dirty="0"/>
              <a:t> </a:t>
            </a:r>
          </a:p>
        </p:txBody>
      </p:sp>
      <p:sp>
        <p:nvSpPr>
          <p:cNvPr id="12" name="TextBox 11">
            <a:extLst>
              <a:ext uri="{FF2B5EF4-FFF2-40B4-BE49-F238E27FC236}">
                <a16:creationId xmlns:a16="http://schemas.microsoft.com/office/drawing/2014/main" id="{1DC13DDD-00E3-4E0E-9FB5-C3C804C55C2B}"/>
              </a:ext>
            </a:extLst>
          </p:cNvPr>
          <p:cNvSpPr txBox="1"/>
          <p:nvPr/>
        </p:nvSpPr>
        <p:spPr>
          <a:xfrm>
            <a:off x="765306" y="1343511"/>
            <a:ext cx="11130642" cy="1261884"/>
          </a:xfrm>
          <a:prstGeom prst="rect">
            <a:avLst/>
          </a:prstGeom>
          <a:noFill/>
        </p:spPr>
        <p:txBody>
          <a:bodyPr wrap="square" rtlCol="0">
            <a:spAutoFit/>
          </a:bodyPr>
          <a:lstStyle/>
          <a:p>
            <a:pPr marL="0" indent="0">
              <a:lnSpc>
                <a:spcPct val="150000"/>
              </a:lnSpc>
              <a:buNone/>
            </a:pPr>
            <a:r>
              <a:rPr lang="en-US" sz="2400" dirty="0">
                <a:solidFill>
                  <a:schemeClr val="tx2">
                    <a:lumMod val="90000"/>
                    <a:lumOff val="10000"/>
                  </a:schemeClr>
                </a:solidFill>
              </a:rPr>
              <a:t>Is there a lag time when the note is charted to access being granted to patients?</a:t>
            </a:r>
          </a:p>
          <a:p>
            <a:pPr marL="342900" indent="-342900">
              <a:buFont typeface="Wingdings" pitchFamily="2" charset="2"/>
              <a:buChar char="§"/>
            </a:pPr>
            <a:r>
              <a:rPr lang="en-US" sz="2000" dirty="0">
                <a:solidFill>
                  <a:schemeClr val="accent6"/>
                </a:solidFill>
              </a:rPr>
              <a:t>No, the note is immediately released once to the patient’s MyChart when the clinician/provider signs the note</a:t>
            </a:r>
          </a:p>
        </p:txBody>
      </p:sp>
    </p:spTree>
    <p:extLst>
      <p:ext uri="{BB962C8B-B14F-4D97-AF65-F5344CB8AC3E}">
        <p14:creationId xmlns:p14="http://schemas.microsoft.com/office/powerpoint/2010/main" val="233648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78EE8D-9775-46C5-9B00-F5B76E9D9C4D}"/>
              </a:ext>
            </a:extLst>
          </p:cNvPr>
          <p:cNvSpPr>
            <a:spLocks noGrp="1"/>
          </p:cNvSpPr>
          <p:nvPr>
            <p:ph type="title"/>
          </p:nvPr>
        </p:nvSpPr>
        <p:spPr>
          <a:xfrm>
            <a:off x="838200" y="365125"/>
            <a:ext cx="10515600" cy="843189"/>
          </a:xfrm>
        </p:spPr>
        <p:txBody>
          <a:bodyPr/>
          <a:lstStyle/>
          <a:p>
            <a:r>
              <a:rPr lang="en-US" dirty="0"/>
              <a:t>Highlights: The Cures Act Mandate</a:t>
            </a:r>
          </a:p>
        </p:txBody>
      </p:sp>
      <p:sp>
        <p:nvSpPr>
          <p:cNvPr id="4" name="Content Placeholder 3">
            <a:extLst>
              <a:ext uri="{FF2B5EF4-FFF2-40B4-BE49-F238E27FC236}">
                <a16:creationId xmlns:a16="http://schemas.microsoft.com/office/drawing/2014/main" id="{86900FA7-EA06-422F-A2B6-DEC646935871}"/>
              </a:ext>
            </a:extLst>
          </p:cNvPr>
          <p:cNvSpPr>
            <a:spLocks noGrp="1"/>
          </p:cNvSpPr>
          <p:nvPr>
            <p:ph sz="half" idx="1"/>
          </p:nvPr>
        </p:nvSpPr>
        <p:spPr>
          <a:xfrm>
            <a:off x="838199" y="1371600"/>
            <a:ext cx="10417629" cy="4984750"/>
          </a:xfrm>
        </p:spPr>
        <p:txBody>
          <a:bodyPr>
            <a:noAutofit/>
          </a:bodyPr>
          <a:lstStyle/>
          <a:p>
            <a:pPr marL="0" indent="0">
              <a:buNone/>
            </a:pPr>
            <a:r>
              <a:rPr lang="en-US" dirty="0">
                <a:solidFill>
                  <a:schemeClr val="accent6"/>
                </a:solidFill>
              </a:rPr>
              <a:t>Of the 8 allowable exceptions, below are a couple you may come across in patient care:</a:t>
            </a:r>
          </a:p>
          <a:p>
            <a:r>
              <a:rPr lang="en-US" dirty="0"/>
              <a:t>Preventing Harm</a:t>
            </a:r>
          </a:p>
          <a:p>
            <a:pPr marL="914400" lvl="1" indent="-457200">
              <a:buFont typeface="+mj-lt"/>
              <a:buAutoNum type="arabicPeriod"/>
            </a:pPr>
            <a:r>
              <a:rPr lang="en-US" sz="2000" dirty="0"/>
              <a:t>Possible physical harm to the patient or another person⁵</a:t>
            </a:r>
          </a:p>
          <a:p>
            <a:pPr marL="914400" lvl="1" indent="-457200">
              <a:buFont typeface="+mj-lt"/>
              <a:buAutoNum type="arabicPeriod"/>
            </a:pPr>
            <a:r>
              <a:rPr lang="en-US" sz="2000" dirty="0"/>
              <a:t>Example: psychologist blocking release of a suicidal patient’s health information if they believe it will increase the risk of the patient taking their own life⁶</a:t>
            </a:r>
          </a:p>
          <a:p>
            <a:r>
              <a:rPr lang="en-US" dirty="0"/>
              <a:t>Privacy Exception</a:t>
            </a:r>
          </a:p>
          <a:p>
            <a:pPr marL="914400" lvl="1" indent="-457200">
              <a:buFont typeface="+mj-lt"/>
              <a:buAutoNum type="arabicPeriod"/>
            </a:pPr>
            <a:r>
              <a:rPr lang="en-US" sz="2000" dirty="0"/>
              <a:t>If the patient or proxy requests for the note not to be released⁵</a:t>
            </a:r>
          </a:p>
          <a:p>
            <a:pPr marL="914400" lvl="1" indent="-457200">
              <a:buFont typeface="+mj-lt"/>
              <a:buAutoNum type="arabicPeriod"/>
            </a:pPr>
            <a:r>
              <a:rPr lang="en-US" sz="2000" dirty="0"/>
              <a:t>Example: life changing information like an HIV diagnosis prior to discussion with a healthcare provider; an adolescent’s health record containing a mother’s health information⁶</a:t>
            </a:r>
          </a:p>
          <a:p>
            <a:pPr marL="457200" lvl="1" indent="0">
              <a:buNone/>
            </a:pPr>
            <a:endParaRPr lang="en-US" sz="1000" dirty="0"/>
          </a:p>
          <a:p>
            <a:pPr marL="0" indent="0">
              <a:buNone/>
            </a:pPr>
            <a:r>
              <a:rPr lang="en-US" sz="2000" dirty="0">
                <a:solidFill>
                  <a:schemeClr val="accent5"/>
                </a:solidFill>
              </a:rPr>
              <a:t>Note: Marking a note not to be shared only prevent instant access; patients can still request their medical records &amp; receive these notes through the release of information (ROI) process</a:t>
            </a:r>
          </a:p>
          <a:p>
            <a:pPr marL="0" indent="0">
              <a:buNone/>
            </a:pPr>
            <a:endParaRPr lang="en-US" dirty="0"/>
          </a:p>
        </p:txBody>
      </p:sp>
    </p:spTree>
    <p:extLst>
      <p:ext uri="{BB962C8B-B14F-4D97-AF65-F5344CB8AC3E}">
        <p14:creationId xmlns:p14="http://schemas.microsoft.com/office/powerpoint/2010/main" val="192278356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{A690DEFC-C1E2-254E-A2EE-1C4AF69D1180}tf10001072</Template>
  <TotalTime>3294</TotalTime>
  <Words>4078</Words>
  <Application>Microsoft Macintosh PowerPoint</Application>
  <PresentationFormat>Widescreen</PresentationFormat>
  <Paragraphs>286</Paragraphs>
  <Slides>29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Franklin Gothic Book</vt:lpstr>
      <vt:lpstr>Google Sans</vt:lpstr>
      <vt:lpstr>Montserrat</vt:lpstr>
      <vt:lpstr>Wingdings</vt:lpstr>
      <vt:lpstr>Crop</vt:lpstr>
      <vt:lpstr>The Cures Act:  Charting Safely &amp; Transparently</vt:lpstr>
      <vt:lpstr>Disclosures</vt:lpstr>
      <vt:lpstr>Objectives</vt:lpstr>
      <vt:lpstr>PowerPoint Presentation</vt:lpstr>
      <vt:lpstr>Highlights:  The Cures Act Mandate</vt:lpstr>
      <vt:lpstr>Highlights:  The Cures Act Mandate</vt:lpstr>
      <vt:lpstr>Cures Act Mandate Timeline</vt:lpstr>
      <vt:lpstr>Highlights: The Cures Act Mandate</vt:lpstr>
      <vt:lpstr>Highlights: The Cures Act Mandate</vt:lpstr>
      <vt:lpstr>Highlights: The Cures Act Mandate</vt:lpstr>
      <vt:lpstr>Highlights: The Cures Act Mandate</vt:lpstr>
      <vt:lpstr>Highlights: The Cures Act Mandate</vt:lpstr>
      <vt:lpstr>PowerPoint Presentation</vt:lpstr>
      <vt:lpstr>Dietitians &amp; The Cures Act Mandate</vt:lpstr>
      <vt:lpstr>Chart Timing</vt:lpstr>
      <vt:lpstr>Acronyms/Abbreviations</vt:lpstr>
      <vt:lpstr>Charting:  Language Choices</vt:lpstr>
      <vt:lpstr>Charting: Expressing Concerns</vt:lpstr>
      <vt:lpstr>Language Choices: Sensitive Topics</vt:lpstr>
      <vt:lpstr>Charting: When the patient isn’t available</vt:lpstr>
      <vt:lpstr>Top Tips</vt:lpstr>
      <vt:lpstr>PowerPoint Presentation</vt:lpstr>
      <vt:lpstr>Benefits &amp; Our Call-to-Action</vt:lpstr>
      <vt:lpstr>PowerPoint Presentation</vt:lpstr>
      <vt:lpstr>Tips for Managing Through this Change</vt:lpstr>
      <vt:lpstr>Tips for Managing Through this Change</vt:lpstr>
      <vt:lpstr>Tips for Managing Through this Change</vt:lpstr>
      <vt:lpstr>PowerPoint Presentation</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Ashley Matthews</cp:lastModifiedBy>
  <cp:revision>8</cp:revision>
  <dcterms:created xsi:type="dcterms:W3CDTF">2021-08-09T21:21:07Z</dcterms:created>
  <dcterms:modified xsi:type="dcterms:W3CDTF">2024-03-27T00:22:30Z</dcterms:modified>
  <cp:category/>
</cp:coreProperties>
</file>