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handoutMasterIdLst>
    <p:handoutMasterId r:id="rId56"/>
  </p:handoutMasterIdLst>
  <p:sldIdLst>
    <p:sldId id="256" r:id="rId2"/>
    <p:sldId id="415" r:id="rId3"/>
    <p:sldId id="257" r:id="rId4"/>
    <p:sldId id="297" r:id="rId5"/>
    <p:sldId id="374" r:id="rId6"/>
    <p:sldId id="368" r:id="rId7"/>
    <p:sldId id="386" r:id="rId8"/>
    <p:sldId id="370" r:id="rId9"/>
    <p:sldId id="301" r:id="rId10"/>
    <p:sldId id="303" r:id="rId11"/>
    <p:sldId id="418" r:id="rId12"/>
    <p:sldId id="376" r:id="rId13"/>
    <p:sldId id="380" r:id="rId14"/>
    <p:sldId id="382" r:id="rId15"/>
    <p:sldId id="321" r:id="rId16"/>
    <p:sldId id="381" r:id="rId17"/>
    <p:sldId id="383" r:id="rId18"/>
    <p:sldId id="333" r:id="rId19"/>
    <p:sldId id="328" r:id="rId20"/>
    <p:sldId id="385" r:id="rId21"/>
    <p:sldId id="389" r:id="rId22"/>
    <p:sldId id="420" r:id="rId23"/>
    <p:sldId id="419" r:id="rId24"/>
    <p:sldId id="423" r:id="rId25"/>
    <p:sldId id="372" r:id="rId26"/>
    <p:sldId id="425" r:id="rId27"/>
    <p:sldId id="369" r:id="rId28"/>
    <p:sldId id="379" r:id="rId29"/>
    <p:sldId id="330" r:id="rId30"/>
    <p:sldId id="391" r:id="rId31"/>
    <p:sldId id="325" r:id="rId32"/>
    <p:sldId id="308" r:id="rId33"/>
    <p:sldId id="384" r:id="rId34"/>
    <p:sldId id="327" r:id="rId35"/>
    <p:sldId id="309" r:id="rId36"/>
    <p:sldId id="304" r:id="rId37"/>
    <p:sldId id="378" r:id="rId38"/>
    <p:sldId id="373" r:id="rId39"/>
    <p:sldId id="377" r:id="rId40"/>
    <p:sldId id="337" r:id="rId41"/>
    <p:sldId id="335" r:id="rId42"/>
    <p:sldId id="403" r:id="rId43"/>
    <p:sldId id="405" r:id="rId44"/>
    <p:sldId id="336" r:id="rId45"/>
    <p:sldId id="408" r:id="rId46"/>
    <p:sldId id="410" r:id="rId47"/>
    <p:sldId id="412" r:id="rId48"/>
    <p:sldId id="424" r:id="rId49"/>
    <p:sldId id="375" r:id="rId50"/>
    <p:sldId id="367" r:id="rId51"/>
    <p:sldId id="332" r:id="rId52"/>
    <p:sldId id="392" r:id="rId53"/>
    <p:sldId id="42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0" autoAdjust="0"/>
    <p:restoredTop sz="90851" autoAdjust="0"/>
  </p:normalViewPr>
  <p:slideViewPr>
    <p:cSldViewPr>
      <p:cViewPr>
        <p:scale>
          <a:sx n="112" d="100"/>
          <a:sy n="112" d="100"/>
        </p:scale>
        <p:origin x="62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1CC6B-4228-49DE-B647-6F0075494E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D444231-0EC5-43DE-8D39-8E8D3A15D3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Define and review the components of parenteral nutrition (PN)</a:t>
          </a:r>
        </a:p>
      </dgm:t>
    </dgm:pt>
    <dgm:pt modelId="{9EA39083-2D99-4D34-8036-D5774FE5D37D}" type="parTrans" cxnId="{AFB01A25-63AC-4850-8896-BD4B0FFA278D}">
      <dgm:prSet/>
      <dgm:spPr/>
      <dgm:t>
        <a:bodyPr/>
        <a:lstStyle/>
        <a:p>
          <a:endParaRPr lang="en-US"/>
        </a:p>
      </dgm:t>
    </dgm:pt>
    <dgm:pt modelId="{C0C6EECD-3A8E-4355-B436-1FD97DF47999}" type="sibTrans" cxnId="{AFB01A25-63AC-4850-8896-BD4B0FFA278D}">
      <dgm:prSet/>
      <dgm:spPr/>
      <dgm:t>
        <a:bodyPr/>
        <a:lstStyle/>
        <a:p>
          <a:endParaRPr lang="en-US"/>
        </a:p>
      </dgm:t>
    </dgm:pt>
    <dgm:pt modelId="{E2ABA0D5-B8FA-4B8C-B41C-9A00D742E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Learn potential complications of PN</a:t>
          </a:r>
          <a:endParaRPr lang="en-US" dirty="0"/>
        </a:p>
      </dgm:t>
    </dgm:pt>
    <dgm:pt modelId="{3AA45D07-356E-4073-8C9D-134B49120319}" type="parTrans" cxnId="{1ED58B4D-F7C1-4936-B9DD-EDB252C590E0}">
      <dgm:prSet/>
      <dgm:spPr/>
      <dgm:t>
        <a:bodyPr/>
        <a:lstStyle/>
        <a:p>
          <a:endParaRPr lang="en-US"/>
        </a:p>
      </dgm:t>
    </dgm:pt>
    <dgm:pt modelId="{7C070683-2903-47F3-BCAA-B4D76C2613D3}" type="sibTrans" cxnId="{1ED58B4D-F7C1-4936-B9DD-EDB252C590E0}">
      <dgm:prSet/>
      <dgm:spPr/>
      <dgm:t>
        <a:bodyPr/>
        <a:lstStyle/>
        <a:p>
          <a:endParaRPr lang="en-US"/>
        </a:p>
      </dgm:t>
    </dgm:pt>
    <dgm:pt modelId="{8634EE7E-F89F-4D26-8AFE-C4C7D32D28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Review the benefits of EN vs. PN</a:t>
          </a:r>
          <a:endParaRPr lang="en-US" dirty="0"/>
        </a:p>
      </dgm:t>
    </dgm:pt>
    <dgm:pt modelId="{0EB38B10-BC11-4898-8953-A1251272718F}" type="parTrans" cxnId="{B6641BE2-5778-4D2E-9777-56795F91CB59}">
      <dgm:prSet/>
      <dgm:spPr/>
      <dgm:t>
        <a:bodyPr/>
        <a:lstStyle/>
        <a:p>
          <a:endParaRPr lang="en-US"/>
        </a:p>
      </dgm:t>
    </dgm:pt>
    <dgm:pt modelId="{668C7994-5698-4FCA-ACBB-000E14B3555E}" type="sibTrans" cxnId="{B6641BE2-5778-4D2E-9777-56795F91CB59}">
      <dgm:prSet/>
      <dgm:spPr/>
      <dgm:t>
        <a:bodyPr/>
        <a:lstStyle/>
        <a:p>
          <a:endParaRPr lang="en-US"/>
        </a:p>
      </dgm:t>
    </dgm:pt>
    <dgm:pt modelId="{9D569E2F-0144-465D-91AC-90FBF467A0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Review how to formulate PN</a:t>
          </a:r>
          <a:endParaRPr lang="en-US" dirty="0"/>
        </a:p>
      </dgm:t>
    </dgm:pt>
    <dgm:pt modelId="{46BF6712-BDA3-4317-B6A8-514B110BB8C4}" type="parTrans" cxnId="{9F499175-3FC9-4ACC-84BC-C49D0DBA2DBA}">
      <dgm:prSet/>
      <dgm:spPr/>
      <dgm:t>
        <a:bodyPr/>
        <a:lstStyle/>
        <a:p>
          <a:endParaRPr lang="en-US"/>
        </a:p>
      </dgm:t>
    </dgm:pt>
    <dgm:pt modelId="{83ED8633-07E5-4E4C-82A7-B0F4014225F0}" type="sibTrans" cxnId="{9F499175-3FC9-4ACC-84BC-C49D0DBA2DBA}">
      <dgm:prSet/>
      <dgm:spPr/>
      <dgm:t>
        <a:bodyPr/>
        <a:lstStyle/>
        <a:p>
          <a:endParaRPr lang="en-US"/>
        </a:p>
      </dgm:t>
    </dgm:pt>
    <dgm:pt modelId="{1ED8C99D-F498-41AC-B60D-0F89BEF88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Describe how to wean residents off PN and when it is appropriate to discontinue PN</a:t>
          </a:r>
          <a:endParaRPr lang="en-US" dirty="0"/>
        </a:p>
      </dgm:t>
    </dgm:pt>
    <dgm:pt modelId="{32AA4DB5-C012-4994-B62E-0C3A200F8224}" type="parTrans" cxnId="{6A669894-3699-4CEE-A531-A9B11DE0CCF1}">
      <dgm:prSet/>
      <dgm:spPr/>
      <dgm:t>
        <a:bodyPr/>
        <a:lstStyle/>
        <a:p>
          <a:endParaRPr lang="en-US"/>
        </a:p>
      </dgm:t>
    </dgm:pt>
    <dgm:pt modelId="{82278EC6-F405-4CC5-B370-2AB496633416}" type="sibTrans" cxnId="{6A669894-3699-4CEE-A531-A9B11DE0CCF1}">
      <dgm:prSet/>
      <dgm:spPr/>
      <dgm:t>
        <a:bodyPr/>
        <a:lstStyle/>
        <a:p>
          <a:endParaRPr lang="en-US"/>
        </a:p>
      </dgm:t>
    </dgm:pt>
    <dgm:pt modelId="{E4AA7A4F-CB40-4422-90EB-F2B04BC68A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Review a case study and calculate a PN formulation</a:t>
          </a:r>
          <a:endParaRPr lang="en-US" dirty="0"/>
        </a:p>
      </dgm:t>
    </dgm:pt>
    <dgm:pt modelId="{2B05F19F-3F51-4EFA-816E-045EA7C0CA53}" type="parTrans" cxnId="{A0E09080-8407-4EE6-BB5B-13637BC03B41}">
      <dgm:prSet/>
      <dgm:spPr/>
      <dgm:t>
        <a:bodyPr/>
        <a:lstStyle/>
        <a:p>
          <a:endParaRPr lang="en-US"/>
        </a:p>
      </dgm:t>
    </dgm:pt>
    <dgm:pt modelId="{46C6BB6A-6DB2-45E9-9756-95C10D3D38AD}" type="sibTrans" cxnId="{A0E09080-8407-4EE6-BB5B-13637BC03B41}">
      <dgm:prSet/>
      <dgm:spPr/>
      <dgm:t>
        <a:bodyPr/>
        <a:lstStyle/>
        <a:p>
          <a:endParaRPr lang="en-US"/>
        </a:p>
      </dgm:t>
    </dgm:pt>
    <dgm:pt modelId="{62AF7B56-A398-4C45-A969-EF6AF0E1E9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Explain the indications and contraindications for use of PN</a:t>
          </a:r>
          <a:endParaRPr lang="en-US" dirty="0"/>
        </a:p>
      </dgm:t>
    </dgm:pt>
    <dgm:pt modelId="{6C9F68B8-D16D-4B4F-B3FB-886B00FE4640}" type="parTrans" cxnId="{276D1C9C-F833-9D47-894E-FAAEDC2B613B}">
      <dgm:prSet/>
      <dgm:spPr/>
      <dgm:t>
        <a:bodyPr/>
        <a:lstStyle/>
        <a:p>
          <a:endParaRPr lang="en-US"/>
        </a:p>
      </dgm:t>
    </dgm:pt>
    <dgm:pt modelId="{0B4EB170-274A-F44E-BE61-3790A858174A}" type="sibTrans" cxnId="{276D1C9C-F833-9D47-894E-FAAEDC2B613B}">
      <dgm:prSet/>
      <dgm:spPr/>
      <dgm:t>
        <a:bodyPr/>
        <a:lstStyle/>
        <a:p>
          <a:endParaRPr lang="en-US"/>
        </a:p>
      </dgm:t>
    </dgm:pt>
    <dgm:pt modelId="{7B8C4BE3-8C47-4CFF-93E8-10ACCD49FEE8}" type="pres">
      <dgm:prSet presAssocID="{69B1CC6B-4228-49DE-B647-6F0075494E0A}" presName="root" presStyleCnt="0">
        <dgm:presLayoutVars>
          <dgm:dir/>
          <dgm:resizeHandles val="exact"/>
        </dgm:presLayoutVars>
      </dgm:prSet>
      <dgm:spPr/>
    </dgm:pt>
    <dgm:pt modelId="{14361E33-23D7-4C8C-9414-E0F306A568E3}" type="pres">
      <dgm:prSet presAssocID="{1D444231-0EC5-43DE-8D39-8E8D3A15D3AD}" presName="compNode" presStyleCnt="0"/>
      <dgm:spPr/>
    </dgm:pt>
    <dgm:pt modelId="{0CE9AA49-C47A-4EA7-BF55-8C5B52DFF690}" type="pres">
      <dgm:prSet presAssocID="{1D444231-0EC5-43DE-8D39-8E8D3A15D3AD}" presName="bgRect" presStyleLbl="bgShp" presStyleIdx="0" presStyleCnt="7"/>
      <dgm:spPr/>
    </dgm:pt>
    <dgm:pt modelId="{892F3D5B-43E8-4C52-BCFB-2B3AA80B2833}" type="pres">
      <dgm:prSet presAssocID="{1D444231-0EC5-43DE-8D39-8E8D3A15D3A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7422232-F2A2-4A34-90DD-88C4EB787EB9}" type="pres">
      <dgm:prSet presAssocID="{1D444231-0EC5-43DE-8D39-8E8D3A15D3AD}" presName="spaceRect" presStyleCnt="0"/>
      <dgm:spPr/>
    </dgm:pt>
    <dgm:pt modelId="{296843B6-4565-474B-AF27-EEA4408AC0F2}" type="pres">
      <dgm:prSet presAssocID="{1D444231-0EC5-43DE-8D39-8E8D3A15D3AD}" presName="parTx" presStyleLbl="revTx" presStyleIdx="0" presStyleCnt="7">
        <dgm:presLayoutVars>
          <dgm:chMax val="0"/>
          <dgm:chPref val="0"/>
        </dgm:presLayoutVars>
      </dgm:prSet>
      <dgm:spPr/>
    </dgm:pt>
    <dgm:pt modelId="{BA466A4B-CEF3-42EB-A1DD-CA551D5E4898}" type="pres">
      <dgm:prSet presAssocID="{C0C6EECD-3A8E-4355-B436-1FD97DF47999}" presName="sibTrans" presStyleCnt="0"/>
      <dgm:spPr/>
    </dgm:pt>
    <dgm:pt modelId="{697B26DA-E9A7-7749-987E-013C45638D3F}" type="pres">
      <dgm:prSet presAssocID="{62AF7B56-A398-4C45-A969-EF6AF0E1E94F}" presName="compNode" presStyleCnt="0"/>
      <dgm:spPr/>
    </dgm:pt>
    <dgm:pt modelId="{B3131FA0-2D13-4549-8D92-708D5BCB8819}" type="pres">
      <dgm:prSet presAssocID="{62AF7B56-A398-4C45-A969-EF6AF0E1E94F}" presName="bgRect" presStyleLbl="bgShp" presStyleIdx="1" presStyleCnt="7"/>
      <dgm:spPr/>
    </dgm:pt>
    <dgm:pt modelId="{6DE1E968-29CD-CC4D-920A-CA87CAC72DD9}" type="pres">
      <dgm:prSet presAssocID="{62AF7B56-A398-4C45-A969-EF6AF0E1E94F}" presName="iconRect" presStyleLbl="node1" presStyleIdx="1" presStyleCnt="7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FE9DBFAD-61C5-8F45-8518-0BDB0F626D15}" type="pres">
      <dgm:prSet presAssocID="{62AF7B56-A398-4C45-A969-EF6AF0E1E94F}" presName="spaceRect" presStyleCnt="0"/>
      <dgm:spPr/>
    </dgm:pt>
    <dgm:pt modelId="{D66037D1-B029-4548-BCC7-8EBA6F8EBAFA}" type="pres">
      <dgm:prSet presAssocID="{62AF7B56-A398-4C45-A969-EF6AF0E1E94F}" presName="parTx" presStyleLbl="revTx" presStyleIdx="1" presStyleCnt="7">
        <dgm:presLayoutVars>
          <dgm:chMax val="0"/>
          <dgm:chPref val="0"/>
        </dgm:presLayoutVars>
      </dgm:prSet>
      <dgm:spPr/>
    </dgm:pt>
    <dgm:pt modelId="{9D9B7634-F12A-E84F-91F3-62EE113B6301}" type="pres">
      <dgm:prSet presAssocID="{0B4EB170-274A-F44E-BE61-3790A858174A}" presName="sibTrans" presStyleCnt="0"/>
      <dgm:spPr/>
    </dgm:pt>
    <dgm:pt modelId="{9785F5B5-A1C6-4CA2-B699-D59FE820DBFF}" type="pres">
      <dgm:prSet presAssocID="{8634EE7E-F89F-4D26-8AFE-C4C7D32D28BD}" presName="compNode" presStyleCnt="0"/>
      <dgm:spPr/>
    </dgm:pt>
    <dgm:pt modelId="{CDC65EFD-2A98-48E2-8194-A48E70462456}" type="pres">
      <dgm:prSet presAssocID="{8634EE7E-F89F-4D26-8AFE-C4C7D32D28BD}" presName="bgRect" presStyleLbl="bgShp" presStyleIdx="2" presStyleCnt="7"/>
      <dgm:spPr/>
    </dgm:pt>
    <dgm:pt modelId="{75AE2CAB-3C57-4A11-B2AA-BBDD7B0A9B33}" type="pres">
      <dgm:prSet presAssocID="{8634EE7E-F89F-4D26-8AFE-C4C7D32D28B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C809E1-94FA-4EF2-AA32-B71E4F2298AC}" type="pres">
      <dgm:prSet presAssocID="{8634EE7E-F89F-4D26-8AFE-C4C7D32D28BD}" presName="spaceRect" presStyleCnt="0"/>
      <dgm:spPr/>
    </dgm:pt>
    <dgm:pt modelId="{EF2697A0-E168-4FF0-BCBB-78F563D921BF}" type="pres">
      <dgm:prSet presAssocID="{8634EE7E-F89F-4D26-8AFE-C4C7D32D28BD}" presName="parTx" presStyleLbl="revTx" presStyleIdx="2" presStyleCnt="7">
        <dgm:presLayoutVars>
          <dgm:chMax val="0"/>
          <dgm:chPref val="0"/>
        </dgm:presLayoutVars>
      </dgm:prSet>
      <dgm:spPr/>
    </dgm:pt>
    <dgm:pt modelId="{FCABE79E-F224-449B-824B-7D188552F559}" type="pres">
      <dgm:prSet presAssocID="{668C7994-5698-4FCA-ACBB-000E14B3555E}" presName="sibTrans" presStyleCnt="0"/>
      <dgm:spPr/>
    </dgm:pt>
    <dgm:pt modelId="{59724791-B42C-42CE-AC6A-F7E1C6042102}" type="pres">
      <dgm:prSet presAssocID="{E2ABA0D5-B8FA-4B8C-B41C-9A00D742EC13}" presName="compNode" presStyleCnt="0"/>
      <dgm:spPr/>
    </dgm:pt>
    <dgm:pt modelId="{6C66CF38-9A3B-425C-8AFB-88A1274673AD}" type="pres">
      <dgm:prSet presAssocID="{E2ABA0D5-B8FA-4B8C-B41C-9A00D742EC13}" presName="bgRect" presStyleLbl="bgShp" presStyleIdx="3" presStyleCnt="7"/>
      <dgm:spPr/>
    </dgm:pt>
    <dgm:pt modelId="{265C5A40-28B5-456D-89CE-D14FB9F18F24}" type="pres">
      <dgm:prSet presAssocID="{E2ABA0D5-B8FA-4B8C-B41C-9A00D742EC1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656F631-2533-419B-9DAC-B878CC2DA41C}" type="pres">
      <dgm:prSet presAssocID="{E2ABA0D5-B8FA-4B8C-B41C-9A00D742EC13}" presName="spaceRect" presStyleCnt="0"/>
      <dgm:spPr/>
    </dgm:pt>
    <dgm:pt modelId="{3F9EF1F4-ECEC-4247-82D5-EF5C67D4F833}" type="pres">
      <dgm:prSet presAssocID="{E2ABA0D5-B8FA-4B8C-B41C-9A00D742EC13}" presName="parTx" presStyleLbl="revTx" presStyleIdx="3" presStyleCnt="7">
        <dgm:presLayoutVars>
          <dgm:chMax val="0"/>
          <dgm:chPref val="0"/>
        </dgm:presLayoutVars>
      </dgm:prSet>
      <dgm:spPr/>
    </dgm:pt>
    <dgm:pt modelId="{B1345006-FA7C-4013-B192-6B63079C05D2}" type="pres">
      <dgm:prSet presAssocID="{7C070683-2903-47F3-BCAA-B4D76C2613D3}" presName="sibTrans" presStyleCnt="0"/>
      <dgm:spPr/>
    </dgm:pt>
    <dgm:pt modelId="{19BA3BFE-D50A-433E-8878-DB6A90D2496B}" type="pres">
      <dgm:prSet presAssocID="{9D569E2F-0144-465D-91AC-90FBF467A092}" presName="compNode" presStyleCnt="0"/>
      <dgm:spPr/>
    </dgm:pt>
    <dgm:pt modelId="{39E89FF4-2CE7-4071-AED8-2102106BEBAF}" type="pres">
      <dgm:prSet presAssocID="{9D569E2F-0144-465D-91AC-90FBF467A092}" presName="bgRect" presStyleLbl="bgShp" presStyleIdx="4" presStyleCnt="7"/>
      <dgm:spPr/>
    </dgm:pt>
    <dgm:pt modelId="{1B91D22F-A591-47F0-A848-7DFA5F9C0C47}" type="pres">
      <dgm:prSet presAssocID="{9D569E2F-0144-465D-91AC-90FBF467A09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05732AB-9F57-4D14-B61C-ABDAD6A3F1DD}" type="pres">
      <dgm:prSet presAssocID="{9D569E2F-0144-465D-91AC-90FBF467A092}" presName="spaceRect" presStyleCnt="0"/>
      <dgm:spPr/>
    </dgm:pt>
    <dgm:pt modelId="{BD4189D0-B2EF-47AA-A67F-3131614FFFE7}" type="pres">
      <dgm:prSet presAssocID="{9D569E2F-0144-465D-91AC-90FBF467A092}" presName="parTx" presStyleLbl="revTx" presStyleIdx="4" presStyleCnt="7">
        <dgm:presLayoutVars>
          <dgm:chMax val="0"/>
          <dgm:chPref val="0"/>
        </dgm:presLayoutVars>
      </dgm:prSet>
      <dgm:spPr/>
    </dgm:pt>
    <dgm:pt modelId="{6544CE51-8B18-4394-85D3-EEC3D4E141F2}" type="pres">
      <dgm:prSet presAssocID="{83ED8633-07E5-4E4C-82A7-B0F4014225F0}" presName="sibTrans" presStyleCnt="0"/>
      <dgm:spPr/>
    </dgm:pt>
    <dgm:pt modelId="{93E35A50-EA4F-46F9-A746-88853A3985D3}" type="pres">
      <dgm:prSet presAssocID="{1ED8C99D-F498-41AC-B60D-0F89BEF88399}" presName="compNode" presStyleCnt="0"/>
      <dgm:spPr/>
    </dgm:pt>
    <dgm:pt modelId="{A2F59955-E72D-426B-92BA-04A2FC4B6C39}" type="pres">
      <dgm:prSet presAssocID="{1ED8C99D-F498-41AC-B60D-0F89BEF88399}" presName="bgRect" presStyleLbl="bgShp" presStyleIdx="5" presStyleCnt="7"/>
      <dgm:spPr/>
    </dgm:pt>
    <dgm:pt modelId="{69A2261C-C9D9-4438-B72A-A40E07FAA935}" type="pres">
      <dgm:prSet presAssocID="{1ED8C99D-F498-41AC-B60D-0F89BEF88399}" presName="iconRect" presStyleLbl="node1" presStyleIdx="5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401EC1D-457F-4D88-A262-5E2983FAB021}" type="pres">
      <dgm:prSet presAssocID="{1ED8C99D-F498-41AC-B60D-0F89BEF88399}" presName="spaceRect" presStyleCnt="0"/>
      <dgm:spPr/>
    </dgm:pt>
    <dgm:pt modelId="{223C6505-A540-4BDA-B656-EB22F6EF99C6}" type="pres">
      <dgm:prSet presAssocID="{1ED8C99D-F498-41AC-B60D-0F89BEF88399}" presName="parTx" presStyleLbl="revTx" presStyleIdx="5" presStyleCnt="7">
        <dgm:presLayoutVars>
          <dgm:chMax val="0"/>
          <dgm:chPref val="0"/>
        </dgm:presLayoutVars>
      </dgm:prSet>
      <dgm:spPr/>
    </dgm:pt>
    <dgm:pt modelId="{671B469B-F7E8-451B-BD1D-61F29A012109}" type="pres">
      <dgm:prSet presAssocID="{82278EC6-F405-4CC5-B370-2AB496633416}" presName="sibTrans" presStyleCnt="0"/>
      <dgm:spPr/>
    </dgm:pt>
    <dgm:pt modelId="{A5282699-FDED-40A0-A578-B893D7E7215F}" type="pres">
      <dgm:prSet presAssocID="{E4AA7A4F-CB40-4422-90EB-F2B04BC68A2C}" presName="compNode" presStyleCnt="0"/>
      <dgm:spPr/>
    </dgm:pt>
    <dgm:pt modelId="{5F431FDF-71DF-4840-AB63-554BCD81156F}" type="pres">
      <dgm:prSet presAssocID="{E4AA7A4F-CB40-4422-90EB-F2B04BC68A2C}" presName="bgRect" presStyleLbl="bgShp" presStyleIdx="6" presStyleCnt="7"/>
      <dgm:spPr/>
    </dgm:pt>
    <dgm:pt modelId="{807835E8-2BAC-41A9-9930-3EA327730F60}" type="pres">
      <dgm:prSet presAssocID="{E4AA7A4F-CB40-4422-90EB-F2B04BC68A2C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6937C49-FA2D-4F99-9BD3-3D8D55F443BC}" type="pres">
      <dgm:prSet presAssocID="{E4AA7A4F-CB40-4422-90EB-F2B04BC68A2C}" presName="spaceRect" presStyleCnt="0"/>
      <dgm:spPr/>
    </dgm:pt>
    <dgm:pt modelId="{D0305FEA-CF52-4E72-A76F-3150AAB803E1}" type="pres">
      <dgm:prSet presAssocID="{E4AA7A4F-CB40-4422-90EB-F2B04BC68A2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5023506-66C4-D644-AAF4-D1D665CC14B4}" type="presOf" srcId="{62AF7B56-A398-4C45-A969-EF6AF0E1E94F}" destId="{D66037D1-B029-4548-BCC7-8EBA6F8EBAFA}" srcOrd="0" destOrd="0" presId="urn:microsoft.com/office/officeart/2018/2/layout/IconVerticalSolidList"/>
    <dgm:cxn modelId="{A265010E-AC19-F043-9E47-6C0ED91F68B8}" type="presOf" srcId="{1D444231-0EC5-43DE-8D39-8E8D3A15D3AD}" destId="{296843B6-4565-474B-AF27-EEA4408AC0F2}" srcOrd="0" destOrd="0" presId="urn:microsoft.com/office/officeart/2018/2/layout/IconVerticalSolidList"/>
    <dgm:cxn modelId="{835F811D-9A60-8447-801D-02E93B823396}" type="presOf" srcId="{E2ABA0D5-B8FA-4B8C-B41C-9A00D742EC13}" destId="{3F9EF1F4-ECEC-4247-82D5-EF5C67D4F833}" srcOrd="0" destOrd="0" presId="urn:microsoft.com/office/officeart/2018/2/layout/IconVerticalSolidList"/>
    <dgm:cxn modelId="{AFB01A25-63AC-4850-8896-BD4B0FFA278D}" srcId="{69B1CC6B-4228-49DE-B647-6F0075494E0A}" destId="{1D444231-0EC5-43DE-8D39-8E8D3A15D3AD}" srcOrd="0" destOrd="0" parTransId="{9EA39083-2D99-4D34-8036-D5774FE5D37D}" sibTransId="{C0C6EECD-3A8E-4355-B436-1FD97DF47999}"/>
    <dgm:cxn modelId="{1ED58B4D-F7C1-4936-B9DD-EDB252C590E0}" srcId="{69B1CC6B-4228-49DE-B647-6F0075494E0A}" destId="{E2ABA0D5-B8FA-4B8C-B41C-9A00D742EC13}" srcOrd="3" destOrd="0" parTransId="{3AA45D07-356E-4073-8C9D-134B49120319}" sibTransId="{7C070683-2903-47F3-BCAA-B4D76C2613D3}"/>
    <dgm:cxn modelId="{CDBCD56E-C185-5940-AC33-D28DC5707F22}" type="presOf" srcId="{1ED8C99D-F498-41AC-B60D-0F89BEF88399}" destId="{223C6505-A540-4BDA-B656-EB22F6EF99C6}" srcOrd="0" destOrd="0" presId="urn:microsoft.com/office/officeart/2018/2/layout/IconVerticalSolidList"/>
    <dgm:cxn modelId="{9F499175-3FC9-4ACC-84BC-C49D0DBA2DBA}" srcId="{69B1CC6B-4228-49DE-B647-6F0075494E0A}" destId="{9D569E2F-0144-465D-91AC-90FBF467A092}" srcOrd="4" destOrd="0" parTransId="{46BF6712-BDA3-4317-B6A8-514B110BB8C4}" sibTransId="{83ED8633-07E5-4E4C-82A7-B0F4014225F0}"/>
    <dgm:cxn modelId="{A0E09080-8407-4EE6-BB5B-13637BC03B41}" srcId="{69B1CC6B-4228-49DE-B647-6F0075494E0A}" destId="{E4AA7A4F-CB40-4422-90EB-F2B04BC68A2C}" srcOrd="6" destOrd="0" parTransId="{2B05F19F-3F51-4EFA-816E-045EA7C0CA53}" sibTransId="{46C6BB6A-6DB2-45E9-9756-95C10D3D38AD}"/>
    <dgm:cxn modelId="{B5700683-DF00-B646-A2F7-715DBDC5F13D}" type="presOf" srcId="{9D569E2F-0144-465D-91AC-90FBF467A092}" destId="{BD4189D0-B2EF-47AA-A67F-3131614FFFE7}" srcOrd="0" destOrd="0" presId="urn:microsoft.com/office/officeart/2018/2/layout/IconVerticalSolidList"/>
    <dgm:cxn modelId="{6A669894-3699-4CEE-A531-A9B11DE0CCF1}" srcId="{69B1CC6B-4228-49DE-B647-6F0075494E0A}" destId="{1ED8C99D-F498-41AC-B60D-0F89BEF88399}" srcOrd="5" destOrd="0" parTransId="{32AA4DB5-C012-4994-B62E-0C3A200F8224}" sibTransId="{82278EC6-F405-4CC5-B370-2AB496633416}"/>
    <dgm:cxn modelId="{276D1C9C-F833-9D47-894E-FAAEDC2B613B}" srcId="{69B1CC6B-4228-49DE-B647-6F0075494E0A}" destId="{62AF7B56-A398-4C45-A969-EF6AF0E1E94F}" srcOrd="1" destOrd="0" parTransId="{6C9F68B8-D16D-4B4F-B3FB-886B00FE4640}" sibTransId="{0B4EB170-274A-F44E-BE61-3790A858174A}"/>
    <dgm:cxn modelId="{E5414ACF-3C17-496E-8744-C6DD7E662019}" type="presOf" srcId="{69B1CC6B-4228-49DE-B647-6F0075494E0A}" destId="{7B8C4BE3-8C47-4CFF-93E8-10ACCD49FEE8}" srcOrd="0" destOrd="0" presId="urn:microsoft.com/office/officeart/2018/2/layout/IconVerticalSolidList"/>
    <dgm:cxn modelId="{75ED91D9-D779-BE49-8B2A-C0FFE7B491E8}" type="presOf" srcId="{E4AA7A4F-CB40-4422-90EB-F2B04BC68A2C}" destId="{D0305FEA-CF52-4E72-A76F-3150AAB803E1}" srcOrd="0" destOrd="0" presId="urn:microsoft.com/office/officeart/2018/2/layout/IconVerticalSolidList"/>
    <dgm:cxn modelId="{B6641BE2-5778-4D2E-9777-56795F91CB59}" srcId="{69B1CC6B-4228-49DE-B647-6F0075494E0A}" destId="{8634EE7E-F89F-4D26-8AFE-C4C7D32D28BD}" srcOrd="2" destOrd="0" parTransId="{0EB38B10-BC11-4898-8953-A1251272718F}" sibTransId="{668C7994-5698-4FCA-ACBB-000E14B3555E}"/>
    <dgm:cxn modelId="{104ED8ED-B7CF-A940-9B23-FD90931F469A}" type="presOf" srcId="{8634EE7E-F89F-4D26-8AFE-C4C7D32D28BD}" destId="{EF2697A0-E168-4FF0-BCBB-78F563D921BF}" srcOrd="0" destOrd="0" presId="urn:microsoft.com/office/officeart/2018/2/layout/IconVerticalSolidList"/>
    <dgm:cxn modelId="{9D1C84BE-08C8-9542-A077-A733475DDBF1}" type="presParOf" srcId="{7B8C4BE3-8C47-4CFF-93E8-10ACCD49FEE8}" destId="{14361E33-23D7-4C8C-9414-E0F306A568E3}" srcOrd="0" destOrd="0" presId="urn:microsoft.com/office/officeart/2018/2/layout/IconVerticalSolidList"/>
    <dgm:cxn modelId="{915B4C9F-7B66-D649-A666-E37D02558164}" type="presParOf" srcId="{14361E33-23D7-4C8C-9414-E0F306A568E3}" destId="{0CE9AA49-C47A-4EA7-BF55-8C5B52DFF690}" srcOrd="0" destOrd="0" presId="urn:microsoft.com/office/officeart/2018/2/layout/IconVerticalSolidList"/>
    <dgm:cxn modelId="{311D4E30-B5F6-DE4B-864E-649BD7D269A9}" type="presParOf" srcId="{14361E33-23D7-4C8C-9414-E0F306A568E3}" destId="{892F3D5B-43E8-4C52-BCFB-2B3AA80B2833}" srcOrd="1" destOrd="0" presId="urn:microsoft.com/office/officeart/2018/2/layout/IconVerticalSolidList"/>
    <dgm:cxn modelId="{741E5660-D4B1-7945-8296-2119BF4A2DD7}" type="presParOf" srcId="{14361E33-23D7-4C8C-9414-E0F306A568E3}" destId="{27422232-F2A2-4A34-90DD-88C4EB787EB9}" srcOrd="2" destOrd="0" presId="urn:microsoft.com/office/officeart/2018/2/layout/IconVerticalSolidList"/>
    <dgm:cxn modelId="{8706F1F6-14E8-AC40-829C-755B0572F6A2}" type="presParOf" srcId="{14361E33-23D7-4C8C-9414-E0F306A568E3}" destId="{296843B6-4565-474B-AF27-EEA4408AC0F2}" srcOrd="3" destOrd="0" presId="urn:microsoft.com/office/officeart/2018/2/layout/IconVerticalSolidList"/>
    <dgm:cxn modelId="{4B93914E-143F-5C42-AA0A-47CCD4819B4F}" type="presParOf" srcId="{7B8C4BE3-8C47-4CFF-93E8-10ACCD49FEE8}" destId="{BA466A4B-CEF3-42EB-A1DD-CA551D5E4898}" srcOrd="1" destOrd="0" presId="urn:microsoft.com/office/officeart/2018/2/layout/IconVerticalSolidList"/>
    <dgm:cxn modelId="{A54AAB94-33CB-A648-8ED8-9122021D8F4F}" type="presParOf" srcId="{7B8C4BE3-8C47-4CFF-93E8-10ACCD49FEE8}" destId="{697B26DA-E9A7-7749-987E-013C45638D3F}" srcOrd="2" destOrd="0" presId="urn:microsoft.com/office/officeart/2018/2/layout/IconVerticalSolidList"/>
    <dgm:cxn modelId="{9B03F3FC-F9CF-1B42-8C75-C04491A6585C}" type="presParOf" srcId="{697B26DA-E9A7-7749-987E-013C45638D3F}" destId="{B3131FA0-2D13-4549-8D92-708D5BCB8819}" srcOrd="0" destOrd="0" presId="urn:microsoft.com/office/officeart/2018/2/layout/IconVerticalSolidList"/>
    <dgm:cxn modelId="{D788A481-0AA8-0B4E-9C58-25FD78EB3C8A}" type="presParOf" srcId="{697B26DA-E9A7-7749-987E-013C45638D3F}" destId="{6DE1E968-29CD-CC4D-920A-CA87CAC72DD9}" srcOrd="1" destOrd="0" presId="urn:microsoft.com/office/officeart/2018/2/layout/IconVerticalSolidList"/>
    <dgm:cxn modelId="{0B18D677-39F3-5D4F-BEC1-9E0A6174FF63}" type="presParOf" srcId="{697B26DA-E9A7-7749-987E-013C45638D3F}" destId="{FE9DBFAD-61C5-8F45-8518-0BDB0F626D15}" srcOrd="2" destOrd="0" presId="urn:microsoft.com/office/officeart/2018/2/layout/IconVerticalSolidList"/>
    <dgm:cxn modelId="{3FB3986A-9EC9-2443-A1F2-08E22127A6F0}" type="presParOf" srcId="{697B26DA-E9A7-7749-987E-013C45638D3F}" destId="{D66037D1-B029-4548-BCC7-8EBA6F8EBAFA}" srcOrd="3" destOrd="0" presId="urn:microsoft.com/office/officeart/2018/2/layout/IconVerticalSolidList"/>
    <dgm:cxn modelId="{72E6EDCE-57CC-7A4A-919E-56B23FD5A3F0}" type="presParOf" srcId="{7B8C4BE3-8C47-4CFF-93E8-10ACCD49FEE8}" destId="{9D9B7634-F12A-E84F-91F3-62EE113B6301}" srcOrd="3" destOrd="0" presId="urn:microsoft.com/office/officeart/2018/2/layout/IconVerticalSolidList"/>
    <dgm:cxn modelId="{D65DA8E7-5942-9F4E-B968-6388C5904CFF}" type="presParOf" srcId="{7B8C4BE3-8C47-4CFF-93E8-10ACCD49FEE8}" destId="{9785F5B5-A1C6-4CA2-B699-D59FE820DBFF}" srcOrd="4" destOrd="0" presId="urn:microsoft.com/office/officeart/2018/2/layout/IconVerticalSolidList"/>
    <dgm:cxn modelId="{9591D01A-C33C-DC46-80E7-9B1A62526F1C}" type="presParOf" srcId="{9785F5B5-A1C6-4CA2-B699-D59FE820DBFF}" destId="{CDC65EFD-2A98-48E2-8194-A48E70462456}" srcOrd="0" destOrd="0" presId="urn:microsoft.com/office/officeart/2018/2/layout/IconVerticalSolidList"/>
    <dgm:cxn modelId="{58B50576-DEFE-0949-9B6B-E3E8612AD28C}" type="presParOf" srcId="{9785F5B5-A1C6-4CA2-B699-D59FE820DBFF}" destId="{75AE2CAB-3C57-4A11-B2AA-BBDD7B0A9B33}" srcOrd="1" destOrd="0" presId="urn:microsoft.com/office/officeart/2018/2/layout/IconVerticalSolidList"/>
    <dgm:cxn modelId="{FDB11BFF-C095-6549-840D-9984442B3FDE}" type="presParOf" srcId="{9785F5B5-A1C6-4CA2-B699-D59FE820DBFF}" destId="{4BC809E1-94FA-4EF2-AA32-B71E4F2298AC}" srcOrd="2" destOrd="0" presId="urn:microsoft.com/office/officeart/2018/2/layout/IconVerticalSolidList"/>
    <dgm:cxn modelId="{633905A1-002D-8B4B-8B5E-F6CEC4E4D70B}" type="presParOf" srcId="{9785F5B5-A1C6-4CA2-B699-D59FE820DBFF}" destId="{EF2697A0-E168-4FF0-BCBB-78F563D921BF}" srcOrd="3" destOrd="0" presId="urn:microsoft.com/office/officeart/2018/2/layout/IconVerticalSolidList"/>
    <dgm:cxn modelId="{6929C4EE-58D6-324C-A608-4F15781F979E}" type="presParOf" srcId="{7B8C4BE3-8C47-4CFF-93E8-10ACCD49FEE8}" destId="{FCABE79E-F224-449B-824B-7D188552F559}" srcOrd="5" destOrd="0" presId="urn:microsoft.com/office/officeart/2018/2/layout/IconVerticalSolidList"/>
    <dgm:cxn modelId="{544CEC4F-9EA7-C849-ACA6-FA8118C74EDE}" type="presParOf" srcId="{7B8C4BE3-8C47-4CFF-93E8-10ACCD49FEE8}" destId="{59724791-B42C-42CE-AC6A-F7E1C6042102}" srcOrd="6" destOrd="0" presId="urn:microsoft.com/office/officeart/2018/2/layout/IconVerticalSolidList"/>
    <dgm:cxn modelId="{A68EDFB4-5558-0141-8982-9D4DD03E149A}" type="presParOf" srcId="{59724791-B42C-42CE-AC6A-F7E1C6042102}" destId="{6C66CF38-9A3B-425C-8AFB-88A1274673AD}" srcOrd="0" destOrd="0" presId="urn:microsoft.com/office/officeart/2018/2/layout/IconVerticalSolidList"/>
    <dgm:cxn modelId="{08B98BB2-576F-CA47-A547-FD709DA46F3D}" type="presParOf" srcId="{59724791-B42C-42CE-AC6A-F7E1C6042102}" destId="{265C5A40-28B5-456D-89CE-D14FB9F18F24}" srcOrd="1" destOrd="0" presId="urn:microsoft.com/office/officeart/2018/2/layout/IconVerticalSolidList"/>
    <dgm:cxn modelId="{6E50D442-72F9-A941-AA26-A88530A2F5CD}" type="presParOf" srcId="{59724791-B42C-42CE-AC6A-F7E1C6042102}" destId="{D656F631-2533-419B-9DAC-B878CC2DA41C}" srcOrd="2" destOrd="0" presId="urn:microsoft.com/office/officeart/2018/2/layout/IconVerticalSolidList"/>
    <dgm:cxn modelId="{FF34247B-B187-BB42-A3A1-C80193E93A49}" type="presParOf" srcId="{59724791-B42C-42CE-AC6A-F7E1C6042102}" destId="{3F9EF1F4-ECEC-4247-82D5-EF5C67D4F833}" srcOrd="3" destOrd="0" presId="urn:microsoft.com/office/officeart/2018/2/layout/IconVerticalSolidList"/>
    <dgm:cxn modelId="{A24FA05B-AF27-3C43-A881-341F03749D1E}" type="presParOf" srcId="{7B8C4BE3-8C47-4CFF-93E8-10ACCD49FEE8}" destId="{B1345006-FA7C-4013-B192-6B63079C05D2}" srcOrd="7" destOrd="0" presId="urn:microsoft.com/office/officeart/2018/2/layout/IconVerticalSolidList"/>
    <dgm:cxn modelId="{77B42BBC-4457-C940-9B80-ABB1ACD9DD7A}" type="presParOf" srcId="{7B8C4BE3-8C47-4CFF-93E8-10ACCD49FEE8}" destId="{19BA3BFE-D50A-433E-8878-DB6A90D2496B}" srcOrd="8" destOrd="0" presId="urn:microsoft.com/office/officeart/2018/2/layout/IconVerticalSolidList"/>
    <dgm:cxn modelId="{EFD33192-C9DA-CB4E-A81A-8DDC83D0B6B3}" type="presParOf" srcId="{19BA3BFE-D50A-433E-8878-DB6A90D2496B}" destId="{39E89FF4-2CE7-4071-AED8-2102106BEBAF}" srcOrd="0" destOrd="0" presId="urn:microsoft.com/office/officeart/2018/2/layout/IconVerticalSolidList"/>
    <dgm:cxn modelId="{81D7B2C8-1D82-704A-B987-13A8171C19E1}" type="presParOf" srcId="{19BA3BFE-D50A-433E-8878-DB6A90D2496B}" destId="{1B91D22F-A591-47F0-A848-7DFA5F9C0C47}" srcOrd="1" destOrd="0" presId="urn:microsoft.com/office/officeart/2018/2/layout/IconVerticalSolidList"/>
    <dgm:cxn modelId="{A1616853-A41F-4943-9503-23022D7E64CE}" type="presParOf" srcId="{19BA3BFE-D50A-433E-8878-DB6A90D2496B}" destId="{505732AB-9F57-4D14-B61C-ABDAD6A3F1DD}" srcOrd="2" destOrd="0" presId="urn:microsoft.com/office/officeart/2018/2/layout/IconVerticalSolidList"/>
    <dgm:cxn modelId="{D967B77E-B09E-3048-919C-1DCEE8A48642}" type="presParOf" srcId="{19BA3BFE-D50A-433E-8878-DB6A90D2496B}" destId="{BD4189D0-B2EF-47AA-A67F-3131614FFFE7}" srcOrd="3" destOrd="0" presId="urn:microsoft.com/office/officeart/2018/2/layout/IconVerticalSolidList"/>
    <dgm:cxn modelId="{FE3BC775-40CE-304C-892F-182657924008}" type="presParOf" srcId="{7B8C4BE3-8C47-4CFF-93E8-10ACCD49FEE8}" destId="{6544CE51-8B18-4394-85D3-EEC3D4E141F2}" srcOrd="9" destOrd="0" presId="urn:microsoft.com/office/officeart/2018/2/layout/IconVerticalSolidList"/>
    <dgm:cxn modelId="{51180E20-3360-E748-92FD-852CA5EE7336}" type="presParOf" srcId="{7B8C4BE3-8C47-4CFF-93E8-10ACCD49FEE8}" destId="{93E35A50-EA4F-46F9-A746-88853A3985D3}" srcOrd="10" destOrd="0" presId="urn:microsoft.com/office/officeart/2018/2/layout/IconVerticalSolidList"/>
    <dgm:cxn modelId="{F86E90C1-3BA2-B042-A20F-70708FA89F3D}" type="presParOf" srcId="{93E35A50-EA4F-46F9-A746-88853A3985D3}" destId="{A2F59955-E72D-426B-92BA-04A2FC4B6C39}" srcOrd="0" destOrd="0" presId="urn:microsoft.com/office/officeart/2018/2/layout/IconVerticalSolidList"/>
    <dgm:cxn modelId="{26E1684C-8C0E-424F-95E7-859E02860E87}" type="presParOf" srcId="{93E35A50-EA4F-46F9-A746-88853A3985D3}" destId="{69A2261C-C9D9-4438-B72A-A40E07FAA935}" srcOrd="1" destOrd="0" presId="urn:microsoft.com/office/officeart/2018/2/layout/IconVerticalSolidList"/>
    <dgm:cxn modelId="{BDEAEA64-5962-0C47-9D6A-040E2B5B029D}" type="presParOf" srcId="{93E35A50-EA4F-46F9-A746-88853A3985D3}" destId="{C401EC1D-457F-4D88-A262-5E2983FAB021}" srcOrd="2" destOrd="0" presId="urn:microsoft.com/office/officeart/2018/2/layout/IconVerticalSolidList"/>
    <dgm:cxn modelId="{6CD4F030-B25A-C64E-A6C4-26749C194C10}" type="presParOf" srcId="{93E35A50-EA4F-46F9-A746-88853A3985D3}" destId="{223C6505-A540-4BDA-B656-EB22F6EF99C6}" srcOrd="3" destOrd="0" presId="urn:microsoft.com/office/officeart/2018/2/layout/IconVerticalSolidList"/>
    <dgm:cxn modelId="{48D08B88-1B35-A74F-B48F-AE8280A0B4AC}" type="presParOf" srcId="{7B8C4BE3-8C47-4CFF-93E8-10ACCD49FEE8}" destId="{671B469B-F7E8-451B-BD1D-61F29A012109}" srcOrd="11" destOrd="0" presId="urn:microsoft.com/office/officeart/2018/2/layout/IconVerticalSolidList"/>
    <dgm:cxn modelId="{F251D0D6-FA4D-EC44-A865-F2107A5661A2}" type="presParOf" srcId="{7B8C4BE3-8C47-4CFF-93E8-10ACCD49FEE8}" destId="{A5282699-FDED-40A0-A578-B893D7E7215F}" srcOrd="12" destOrd="0" presId="urn:microsoft.com/office/officeart/2018/2/layout/IconVerticalSolidList"/>
    <dgm:cxn modelId="{78DBDC59-77B4-6341-B79A-7E03E3F6E374}" type="presParOf" srcId="{A5282699-FDED-40A0-A578-B893D7E7215F}" destId="{5F431FDF-71DF-4840-AB63-554BCD81156F}" srcOrd="0" destOrd="0" presId="urn:microsoft.com/office/officeart/2018/2/layout/IconVerticalSolidList"/>
    <dgm:cxn modelId="{EE8E4A1C-C803-F443-BAB4-F08C36E3028D}" type="presParOf" srcId="{A5282699-FDED-40A0-A578-B893D7E7215F}" destId="{807835E8-2BAC-41A9-9930-3EA327730F60}" srcOrd="1" destOrd="0" presId="urn:microsoft.com/office/officeart/2018/2/layout/IconVerticalSolidList"/>
    <dgm:cxn modelId="{326ABA98-D40B-B748-AE85-CCEB4EE5EB54}" type="presParOf" srcId="{A5282699-FDED-40A0-A578-B893D7E7215F}" destId="{26937C49-FA2D-4F99-9BD3-3D8D55F443BC}" srcOrd="2" destOrd="0" presId="urn:microsoft.com/office/officeart/2018/2/layout/IconVerticalSolidList"/>
    <dgm:cxn modelId="{4CD9E630-7590-3D4A-B0BF-3F49E4CDC30E}" type="presParOf" srcId="{A5282699-FDED-40A0-A578-B893D7E7215F}" destId="{D0305FEA-CF52-4E72-A76F-3150AAB803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3C8F2-2351-435A-BD8D-CCD5F191225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897DB40-B938-4BC4-A3D1-373986EE22AC}">
      <dgm:prSet custT="1"/>
      <dgm:spPr/>
      <dgm:t>
        <a:bodyPr/>
        <a:lstStyle/>
        <a:p>
          <a:pPr>
            <a:defRPr b="1"/>
          </a:pPr>
          <a:r>
            <a:rPr lang="en-US" sz="1800" b="0" i="0" dirty="0"/>
            <a:t>Is the current TPN formulation meeting RF’s needs?</a:t>
          </a:r>
          <a:endParaRPr lang="en-US" sz="1800" dirty="0"/>
        </a:p>
      </dgm:t>
    </dgm:pt>
    <dgm:pt modelId="{81808D0B-F516-47DA-985A-C375212BC052}" type="parTrans" cxnId="{1C81AC20-7AE3-4574-AF51-C36F49719822}">
      <dgm:prSet/>
      <dgm:spPr/>
      <dgm:t>
        <a:bodyPr/>
        <a:lstStyle/>
        <a:p>
          <a:endParaRPr lang="en-US"/>
        </a:p>
      </dgm:t>
    </dgm:pt>
    <dgm:pt modelId="{D2A08EB1-702C-4A64-82E2-5320FC136A3D}" type="sibTrans" cxnId="{1C81AC20-7AE3-4574-AF51-C36F49719822}">
      <dgm:prSet/>
      <dgm:spPr/>
      <dgm:t>
        <a:bodyPr/>
        <a:lstStyle/>
        <a:p>
          <a:endParaRPr lang="en-US"/>
        </a:p>
      </dgm:t>
    </dgm:pt>
    <dgm:pt modelId="{659F4518-D4B5-405F-B450-B60FEC154066}">
      <dgm:prSet custT="1"/>
      <dgm:spPr/>
      <dgm:t>
        <a:bodyPr/>
        <a:lstStyle/>
        <a:p>
          <a:r>
            <a:rPr lang="en-US" sz="1600" b="0" i="0" dirty="0"/>
            <a:t>Calculate grams of Protein</a:t>
          </a:r>
          <a:endParaRPr lang="en-US" sz="1600" dirty="0"/>
        </a:p>
      </dgm:t>
    </dgm:pt>
    <dgm:pt modelId="{4F9FDFD5-A2CD-4AB7-838A-22CAC209D1E9}" type="parTrans" cxnId="{5A58DB24-184F-4FCE-8417-04FE7EB065EC}">
      <dgm:prSet/>
      <dgm:spPr/>
      <dgm:t>
        <a:bodyPr/>
        <a:lstStyle/>
        <a:p>
          <a:endParaRPr lang="en-US"/>
        </a:p>
      </dgm:t>
    </dgm:pt>
    <dgm:pt modelId="{3374C9CA-1817-44E4-881A-CDC228003A85}" type="sibTrans" cxnId="{5A58DB24-184F-4FCE-8417-04FE7EB065EC}">
      <dgm:prSet/>
      <dgm:spPr/>
      <dgm:t>
        <a:bodyPr/>
        <a:lstStyle/>
        <a:p>
          <a:endParaRPr lang="en-US"/>
        </a:p>
      </dgm:t>
    </dgm:pt>
    <dgm:pt modelId="{A9EDF1EC-3579-4781-A3ED-CFACB35443C2}">
      <dgm:prSet custT="1"/>
      <dgm:spPr/>
      <dgm:t>
        <a:bodyPr/>
        <a:lstStyle/>
        <a:p>
          <a:r>
            <a:rPr lang="en-US" sz="1600" b="0" i="0" dirty="0"/>
            <a:t>Calculate grams of Dextrose</a:t>
          </a:r>
          <a:endParaRPr lang="en-US" sz="1600" dirty="0"/>
        </a:p>
      </dgm:t>
    </dgm:pt>
    <dgm:pt modelId="{B255C9A2-C9C9-4532-B5D0-C0EE056089E2}" type="parTrans" cxnId="{88941723-3782-4FE6-827F-71B58FFB3548}">
      <dgm:prSet/>
      <dgm:spPr/>
      <dgm:t>
        <a:bodyPr/>
        <a:lstStyle/>
        <a:p>
          <a:endParaRPr lang="en-US"/>
        </a:p>
      </dgm:t>
    </dgm:pt>
    <dgm:pt modelId="{05E9CCD1-76A6-4DEA-9882-4A443347D159}" type="sibTrans" cxnId="{88941723-3782-4FE6-827F-71B58FFB3548}">
      <dgm:prSet/>
      <dgm:spPr/>
      <dgm:t>
        <a:bodyPr/>
        <a:lstStyle/>
        <a:p>
          <a:endParaRPr lang="en-US"/>
        </a:p>
      </dgm:t>
    </dgm:pt>
    <dgm:pt modelId="{418D0984-9FAD-4FFA-9E33-D61A221E9AAA}">
      <dgm:prSet custT="1"/>
      <dgm:spPr/>
      <dgm:t>
        <a:bodyPr/>
        <a:lstStyle/>
        <a:p>
          <a:r>
            <a:rPr lang="en-US" sz="1600" b="0" i="0" dirty="0"/>
            <a:t>Calculate grams of Lipid</a:t>
          </a:r>
          <a:endParaRPr lang="en-US" sz="1600" dirty="0"/>
        </a:p>
      </dgm:t>
    </dgm:pt>
    <dgm:pt modelId="{B16D9A9A-0346-4D76-9AFC-F1D7AA36FBCA}" type="parTrans" cxnId="{37CC26C8-B5C1-4071-8811-D2ADC3AD9CDD}">
      <dgm:prSet/>
      <dgm:spPr/>
      <dgm:t>
        <a:bodyPr/>
        <a:lstStyle/>
        <a:p>
          <a:endParaRPr lang="en-US"/>
        </a:p>
      </dgm:t>
    </dgm:pt>
    <dgm:pt modelId="{76E61731-E208-4024-8447-2936CB700E7F}" type="sibTrans" cxnId="{37CC26C8-B5C1-4071-8811-D2ADC3AD9CDD}">
      <dgm:prSet/>
      <dgm:spPr/>
      <dgm:t>
        <a:bodyPr/>
        <a:lstStyle/>
        <a:p>
          <a:endParaRPr lang="en-US"/>
        </a:p>
      </dgm:t>
    </dgm:pt>
    <dgm:pt modelId="{AC707636-7C54-4B88-93AD-9FD0C5324716}">
      <dgm:prSet custT="1"/>
      <dgm:spPr/>
      <dgm:t>
        <a:bodyPr/>
        <a:lstStyle/>
        <a:p>
          <a:r>
            <a:rPr lang="en-US" sz="1600" b="0" i="0" dirty="0"/>
            <a:t>Calculate Volume</a:t>
          </a:r>
          <a:endParaRPr lang="en-US" sz="1600" dirty="0"/>
        </a:p>
      </dgm:t>
    </dgm:pt>
    <dgm:pt modelId="{DD500B2E-CCD8-4D79-A9F8-7652CA3DFCFE}" type="parTrans" cxnId="{8E0DFE7E-F1C7-4B3F-9874-455182293F7E}">
      <dgm:prSet/>
      <dgm:spPr/>
      <dgm:t>
        <a:bodyPr/>
        <a:lstStyle/>
        <a:p>
          <a:endParaRPr lang="en-US"/>
        </a:p>
      </dgm:t>
    </dgm:pt>
    <dgm:pt modelId="{8A114013-7872-4DF6-9D8F-1284C422F306}" type="sibTrans" cxnId="{8E0DFE7E-F1C7-4B3F-9874-455182293F7E}">
      <dgm:prSet/>
      <dgm:spPr/>
      <dgm:t>
        <a:bodyPr/>
        <a:lstStyle/>
        <a:p>
          <a:endParaRPr lang="en-US"/>
        </a:p>
      </dgm:t>
    </dgm:pt>
    <dgm:pt modelId="{BF9D7934-9A2D-4D46-A6FB-C2CFF9E3639B}">
      <dgm:prSet custT="1"/>
      <dgm:spPr/>
      <dgm:t>
        <a:bodyPr/>
        <a:lstStyle/>
        <a:p>
          <a:pPr>
            <a:defRPr b="1"/>
          </a:pPr>
          <a:r>
            <a:rPr lang="en-US" sz="2000" b="0" i="0" dirty="0"/>
            <a:t>Determine if current TPN Order is Appropriate</a:t>
          </a:r>
          <a:endParaRPr lang="en-US" sz="2000" dirty="0"/>
        </a:p>
      </dgm:t>
    </dgm:pt>
    <dgm:pt modelId="{555E8EC7-F15A-494F-B355-34ABC1D74769}" type="parTrans" cxnId="{231090BD-4475-409E-9E00-7BBC24A4811D}">
      <dgm:prSet/>
      <dgm:spPr/>
      <dgm:t>
        <a:bodyPr/>
        <a:lstStyle/>
        <a:p>
          <a:endParaRPr lang="en-US"/>
        </a:p>
      </dgm:t>
    </dgm:pt>
    <dgm:pt modelId="{2CE5688B-BD7B-4830-85A1-5A1B29DC5352}" type="sibTrans" cxnId="{231090BD-4475-409E-9E00-7BBC24A4811D}">
      <dgm:prSet/>
      <dgm:spPr/>
      <dgm:t>
        <a:bodyPr/>
        <a:lstStyle/>
        <a:p>
          <a:endParaRPr lang="en-US"/>
        </a:p>
      </dgm:t>
    </dgm:pt>
    <dgm:pt modelId="{06B3A60C-E72E-4125-9CB8-9F803AE75118}" type="pres">
      <dgm:prSet presAssocID="{CC43C8F2-2351-435A-BD8D-CCD5F1912251}" presName="root" presStyleCnt="0">
        <dgm:presLayoutVars>
          <dgm:dir/>
          <dgm:resizeHandles val="exact"/>
        </dgm:presLayoutVars>
      </dgm:prSet>
      <dgm:spPr/>
    </dgm:pt>
    <dgm:pt modelId="{1829B85A-9FDB-4034-A574-91093A2930A9}" type="pres">
      <dgm:prSet presAssocID="{B897DB40-B938-4BC4-A3D1-373986EE22AC}" presName="compNode" presStyleCnt="0"/>
      <dgm:spPr/>
    </dgm:pt>
    <dgm:pt modelId="{4CF8B703-A723-43B8-B421-95D5D404651D}" type="pres">
      <dgm:prSet presAssocID="{B897DB40-B938-4BC4-A3D1-373986EE22A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283EF39D-B444-4758-8A3D-8BA7C7224E46}" type="pres">
      <dgm:prSet presAssocID="{B897DB40-B938-4BC4-A3D1-373986EE22AC}" presName="iconSpace" presStyleCnt="0"/>
      <dgm:spPr/>
    </dgm:pt>
    <dgm:pt modelId="{F515117C-47C6-47B6-AA68-5695FB6A47E8}" type="pres">
      <dgm:prSet presAssocID="{B897DB40-B938-4BC4-A3D1-373986EE22AC}" presName="parTx" presStyleLbl="revTx" presStyleIdx="0" presStyleCnt="4">
        <dgm:presLayoutVars>
          <dgm:chMax val="0"/>
          <dgm:chPref val="0"/>
        </dgm:presLayoutVars>
      </dgm:prSet>
      <dgm:spPr/>
    </dgm:pt>
    <dgm:pt modelId="{875E9C7F-B76C-4F53-A8E0-7AFE15A7A5C9}" type="pres">
      <dgm:prSet presAssocID="{B897DB40-B938-4BC4-A3D1-373986EE22AC}" presName="txSpace" presStyleCnt="0"/>
      <dgm:spPr/>
    </dgm:pt>
    <dgm:pt modelId="{D8E50077-3FF3-483C-AC62-9BA29FEE7595}" type="pres">
      <dgm:prSet presAssocID="{B897DB40-B938-4BC4-A3D1-373986EE22AC}" presName="desTx" presStyleLbl="revTx" presStyleIdx="1" presStyleCnt="4">
        <dgm:presLayoutVars/>
      </dgm:prSet>
      <dgm:spPr/>
    </dgm:pt>
    <dgm:pt modelId="{D24C9F1A-C549-46B2-B3AE-1A6D9BE316FD}" type="pres">
      <dgm:prSet presAssocID="{D2A08EB1-702C-4A64-82E2-5320FC136A3D}" presName="sibTrans" presStyleCnt="0"/>
      <dgm:spPr/>
    </dgm:pt>
    <dgm:pt modelId="{2EED1E39-BB2C-4E68-A62D-5EE533D28EA9}" type="pres">
      <dgm:prSet presAssocID="{BF9D7934-9A2D-4D46-A6FB-C2CFF9E3639B}" presName="compNode" presStyleCnt="0"/>
      <dgm:spPr/>
    </dgm:pt>
    <dgm:pt modelId="{6CB141FA-F8F2-4888-B053-4B4C3E148854}" type="pres">
      <dgm:prSet presAssocID="{BF9D7934-9A2D-4D46-A6FB-C2CFF9E3639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3945A7-847B-4874-B4BF-002388DC6780}" type="pres">
      <dgm:prSet presAssocID="{BF9D7934-9A2D-4D46-A6FB-C2CFF9E3639B}" presName="iconSpace" presStyleCnt="0"/>
      <dgm:spPr/>
    </dgm:pt>
    <dgm:pt modelId="{26B5D832-55FA-48A9-B3F5-5D16203A42AB}" type="pres">
      <dgm:prSet presAssocID="{BF9D7934-9A2D-4D46-A6FB-C2CFF9E3639B}" presName="parTx" presStyleLbl="revTx" presStyleIdx="2" presStyleCnt="4">
        <dgm:presLayoutVars>
          <dgm:chMax val="0"/>
          <dgm:chPref val="0"/>
        </dgm:presLayoutVars>
      </dgm:prSet>
      <dgm:spPr/>
    </dgm:pt>
    <dgm:pt modelId="{73369F46-A9D7-450E-B085-3A015A916EE2}" type="pres">
      <dgm:prSet presAssocID="{BF9D7934-9A2D-4D46-A6FB-C2CFF9E3639B}" presName="txSpace" presStyleCnt="0"/>
      <dgm:spPr/>
    </dgm:pt>
    <dgm:pt modelId="{6163F97E-8035-4001-947D-A4DB01593021}" type="pres">
      <dgm:prSet presAssocID="{BF9D7934-9A2D-4D46-A6FB-C2CFF9E3639B}" presName="desTx" presStyleLbl="revTx" presStyleIdx="3" presStyleCnt="4">
        <dgm:presLayoutVars/>
      </dgm:prSet>
      <dgm:spPr/>
    </dgm:pt>
  </dgm:ptLst>
  <dgm:cxnLst>
    <dgm:cxn modelId="{73694303-C5B9-4ACD-B88A-D05F6F5FF0BF}" type="presOf" srcId="{AC707636-7C54-4B88-93AD-9FD0C5324716}" destId="{D8E50077-3FF3-483C-AC62-9BA29FEE7595}" srcOrd="0" destOrd="3" presId="urn:microsoft.com/office/officeart/2018/2/layout/IconLabelDescriptionList"/>
    <dgm:cxn modelId="{1C81AC20-7AE3-4574-AF51-C36F49719822}" srcId="{CC43C8F2-2351-435A-BD8D-CCD5F1912251}" destId="{B897DB40-B938-4BC4-A3D1-373986EE22AC}" srcOrd="0" destOrd="0" parTransId="{81808D0B-F516-47DA-985A-C375212BC052}" sibTransId="{D2A08EB1-702C-4A64-82E2-5320FC136A3D}"/>
    <dgm:cxn modelId="{90AB9521-0950-4A37-8ED4-12741B1C4828}" type="presOf" srcId="{B897DB40-B938-4BC4-A3D1-373986EE22AC}" destId="{F515117C-47C6-47B6-AA68-5695FB6A47E8}" srcOrd="0" destOrd="0" presId="urn:microsoft.com/office/officeart/2018/2/layout/IconLabelDescriptionList"/>
    <dgm:cxn modelId="{88941723-3782-4FE6-827F-71B58FFB3548}" srcId="{B897DB40-B938-4BC4-A3D1-373986EE22AC}" destId="{A9EDF1EC-3579-4781-A3ED-CFACB35443C2}" srcOrd="1" destOrd="0" parTransId="{B255C9A2-C9C9-4532-B5D0-C0EE056089E2}" sibTransId="{05E9CCD1-76A6-4DEA-9882-4A443347D159}"/>
    <dgm:cxn modelId="{5A58DB24-184F-4FCE-8417-04FE7EB065EC}" srcId="{B897DB40-B938-4BC4-A3D1-373986EE22AC}" destId="{659F4518-D4B5-405F-B450-B60FEC154066}" srcOrd="0" destOrd="0" parTransId="{4F9FDFD5-A2CD-4AB7-838A-22CAC209D1E9}" sibTransId="{3374C9CA-1817-44E4-881A-CDC228003A85}"/>
    <dgm:cxn modelId="{1786E377-C321-4149-A852-2033B571A850}" type="presOf" srcId="{A9EDF1EC-3579-4781-A3ED-CFACB35443C2}" destId="{D8E50077-3FF3-483C-AC62-9BA29FEE7595}" srcOrd="0" destOrd="1" presId="urn:microsoft.com/office/officeart/2018/2/layout/IconLabelDescriptionList"/>
    <dgm:cxn modelId="{8E0DFE7E-F1C7-4B3F-9874-455182293F7E}" srcId="{B897DB40-B938-4BC4-A3D1-373986EE22AC}" destId="{AC707636-7C54-4B88-93AD-9FD0C5324716}" srcOrd="3" destOrd="0" parTransId="{DD500B2E-CCD8-4D79-A9F8-7652CA3DFCFE}" sibTransId="{8A114013-7872-4DF6-9D8F-1284C422F306}"/>
    <dgm:cxn modelId="{75A3D589-BAC2-47BC-8F90-4A61AC406249}" type="presOf" srcId="{BF9D7934-9A2D-4D46-A6FB-C2CFF9E3639B}" destId="{26B5D832-55FA-48A9-B3F5-5D16203A42AB}" srcOrd="0" destOrd="0" presId="urn:microsoft.com/office/officeart/2018/2/layout/IconLabelDescriptionList"/>
    <dgm:cxn modelId="{B6B10FB7-8D27-4F99-9D98-7C207C1B9902}" type="presOf" srcId="{659F4518-D4B5-405F-B450-B60FEC154066}" destId="{D8E50077-3FF3-483C-AC62-9BA29FEE7595}" srcOrd="0" destOrd="0" presId="urn:microsoft.com/office/officeart/2018/2/layout/IconLabelDescriptionList"/>
    <dgm:cxn modelId="{381957B7-3CE9-44AD-A4FF-CA3DAFF39889}" type="presOf" srcId="{CC43C8F2-2351-435A-BD8D-CCD5F1912251}" destId="{06B3A60C-E72E-4125-9CB8-9F803AE75118}" srcOrd="0" destOrd="0" presId="urn:microsoft.com/office/officeart/2018/2/layout/IconLabelDescriptionList"/>
    <dgm:cxn modelId="{231090BD-4475-409E-9E00-7BBC24A4811D}" srcId="{CC43C8F2-2351-435A-BD8D-CCD5F1912251}" destId="{BF9D7934-9A2D-4D46-A6FB-C2CFF9E3639B}" srcOrd="1" destOrd="0" parTransId="{555E8EC7-F15A-494F-B355-34ABC1D74769}" sibTransId="{2CE5688B-BD7B-4830-85A1-5A1B29DC5352}"/>
    <dgm:cxn modelId="{37CC26C8-B5C1-4071-8811-D2ADC3AD9CDD}" srcId="{B897DB40-B938-4BC4-A3D1-373986EE22AC}" destId="{418D0984-9FAD-4FFA-9E33-D61A221E9AAA}" srcOrd="2" destOrd="0" parTransId="{B16D9A9A-0346-4D76-9AFC-F1D7AA36FBCA}" sibTransId="{76E61731-E208-4024-8447-2936CB700E7F}"/>
    <dgm:cxn modelId="{691976DB-71F3-4D7F-9D8D-95C153635359}" type="presOf" srcId="{418D0984-9FAD-4FFA-9E33-D61A221E9AAA}" destId="{D8E50077-3FF3-483C-AC62-9BA29FEE7595}" srcOrd="0" destOrd="2" presId="urn:microsoft.com/office/officeart/2018/2/layout/IconLabelDescriptionList"/>
    <dgm:cxn modelId="{D2C3BA24-612A-46F2-91B6-BB55F58C66BF}" type="presParOf" srcId="{06B3A60C-E72E-4125-9CB8-9F803AE75118}" destId="{1829B85A-9FDB-4034-A574-91093A2930A9}" srcOrd="0" destOrd="0" presId="urn:microsoft.com/office/officeart/2018/2/layout/IconLabelDescriptionList"/>
    <dgm:cxn modelId="{BC5FA8E4-4176-49F9-B465-525D9E8221C0}" type="presParOf" srcId="{1829B85A-9FDB-4034-A574-91093A2930A9}" destId="{4CF8B703-A723-43B8-B421-95D5D404651D}" srcOrd="0" destOrd="0" presId="urn:microsoft.com/office/officeart/2018/2/layout/IconLabelDescriptionList"/>
    <dgm:cxn modelId="{F9BCE42D-933C-468F-85DB-A3C976C518A6}" type="presParOf" srcId="{1829B85A-9FDB-4034-A574-91093A2930A9}" destId="{283EF39D-B444-4758-8A3D-8BA7C7224E46}" srcOrd="1" destOrd="0" presId="urn:microsoft.com/office/officeart/2018/2/layout/IconLabelDescriptionList"/>
    <dgm:cxn modelId="{24E046CD-5A4E-461C-BEFE-9A84A19A5E8F}" type="presParOf" srcId="{1829B85A-9FDB-4034-A574-91093A2930A9}" destId="{F515117C-47C6-47B6-AA68-5695FB6A47E8}" srcOrd="2" destOrd="0" presId="urn:microsoft.com/office/officeart/2018/2/layout/IconLabelDescriptionList"/>
    <dgm:cxn modelId="{17364027-A64F-4706-B961-1F79853C7149}" type="presParOf" srcId="{1829B85A-9FDB-4034-A574-91093A2930A9}" destId="{875E9C7F-B76C-4F53-A8E0-7AFE15A7A5C9}" srcOrd="3" destOrd="0" presId="urn:microsoft.com/office/officeart/2018/2/layout/IconLabelDescriptionList"/>
    <dgm:cxn modelId="{501CCB67-B5B3-46A3-B4D8-6139475FB869}" type="presParOf" srcId="{1829B85A-9FDB-4034-A574-91093A2930A9}" destId="{D8E50077-3FF3-483C-AC62-9BA29FEE7595}" srcOrd="4" destOrd="0" presId="urn:microsoft.com/office/officeart/2018/2/layout/IconLabelDescriptionList"/>
    <dgm:cxn modelId="{13B7AC21-E2B8-4FF5-85AF-23B3BD4ED5CF}" type="presParOf" srcId="{06B3A60C-E72E-4125-9CB8-9F803AE75118}" destId="{D24C9F1A-C549-46B2-B3AE-1A6D9BE316FD}" srcOrd="1" destOrd="0" presId="urn:microsoft.com/office/officeart/2018/2/layout/IconLabelDescriptionList"/>
    <dgm:cxn modelId="{E2BF9E0D-EE80-4B34-A570-ABA5873CB5FA}" type="presParOf" srcId="{06B3A60C-E72E-4125-9CB8-9F803AE75118}" destId="{2EED1E39-BB2C-4E68-A62D-5EE533D28EA9}" srcOrd="2" destOrd="0" presId="urn:microsoft.com/office/officeart/2018/2/layout/IconLabelDescriptionList"/>
    <dgm:cxn modelId="{C91A980B-0C2A-4A24-9E48-EC2F23A11DD6}" type="presParOf" srcId="{2EED1E39-BB2C-4E68-A62D-5EE533D28EA9}" destId="{6CB141FA-F8F2-4888-B053-4B4C3E148854}" srcOrd="0" destOrd="0" presId="urn:microsoft.com/office/officeart/2018/2/layout/IconLabelDescriptionList"/>
    <dgm:cxn modelId="{34F30661-475F-4EE0-B162-BD95437DF78E}" type="presParOf" srcId="{2EED1E39-BB2C-4E68-A62D-5EE533D28EA9}" destId="{D03945A7-847B-4874-B4BF-002388DC6780}" srcOrd="1" destOrd="0" presId="urn:microsoft.com/office/officeart/2018/2/layout/IconLabelDescriptionList"/>
    <dgm:cxn modelId="{E21FBFAB-B4F1-4759-A851-D4E313017D69}" type="presParOf" srcId="{2EED1E39-BB2C-4E68-A62D-5EE533D28EA9}" destId="{26B5D832-55FA-48A9-B3F5-5D16203A42AB}" srcOrd="2" destOrd="0" presId="urn:microsoft.com/office/officeart/2018/2/layout/IconLabelDescriptionList"/>
    <dgm:cxn modelId="{CDE8A385-7A0D-4D64-B862-3B5CF074CF2F}" type="presParOf" srcId="{2EED1E39-BB2C-4E68-A62D-5EE533D28EA9}" destId="{73369F46-A9D7-450E-B085-3A015A916EE2}" srcOrd="3" destOrd="0" presId="urn:microsoft.com/office/officeart/2018/2/layout/IconLabelDescriptionList"/>
    <dgm:cxn modelId="{B09B0366-3301-4C78-8BD7-EF0B5469A1C2}" type="presParOf" srcId="{2EED1E39-BB2C-4E68-A62D-5EE533D28EA9}" destId="{6163F97E-8035-4001-947D-A4DB0159302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9AA49-C47A-4EA7-BF55-8C5B52DFF690}">
      <dsp:nvSpPr>
        <dsp:cNvPr id="0" name=""/>
        <dsp:cNvSpPr/>
      </dsp:nvSpPr>
      <dsp:spPr>
        <a:xfrm>
          <a:off x="0" y="503"/>
          <a:ext cx="4793456" cy="693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F3D5B-43E8-4C52-BCFB-2B3AA80B2833}">
      <dsp:nvSpPr>
        <dsp:cNvPr id="0" name=""/>
        <dsp:cNvSpPr/>
      </dsp:nvSpPr>
      <dsp:spPr>
        <a:xfrm>
          <a:off x="209847" y="156589"/>
          <a:ext cx="381541" cy="381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843B6-4565-474B-AF27-EEA4408AC0F2}">
      <dsp:nvSpPr>
        <dsp:cNvPr id="0" name=""/>
        <dsp:cNvSpPr/>
      </dsp:nvSpPr>
      <dsp:spPr>
        <a:xfrm>
          <a:off x="801237" y="503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Define and review the components of parenteral nutrition (PN)</a:t>
          </a:r>
        </a:p>
      </dsp:txBody>
      <dsp:txXfrm>
        <a:off x="801237" y="503"/>
        <a:ext cx="3992218" cy="693712"/>
      </dsp:txXfrm>
    </dsp:sp>
    <dsp:sp modelId="{B3131FA0-2D13-4549-8D92-708D5BCB8819}">
      <dsp:nvSpPr>
        <dsp:cNvPr id="0" name=""/>
        <dsp:cNvSpPr/>
      </dsp:nvSpPr>
      <dsp:spPr>
        <a:xfrm>
          <a:off x="0" y="867644"/>
          <a:ext cx="4793456" cy="693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1E968-29CD-CC4D-920A-CA87CAC72DD9}">
      <dsp:nvSpPr>
        <dsp:cNvPr id="0" name=""/>
        <dsp:cNvSpPr/>
      </dsp:nvSpPr>
      <dsp:spPr>
        <a:xfrm>
          <a:off x="209847" y="1023729"/>
          <a:ext cx="381541" cy="38154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037D1-B029-4548-BCC7-8EBA6F8EBAFA}">
      <dsp:nvSpPr>
        <dsp:cNvPr id="0" name=""/>
        <dsp:cNvSpPr/>
      </dsp:nvSpPr>
      <dsp:spPr>
        <a:xfrm>
          <a:off x="801237" y="867644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Explain the indications and contraindications for use of PN</a:t>
          </a:r>
          <a:endParaRPr lang="en-US" sz="1400" kern="1200" dirty="0"/>
        </a:p>
      </dsp:txBody>
      <dsp:txXfrm>
        <a:off x="801237" y="867644"/>
        <a:ext cx="3992218" cy="693712"/>
      </dsp:txXfrm>
    </dsp:sp>
    <dsp:sp modelId="{CDC65EFD-2A98-48E2-8194-A48E70462456}">
      <dsp:nvSpPr>
        <dsp:cNvPr id="0" name=""/>
        <dsp:cNvSpPr/>
      </dsp:nvSpPr>
      <dsp:spPr>
        <a:xfrm>
          <a:off x="0" y="1734784"/>
          <a:ext cx="4793456" cy="693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E2CAB-3C57-4A11-B2AA-BBDD7B0A9B33}">
      <dsp:nvSpPr>
        <dsp:cNvPr id="0" name=""/>
        <dsp:cNvSpPr/>
      </dsp:nvSpPr>
      <dsp:spPr>
        <a:xfrm>
          <a:off x="209847" y="1890869"/>
          <a:ext cx="381541" cy="381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697A0-E168-4FF0-BCBB-78F563D921BF}">
      <dsp:nvSpPr>
        <dsp:cNvPr id="0" name=""/>
        <dsp:cNvSpPr/>
      </dsp:nvSpPr>
      <dsp:spPr>
        <a:xfrm>
          <a:off x="801237" y="1734784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Review the benefits of EN vs. PN</a:t>
          </a:r>
          <a:endParaRPr lang="en-US" sz="1400" kern="1200" dirty="0"/>
        </a:p>
      </dsp:txBody>
      <dsp:txXfrm>
        <a:off x="801237" y="1734784"/>
        <a:ext cx="3992218" cy="693712"/>
      </dsp:txXfrm>
    </dsp:sp>
    <dsp:sp modelId="{6C66CF38-9A3B-425C-8AFB-88A1274673AD}">
      <dsp:nvSpPr>
        <dsp:cNvPr id="0" name=""/>
        <dsp:cNvSpPr/>
      </dsp:nvSpPr>
      <dsp:spPr>
        <a:xfrm>
          <a:off x="0" y="2601924"/>
          <a:ext cx="4793456" cy="6937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C5A40-28B5-456D-89CE-D14FB9F18F24}">
      <dsp:nvSpPr>
        <dsp:cNvPr id="0" name=""/>
        <dsp:cNvSpPr/>
      </dsp:nvSpPr>
      <dsp:spPr>
        <a:xfrm>
          <a:off x="209847" y="2758010"/>
          <a:ext cx="381541" cy="381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EF1F4-ECEC-4247-82D5-EF5C67D4F833}">
      <dsp:nvSpPr>
        <dsp:cNvPr id="0" name=""/>
        <dsp:cNvSpPr/>
      </dsp:nvSpPr>
      <dsp:spPr>
        <a:xfrm>
          <a:off x="801237" y="2601924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Learn potential complications of PN</a:t>
          </a:r>
          <a:endParaRPr lang="en-US" sz="1400" kern="1200" dirty="0"/>
        </a:p>
      </dsp:txBody>
      <dsp:txXfrm>
        <a:off x="801237" y="2601924"/>
        <a:ext cx="3992218" cy="693712"/>
      </dsp:txXfrm>
    </dsp:sp>
    <dsp:sp modelId="{39E89FF4-2CE7-4071-AED8-2102106BEBAF}">
      <dsp:nvSpPr>
        <dsp:cNvPr id="0" name=""/>
        <dsp:cNvSpPr/>
      </dsp:nvSpPr>
      <dsp:spPr>
        <a:xfrm>
          <a:off x="0" y="3469065"/>
          <a:ext cx="4793456" cy="6937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1D22F-A591-47F0-A848-7DFA5F9C0C47}">
      <dsp:nvSpPr>
        <dsp:cNvPr id="0" name=""/>
        <dsp:cNvSpPr/>
      </dsp:nvSpPr>
      <dsp:spPr>
        <a:xfrm>
          <a:off x="209847" y="3625150"/>
          <a:ext cx="381541" cy="381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189D0-B2EF-47AA-A67F-3131614FFFE7}">
      <dsp:nvSpPr>
        <dsp:cNvPr id="0" name=""/>
        <dsp:cNvSpPr/>
      </dsp:nvSpPr>
      <dsp:spPr>
        <a:xfrm>
          <a:off x="801237" y="3469065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Review how to formulate PN</a:t>
          </a:r>
          <a:endParaRPr lang="en-US" sz="1400" kern="1200" dirty="0"/>
        </a:p>
      </dsp:txBody>
      <dsp:txXfrm>
        <a:off x="801237" y="3469065"/>
        <a:ext cx="3992218" cy="693712"/>
      </dsp:txXfrm>
    </dsp:sp>
    <dsp:sp modelId="{A2F59955-E72D-426B-92BA-04A2FC4B6C39}">
      <dsp:nvSpPr>
        <dsp:cNvPr id="0" name=""/>
        <dsp:cNvSpPr/>
      </dsp:nvSpPr>
      <dsp:spPr>
        <a:xfrm>
          <a:off x="0" y="4336205"/>
          <a:ext cx="4793456" cy="6937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2261C-C9D9-4438-B72A-A40E07FAA935}">
      <dsp:nvSpPr>
        <dsp:cNvPr id="0" name=""/>
        <dsp:cNvSpPr/>
      </dsp:nvSpPr>
      <dsp:spPr>
        <a:xfrm>
          <a:off x="209847" y="4492290"/>
          <a:ext cx="381541" cy="381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C6505-A540-4BDA-B656-EB22F6EF99C6}">
      <dsp:nvSpPr>
        <dsp:cNvPr id="0" name=""/>
        <dsp:cNvSpPr/>
      </dsp:nvSpPr>
      <dsp:spPr>
        <a:xfrm>
          <a:off x="801237" y="4336205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Describe how to wean residents off PN and when it is appropriate to discontinue PN</a:t>
          </a:r>
          <a:endParaRPr lang="en-US" sz="1400" kern="1200" dirty="0"/>
        </a:p>
      </dsp:txBody>
      <dsp:txXfrm>
        <a:off x="801237" y="4336205"/>
        <a:ext cx="3992218" cy="693712"/>
      </dsp:txXfrm>
    </dsp:sp>
    <dsp:sp modelId="{5F431FDF-71DF-4840-AB63-554BCD81156F}">
      <dsp:nvSpPr>
        <dsp:cNvPr id="0" name=""/>
        <dsp:cNvSpPr/>
      </dsp:nvSpPr>
      <dsp:spPr>
        <a:xfrm>
          <a:off x="0" y="5203345"/>
          <a:ext cx="4793456" cy="693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35E8-2BAC-41A9-9930-3EA327730F60}">
      <dsp:nvSpPr>
        <dsp:cNvPr id="0" name=""/>
        <dsp:cNvSpPr/>
      </dsp:nvSpPr>
      <dsp:spPr>
        <a:xfrm>
          <a:off x="209847" y="5359431"/>
          <a:ext cx="381541" cy="3815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5FEA-CF52-4E72-A76F-3150AAB803E1}">
      <dsp:nvSpPr>
        <dsp:cNvPr id="0" name=""/>
        <dsp:cNvSpPr/>
      </dsp:nvSpPr>
      <dsp:spPr>
        <a:xfrm>
          <a:off x="801237" y="5203345"/>
          <a:ext cx="3992218" cy="693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18" tIns="73418" rIns="73418" bIns="734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Review a case study and calculate a PN formulation</a:t>
          </a:r>
          <a:endParaRPr lang="en-US" sz="1400" kern="1200" dirty="0"/>
        </a:p>
      </dsp:txBody>
      <dsp:txXfrm>
        <a:off x="801237" y="5203345"/>
        <a:ext cx="3992218" cy="693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8B703-A723-43B8-B421-95D5D404651D}">
      <dsp:nvSpPr>
        <dsp:cNvPr id="0" name=""/>
        <dsp:cNvSpPr/>
      </dsp:nvSpPr>
      <dsp:spPr>
        <a:xfrm>
          <a:off x="3436" y="632436"/>
          <a:ext cx="1160578" cy="1160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117C-47C6-47B6-AA68-5695FB6A47E8}">
      <dsp:nvSpPr>
        <dsp:cNvPr id="0" name=""/>
        <dsp:cNvSpPr/>
      </dsp:nvSpPr>
      <dsp:spPr>
        <a:xfrm>
          <a:off x="3436" y="1925390"/>
          <a:ext cx="3315937" cy="561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b="0" i="0" kern="1200" dirty="0"/>
            <a:t>Is the current TPN formulation meeting RF’s needs?</a:t>
          </a:r>
          <a:endParaRPr lang="en-US" sz="1800" kern="1200" dirty="0"/>
        </a:p>
      </dsp:txBody>
      <dsp:txXfrm>
        <a:off x="3436" y="1925390"/>
        <a:ext cx="3315937" cy="561021"/>
      </dsp:txXfrm>
    </dsp:sp>
    <dsp:sp modelId="{D8E50077-3FF3-483C-AC62-9BA29FEE7595}">
      <dsp:nvSpPr>
        <dsp:cNvPr id="0" name=""/>
        <dsp:cNvSpPr/>
      </dsp:nvSpPr>
      <dsp:spPr>
        <a:xfrm>
          <a:off x="3436" y="2547983"/>
          <a:ext cx="3315937" cy="116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Calculate grams of Protein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Calculate grams of Dextrose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Calculate grams of Lipid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Calculate Volume</a:t>
          </a:r>
          <a:endParaRPr lang="en-US" sz="1600" kern="1200" dirty="0"/>
        </a:p>
      </dsp:txBody>
      <dsp:txXfrm>
        <a:off x="3436" y="2547983"/>
        <a:ext cx="3315937" cy="1162980"/>
      </dsp:txXfrm>
    </dsp:sp>
    <dsp:sp modelId="{6CB141FA-F8F2-4888-B053-4B4C3E148854}">
      <dsp:nvSpPr>
        <dsp:cNvPr id="0" name=""/>
        <dsp:cNvSpPr/>
      </dsp:nvSpPr>
      <dsp:spPr>
        <a:xfrm>
          <a:off x="3899663" y="632436"/>
          <a:ext cx="1160578" cy="1160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5D832-55FA-48A9-B3F5-5D16203A42AB}">
      <dsp:nvSpPr>
        <dsp:cNvPr id="0" name=""/>
        <dsp:cNvSpPr/>
      </dsp:nvSpPr>
      <dsp:spPr>
        <a:xfrm>
          <a:off x="3899663" y="1925390"/>
          <a:ext cx="3315937" cy="561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0" kern="1200" dirty="0"/>
            <a:t>Determine if current TPN Order is Appropriate</a:t>
          </a:r>
          <a:endParaRPr lang="en-US" sz="2000" kern="1200" dirty="0"/>
        </a:p>
      </dsp:txBody>
      <dsp:txXfrm>
        <a:off x="3899663" y="1925390"/>
        <a:ext cx="3315937" cy="561021"/>
      </dsp:txXfrm>
    </dsp:sp>
    <dsp:sp modelId="{6163F97E-8035-4001-947D-A4DB01593021}">
      <dsp:nvSpPr>
        <dsp:cNvPr id="0" name=""/>
        <dsp:cNvSpPr/>
      </dsp:nvSpPr>
      <dsp:spPr>
        <a:xfrm>
          <a:off x="3899663" y="2547983"/>
          <a:ext cx="3315937" cy="1162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7195-4DCA-BB4E-95AC-D321340399EF}" type="datetimeFigureOut">
              <a:rPr lang="en-US" smtClean="0"/>
              <a:pPr/>
              <a:t>8/18/21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6964-9789-6B41-805D-588E6B951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EF93-C4F9-40AC-8E49-ECCDAA1F4992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B1EA-D0D3-4CB9-A533-65A1A458B3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6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03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0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07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81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7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80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65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15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5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50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739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165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B1EA-D0D3-4CB9-A533-65A1A458B30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1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9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7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1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0E2EC0D-9BFA-4D19-8F27-36C37DC70984}" type="datetimeFigureOut">
              <a:rPr lang="en-US" smtClean="0"/>
              <a:pPr/>
              <a:t>8/18/21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CD4068D-725D-429E-BB0E-C6255E907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6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care.org/Guidelines_and_Clinical_Resources/Toolkits/Parenteral_Nutrition_Safety_Toolkit/Parenteral_Nutrition_Safety_Consensus_Recommendations_and_Clinical_Guidelin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ysdietitian.com/pdf/courses/FesslerelecrolytesinPN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about_clinical_nutrition/what_is_parenteral_nutrition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senius-kabi.com/us/news/fresenius-kabi-announces-u-s-availability-of-omegaven-fish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moflipid.com/characteristics-of-smoflipid/smoflipid-composition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tritioncare.org/Guidelines_and_Clinical_Resources/Toolkits/Parenteral_Nutrition_Safety_Toolkit/Parenteral_Nutrition_Safety_Consensus_Recommendations_and_Clinical_Guidelin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295" y="1241266"/>
            <a:ext cx="4071414" cy="315375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Parenteral Nutrition in the </a:t>
            </a:r>
            <a:br>
              <a:rPr lang="en-US" sz="4400" dirty="0">
                <a:solidFill>
                  <a:srgbClr val="EBEBEB"/>
                </a:solidFill>
              </a:rPr>
            </a:br>
            <a:r>
              <a:rPr lang="en-US" sz="4400" dirty="0">
                <a:solidFill>
                  <a:srgbClr val="EBEBEB"/>
                </a:solidFill>
              </a:rPr>
              <a:t>Post-Acute Care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8386" y="5398116"/>
            <a:ext cx="4651584" cy="1025069"/>
          </a:xfrm>
        </p:spPr>
        <p:txBody>
          <a:bodyPr>
            <a:normAutofit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Krista Blackwell, MS, RD, LDN, CNSC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1F5BDA-0140-462B-933C-538752EE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17499" y="396836"/>
            <a:ext cx="3744119" cy="6058999"/>
            <a:chOff x="6776508" y="396836"/>
            <a:chExt cx="4992157" cy="6058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AE763C-C631-453B-A3A7-09499D0D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0C2E541-1E75-440D-A59A-C2B3AB867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81FF14D-53DC-4EA3-8425-26F1B0F08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5362" name="Picture 2" descr="Home Parenteral Nutrition">
            <a:extLst>
              <a:ext uri="{FF2B5EF4-FFF2-40B4-BE49-F238E27FC236}">
                <a16:creationId xmlns:a16="http://schemas.microsoft.com/office/drawing/2014/main" id="{973C254D-A3F2-8D4D-9B37-401C38A4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1" y="1828800"/>
            <a:ext cx="2890562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84" y="687659"/>
            <a:ext cx="8229600" cy="1295400"/>
          </a:xfrm>
        </p:spPr>
        <p:txBody>
          <a:bodyPr>
            <a:normAutofit/>
          </a:bodyPr>
          <a:lstStyle/>
          <a:p>
            <a:r>
              <a:rPr lang="en-US" sz="3000" dirty="0"/>
              <a:t>Key PN Safe Practice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91" y="2188747"/>
            <a:ext cx="7454509" cy="337385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/>
              <a:t>Appropriate indication for PN </a:t>
            </a:r>
          </a:p>
          <a:p>
            <a:pPr lvl="1"/>
            <a:r>
              <a:rPr lang="en-US" altLang="en-US" sz="2400" dirty="0"/>
              <a:t>Documented in medical record and</a:t>
            </a:r>
            <a:r>
              <a:rPr lang="en-US" altLang="en-US" sz="2600" dirty="0"/>
              <a:t> on the PN order sheet</a:t>
            </a:r>
          </a:p>
          <a:p>
            <a:r>
              <a:rPr lang="en-US" altLang="en-US" sz="2600" dirty="0"/>
              <a:t>Appropriate IV access</a:t>
            </a:r>
          </a:p>
          <a:p>
            <a:r>
              <a:rPr lang="en-US" altLang="en-US" sz="2600" dirty="0"/>
              <a:t>Energy and protein goals determined for the resident’s condition based on published guidelines and evidence</a:t>
            </a:r>
          </a:p>
          <a:p>
            <a:r>
              <a:rPr lang="en-US" altLang="en-US" sz="2600" dirty="0"/>
              <a:t>All PN ingredients ordered in amounts per day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719" y="5799435"/>
            <a:ext cx="807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hlinkClick r:id="rId3"/>
              </a:rPr>
              <a:t>https://www.nutritioncare.org/Guidelines_and_Clinical_Resources/Toolkits/Parenteral_Nutrition_Safety_Toolkit/Parenteral_Nutrition_Safety_Consensus_Recommendations_and_Clinical_Guidelines/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12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7F31-175E-6148-9D05-A136E283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3672" cy="709865"/>
          </a:xfrm>
        </p:spPr>
        <p:txBody>
          <a:bodyPr/>
          <a:lstStyle/>
          <a:p>
            <a:r>
              <a:rPr lang="en-US" dirty="0"/>
              <a:t>SAMPLE ORDER FORM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18777C0-9EA2-9649-907A-11EBBD80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80" y="1395665"/>
            <a:ext cx="6766640" cy="52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838200"/>
            <a:ext cx="8534400" cy="1066800"/>
          </a:xfrm>
        </p:spPr>
        <p:txBody>
          <a:bodyPr>
            <a:normAutofit/>
          </a:bodyPr>
          <a:lstStyle/>
          <a:p>
            <a:r>
              <a:rPr lang="en-US" dirty="0"/>
              <a:t>Parenteral Macronutrients: Amino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136618" cy="3987800"/>
          </a:xfrm>
        </p:spPr>
        <p:txBody>
          <a:bodyPr>
            <a:normAutofit/>
          </a:bodyPr>
          <a:lstStyle/>
          <a:p>
            <a:r>
              <a:rPr lang="en-US" dirty="0"/>
              <a:t>Function: The body’s structural building blocks</a:t>
            </a:r>
          </a:p>
          <a:p>
            <a:pPr lvl="1"/>
            <a:r>
              <a:rPr lang="en-US" dirty="0"/>
              <a:t>Component of skeletal muscle</a:t>
            </a:r>
          </a:p>
          <a:p>
            <a:pPr lvl="1"/>
            <a:r>
              <a:rPr lang="en-US" dirty="0"/>
              <a:t>Catalyze reactions in cells</a:t>
            </a:r>
          </a:p>
          <a:p>
            <a:pPr lvl="1"/>
            <a:r>
              <a:rPr lang="en-US" dirty="0"/>
              <a:t>Control most cellular processes</a:t>
            </a:r>
          </a:p>
          <a:p>
            <a:r>
              <a:rPr lang="en-US" dirty="0"/>
              <a:t>4 kcal per gram</a:t>
            </a:r>
          </a:p>
          <a:p>
            <a:r>
              <a:rPr lang="en-US" dirty="0"/>
              <a:t>Solutions range from 3% to 20%</a:t>
            </a:r>
          </a:p>
          <a:p>
            <a:pPr lvl="1"/>
            <a:r>
              <a:rPr lang="en-US" dirty="0"/>
              <a:t>Most common: 8.5%, 10%, 15%</a:t>
            </a:r>
          </a:p>
          <a:p>
            <a:r>
              <a:rPr lang="en-US" dirty="0"/>
              <a:t>Modified amino acid formulations</a:t>
            </a:r>
          </a:p>
        </p:txBody>
      </p:sp>
      <p:pic>
        <p:nvPicPr>
          <p:cNvPr id="3074" name="Picture 2" descr="Contents and properties of the parenteral nutrition mixture | Deranged  Physiology">
            <a:extLst>
              <a:ext uri="{FF2B5EF4-FFF2-40B4-BE49-F238E27FC236}">
                <a16:creationId xmlns:a16="http://schemas.microsoft.com/office/drawing/2014/main" id="{482CF541-4650-B84C-83CF-DDC2DE06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28" y="4114800"/>
            <a:ext cx="2632923" cy="20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Parenteral Macronutrients: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987800"/>
          </a:xfrm>
        </p:spPr>
        <p:txBody>
          <a:bodyPr>
            <a:normAutofit/>
          </a:bodyPr>
          <a:lstStyle/>
          <a:p>
            <a:r>
              <a:rPr lang="en-US" sz="2000" dirty="0"/>
              <a:t>Function: Primary energy source</a:t>
            </a:r>
          </a:p>
          <a:p>
            <a:r>
              <a:rPr lang="en-US" sz="2000" dirty="0"/>
              <a:t>Dextrose: </a:t>
            </a:r>
          </a:p>
          <a:p>
            <a:pPr lvl="1"/>
            <a:r>
              <a:rPr lang="en-US" sz="2000" dirty="0"/>
              <a:t>Most commonly used CHO energy substrate in PN</a:t>
            </a:r>
          </a:p>
          <a:p>
            <a:r>
              <a:rPr lang="en-US" sz="2000" dirty="0"/>
              <a:t>Provides 3.4 kcal per gram</a:t>
            </a:r>
          </a:p>
          <a:p>
            <a:r>
              <a:rPr lang="en-US" sz="2000" dirty="0"/>
              <a:t>Available in various concentrations: 2.5% to 70%</a:t>
            </a:r>
          </a:p>
          <a:p>
            <a:pPr lvl="1"/>
            <a:r>
              <a:rPr lang="en-US" sz="2000" dirty="0"/>
              <a:t>Osmolarity depends on concentration</a:t>
            </a:r>
          </a:p>
        </p:txBody>
      </p:sp>
      <p:pic>
        <p:nvPicPr>
          <p:cNvPr id="9218" name="Picture 2" descr="DEXTROSE, FTV 50% 50ML (25/PK 2PK/CS)">
            <a:extLst>
              <a:ext uri="{FF2B5EF4-FFF2-40B4-BE49-F238E27FC236}">
                <a16:creationId xmlns:a16="http://schemas.microsoft.com/office/drawing/2014/main" id="{96E46345-1152-FF46-A969-8F7A8959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15917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Glucose Infusion Rate (GIR)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6" y="2286000"/>
            <a:ext cx="6486694" cy="4559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High glucose infusion rates can increase risk for fatty liver, overfeeding, elevated triglycerides and poor glycemic control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Glucose infusion rate should not exceed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5 mg/kg/min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Diabetics and critically ill patients may maintain better glucose control with infusion rates of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4-5 mg/kg/min </a:t>
            </a:r>
            <a:r>
              <a:rPr lang="en-US" altLang="en-US" dirty="0"/>
              <a:t>or less </a:t>
            </a:r>
          </a:p>
          <a:p>
            <a:r>
              <a:rPr lang="en-US" dirty="0"/>
              <a:t>Good blood glucose control (especially in post surgical settings) is associated with decreased morbidity and mortality</a:t>
            </a:r>
          </a:p>
          <a:p>
            <a:r>
              <a:rPr lang="en-US" dirty="0"/>
              <a:t>Blood glucose concentrations should be monitored every 6 hours or more frequently if indicated for hyperglycemia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BC86D-0D74-174D-BD88-D013FDCF2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124200"/>
            <a:ext cx="1885950" cy="18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Calculating GIR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72911-86DE-9C48-85CE-85B1F6943833}"/>
              </a:ext>
            </a:extLst>
          </p:cNvPr>
          <p:cNvSpPr/>
          <p:nvPr/>
        </p:nvSpPr>
        <p:spPr>
          <a:xfrm>
            <a:off x="685800" y="2514600"/>
            <a:ext cx="777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lnSpc>
                <a:spcPct val="90000"/>
              </a:lnSpc>
              <a:buNone/>
            </a:pPr>
            <a:r>
              <a:rPr lang="en-US" altLang="en-US" sz="2600" dirty="0"/>
              <a:t>Grams dextrose X 1000 / weight(kg) / infusion time in minutes = GIR in mg/kg/min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C526FE-4F39-7C4C-B8A4-D645CEE52BBB}"/>
              </a:ext>
            </a:extLst>
          </p:cNvPr>
          <p:cNvSpPr/>
          <p:nvPr/>
        </p:nvSpPr>
        <p:spPr>
          <a:xfrm>
            <a:off x="1371600" y="3962400"/>
            <a:ext cx="6400800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>
              <a:lnSpc>
                <a:spcPct val="90000"/>
              </a:lnSpc>
              <a:buNone/>
            </a:pPr>
            <a:r>
              <a:rPr lang="en-US" altLang="en-US" sz="2000" dirty="0"/>
              <a:t>Ex. 150g Dextrose, 60 kg patient, 24-hour infusion</a:t>
            </a:r>
          </a:p>
          <a:p>
            <a:pPr marL="109728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000" dirty="0"/>
              <a:t>	150 g x 1000 = 150000 mg dextrose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000" dirty="0"/>
              <a:t>	150000mg/ 60 kg = 2500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000" dirty="0"/>
              <a:t>	2500/1440 min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GIR= 1.7 mg/kg/min</a:t>
            </a:r>
          </a:p>
        </p:txBody>
      </p:sp>
    </p:spTree>
    <p:extLst>
      <p:ext uri="{BB962C8B-B14F-4D97-AF65-F5344CB8AC3E}">
        <p14:creationId xmlns:p14="http://schemas.microsoft.com/office/powerpoint/2010/main" val="27382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Parenteral Macronutrients: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696200" cy="4343400"/>
          </a:xfrm>
        </p:spPr>
        <p:txBody>
          <a:bodyPr>
            <a:normAutofit/>
          </a:bodyPr>
          <a:lstStyle/>
          <a:p>
            <a:r>
              <a:rPr lang="en-US" dirty="0"/>
              <a:t>Functions: </a:t>
            </a:r>
          </a:p>
          <a:p>
            <a:pPr lvl="1"/>
            <a:r>
              <a:rPr lang="en-US" dirty="0"/>
              <a:t>Energy source, essential fatty acids, provide structure and function to all biological membranes, building blocks for hormones</a:t>
            </a:r>
          </a:p>
          <a:p>
            <a:r>
              <a:rPr lang="en-US" dirty="0"/>
              <a:t>Provides 10-11 kcal/gram</a:t>
            </a:r>
          </a:p>
          <a:p>
            <a:pPr lvl="1"/>
            <a:r>
              <a:rPr lang="en-US" dirty="0"/>
              <a:t>10% IVFE 11 kcal/g</a:t>
            </a:r>
          </a:p>
          <a:p>
            <a:pPr lvl="1"/>
            <a:r>
              <a:rPr lang="en-US" dirty="0"/>
              <a:t>20% and 30% IVFE 10 kcal/g</a:t>
            </a:r>
          </a:p>
          <a:p>
            <a:r>
              <a:rPr lang="en-US" dirty="0"/>
              <a:t>Available in 10%, 20%, 30%</a:t>
            </a:r>
          </a:p>
          <a:p>
            <a:pPr lvl="1"/>
            <a:r>
              <a:rPr lang="en-US" dirty="0"/>
              <a:t>10% IVFE contain 1.1 kcal/mL</a:t>
            </a:r>
          </a:p>
          <a:p>
            <a:pPr lvl="1"/>
            <a:r>
              <a:rPr lang="en-US" dirty="0"/>
              <a:t>20% IVFE contain 2 kcal/mL</a:t>
            </a:r>
          </a:p>
          <a:p>
            <a:pPr lvl="1"/>
            <a:r>
              <a:rPr lang="en-US" dirty="0"/>
              <a:t>30% IVFE contain 2.9-3 kcal/mL</a:t>
            </a:r>
          </a:p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add if resident is allergic to eggs or soy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066800"/>
          </a:xfrm>
        </p:spPr>
        <p:txBody>
          <a:bodyPr/>
          <a:lstStyle/>
          <a:p>
            <a:r>
              <a:rPr lang="en-US" dirty="0"/>
              <a:t>Lipids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04" y="2489199"/>
            <a:ext cx="6667096" cy="4020651"/>
          </a:xfrm>
        </p:spPr>
        <p:txBody>
          <a:bodyPr>
            <a:normAutofit/>
          </a:bodyPr>
          <a:lstStyle/>
          <a:p>
            <a:r>
              <a:rPr lang="en-US" sz="1900" dirty="0"/>
              <a:t>If intravenous fat emulsion (IVFE) hanging alone: </a:t>
            </a:r>
          </a:p>
          <a:p>
            <a:pPr lvl="1"/>
            <a:r>
              <a:rPr lang="en-US" sz="1700" dirty="0"/>
              <a:t>12-hour hang time</a:t>
            </a:r>
          </a:p>
          <a:p>
            <a:r>
              <a:rPr lang="en-US" sz="1900" dirty="0"/>
              <a:t>All-in-one (3-in-1 or Total Nutrient Admixture/TNA): 24-hour hang time</a:t>
            </a:r>
          </a:p>
          <a:p>
            <a:r>
              <a:rPr lang="en-US" sz="1900" dirty="0"/>
              <a:t>IVFE rate should not exceed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0.11 g/kg/hr  or 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1g/kg/day</a:t>
            </a:r>
          </a:p>
          <a:p>
            <a:pPr lvl="1"/>
            <a:r>
              <a:rPr lang="en-US" sz="1900" dirty="0"/>
              <a:t>Increased risk of infectious complications and hypertriglyceridemia</a:t>
            </a:r>
          </a:p>
          <a:p>
            <a:pPr lvl="1"/>
            <a:r>
              <a:rPr lang="en-US" sz="1900" dirty="0"/>
              <a:t>Ex. </a:t>
            </a:r>
            <a:r>
              <a:rPr lang="en-US" altLang="en-US" sz="1900" dirty="0"/>
              <a:t>Grams of lipid / wt(kg) / 24 hrs = g/kg/hr</a:t>
            </a:r>
          </a:p>
          <a:p>
            <a:pPr lvl="1">
              <a:buNone/>
            </a:pPr>
            <a:r>
              <a:rPr lang="en-US" altLang="en-US" sz="1900" dirty="0"/>
              <a:t>	56 gm Lipid,  75 kg patient</a:t>
            </a:r>
          </a:p>
          <a:p>
            <a:pPr lvl="1">
              <a:buNone/>
            </a:pPr>
            <a:r>
              <a:rPr lang="en-US" altLang="en-US" sz="1900" dirty="0"/>
              <a:t>	56g / 75 kg = 0.746 / 24 = 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0.031 g/kg/hr</a:t>
            </a:r>
          </a:p>
          <a:p>
            <a:pPr lvl="1"/>
            <a:endParaRPr lang="en-US" dirty="0"/>
          </a:p>
        </p:txBody>
      </p:sp>
      <p:pic>
        <p:nvPicPr>
          <p:cNvPr id="4098" name="Picture 2" descr="Intravenous Lipid Emulsions | Home Parenteral Nutrition">
            <a:extLst>
              <a:ext uri="{FF2B5EF4-FFF2-40B4-BE49-F238E27FC236}">
                <a16:creationId xmlns:a16="http://schemas.microsoft.com/office/drawing/2014/main" id="{E9B4B2B2-43F6-384C-8A9B-542880438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6364" r="20174" b="6364"/>
          <a:stretch/>
        </p:blipFill>
        <p:spPr bwMode="auto">
          <a:xfrm>
            <a:off x="7029652" y="3962400"/>
            <a:ext cx="1885748" cy="26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Electrolytes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527018" cy="3759200"/>
          </a:xfrm>
        </p:spPr>
        <p:txBody>
          <a:bodyPr/>
          <a:lstStyle/>
          <a:p>
            <a:r>
              <a:rPr lang="en-US" dirty="0"/>
              <a:t>Standard Daily Electrolyte Requirements </a:t>
            </a:r>
          </a:p>
          <a:p>
            <a:pPr lvl="1"/>
            <a:r>
              <a:rPr lang="en-US" dirty="0"/>
              <a:t>Sodium 1-2 mEq/kg</a:t>
            </a:r>
          </a:p>
          <a:p>
            <a:pPr lvl="1"/>
            <a:r>
              <a:rPr lang="en-US" dirty="0"/>
              <a:t>Potassium 1-2 mEq/kg</a:t>
            </a:r>
          </a:p>
          <a:p>
            <a:pPr lvl="1"/>
            <a:r>
              <a:rPr lang="en-US" dirty="0"/>
              <a:t>Chloride as needed to maintain acid base balance</a:t>
            </a:r>
          </a:p>
          <a:p>
            <a:pPr lvl="1"/>
            <a:r>
              <a:rPr lang="en-US" dirty="0"/>
              <a:t>Acetate as needed to maintain acid base balance</a:t>
            </a:r>
          </a:p>
          <a:p>
            <a:pPr lvl="1"/>
            <a:r>
              <a:rPr lang="en-US" dirty="0"/>
              <a:t>Calcium 10-15 mEq</a:t>
            </a:r>
          </a:p>
          <a:p>
            <a:pPr lvl="1"/>
            <a:r>
              <a:rPr lang="en-US" dirty="0"/>
              <a:t>Magnesium 8-20 mEq</a:t>
            </a:r>
          </a:p>
          <a:p>
            <a:pPr lvl="1"/>
            <a:r>
              <a:rPr lang="en-US" dirty="0"/>
              <a:t>Phosphate 20-40 mmol</a:t>
            </a:r>
          </a:p>
          <a:p>
            <a:pPr lvl="1"/>
            <a:endParaRPr lang="en-US" dirty="0"/>
          </a:p>
        </p:txBody>
      </p:sp>
      <p:pic>
        <p:nvPicPr>
          <p:cNvPr id="10242" name="Picture 2" descr="How to replenish electrolytes | Hammer Nutrition Europe">
            <a:extLst>
              <a:ext uri="{FF2B5EF4-FFF2-40B4-BE49-F238E27FC236}">
                <a16:creationId xmlns:a16="http://schemas.microsoft.com/office/drawing/2014/main" id="{69236758-2B69-8948-B657-ABA33FC9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-170" r="13333"/>
          <a:stretch/>
        </p:blipFill>
        <p:spPr bwMode="auto">
          <a:xfrm>
            <a:off x="6324600" y="4284546"/>
            <a:ext cx="2667000" cy="25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07" y="685800"/>
            <a:ext cx="8229600" cy="1066800"/>
          </a:xfrm>
        </p:spPr>
        <p:txBody>
          <a:bodyPr/>
          <a:lstStyle/>
          <a:p>
            <a:r>
              <a:rPr lang="en-US" dirty="0"/>
              <a:t>Micronutrients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924800" cy="3733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All Residents should receive a multivitamin infusion (MVI) and trace elements daily in TPN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10ml (injected immediately prior to administration)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5ml with renal failure/ insufficiency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Thiamine and folic acid should be added for residents with alcohol abuse or malnutrition</a:t>
            </a:r>
          </a:p>
        </p:txBody>
      </p:sp>
      <p:pic>
        <p:nvPicPr>
          <p:cNvPr id="1026" name="Picture 2" descr="IV Vitamin Therapy - Doug Cook RD">
            <a:extLst>
              <a:ext uri="{FF2B5EF4-FFF2-40B4-BE49-F238E27FC236}">
                <a16:creationId xmlns:a16="http://schemas.microsoft.com/office/drawing/2014/main" id="{D4FB7D28-6333-174A-9D5F-C0A22860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970967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C09B-1DD7-6F4C-A380-FE60991B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Interest/Disclosures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2399-1E6C-5F43-BCE5-5CF03A28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818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Premixed PN Formulations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91" y="2438400"/>
            <a:ext cx="7593818" cy="3911600"/>
          </a:xfrm>
        </p:spPr>
        <p:txBody>
          <a:bodyPr/>
          <a:lstStyle/>
          <a:p>
            <a:r>
              <a:rPr lang="en-US" sz="2400" dirty="0"/>
              <a:t>Nutrimix and Clinimix</a:t>
            </a:r>
          </a:p>
          <a:p>
            <a:pPr lvl="1"/>
            <a:r>
              <a:rPr lang="en-US" sz="2400" dirty="0"/>
              <a:t>Concentrations of dextrose 15%-25%</a:t>
            </a:r>
          </a:p>
          <a:p>
            <a:pPr lvl="1"/>
            <a:r>
              <a:rPr lang="en-US" sz="2400" dirty="0"/>
              <a:t>Concentrations of Amino Acids 3.5%, 4.25%, 5%</a:t>
            </a:r>
          </a:p>
          <a:p>
            <a:pPr lvl="1"/>
            <a:r>
              <a:rPr lang="en-US" sz="2400" dirty="0"/>
              <a:t>With or without standard electrolyte packages</a:t>
            </a:r>
          </a:p>
          <a:p>
            <a:pPr lvl="1"/>
            <a:r>
              <a:rPr lang="en-US" sz="2400" dirty="0"/>
              <a:t>All premixed formulas require MVI injection shortly before administration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4064000"/>
          </a:xfrm>
        </p:spPr>
        <p:txBody>
          <a:bodyPr>
            <a:normAutofit/>
          </a:bodyPr>
          <a:lstStyle/>
          <a:p>
            <a:r>
              <a:rPr lang="en-US" sz="2000" dirty="0"/>
              <a:t>Fluid Restrictions</a:t>
            </a:r>
          </a:p>
          <a:p>
            <a:pPr lvl="1"/>
            <a:r>
              <a:rPr lang="en-US" sz="2000" dirty="0"/>
              <a:t>Renal failure or heart failure</a:t>
            </a:r>
          </a:p>
          <a:p>
            <a:r>
              <a:rPr lang="en-US" sz="2000" dirty="0"/>
              <a:t>Renal Failure</a:t>
            </a:r>
          </a:p>
          <a:p>
            <a:pPr lvl="1"/>
            <a:r>
              <a:rPr lang="en-US" sz="2000" dirty="0"/>
              <a:t>Reduce fluid, Mg, Phos, K, protein</a:t>
            </a:r>
          </a:p>
          <a:p>
            <a:r>
              <a:rPr lang="en-US" sz="2000" dirty="0"/>
              <a:t>Short bowel, ileostomy, fistula</a:t>
            </a:r>
          </a:p>
          <a:p>
            <a:pPr lvl="1"/>
            <a:r>
              <a:rPr lang="en-US" sz="2000" dirty="0"/>
              <a:t>May require more Na, K, Mg, Cl, Zn, fluid</a:t>
            </a:r>
          </a:p>
          <a:p>
            <a:r>
              <a:rPr lang="en-US" sz="2000" dirty="0"/>
              <a:t>Deficiencies</a:t>
            </a:r>
          </a:p>
          <a:p>
            <a:pPr lvl="1"/>
            <a:r>
              <a:rPr lang="en-US" sz="2000" dirty="0"/>
              <a:t>May require additional vitamins</a:t>
            </a:r>
          </a:p>
        </p:txBody>
      </p:sp>
      <p:pic>
        <p:nvPicPr>
          <p:cNvPr id="11266" name="Picture 2" descr="Kidneys: Structure, function, and diseases">
            <a:extLst>
              <a:ext uri="{FF2B5EF4-FFF2-40B4-BE49-F238E27FC236}">
                <a16:creationId xmlns:a16="http://schemas.microsoft.com/office/drawing/2014/main" id="{9B4E5685-CC64-5A4B-9838-4D1E4AE12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10044" r="9471" b="7520"/>
          <a:stretch/>
        </p:blipFill>
        <p:spPr bwMode="auto">
          <a:xfrm>
            <a:off x="6553200" y="2489200"/>
            <a:ext cx="21342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8DE8-E297-624E-B526-68474356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7058830" cy="709865"/>
          </a:xfrm>
        </p:spPr>
        <p:txBody>
          <a:bodyPr/>
          <a:lstStyle/>
          <a:p>
            <a:r>
              <a:rPr lang="en-US" dirty="0"/>
              <a:t>PN in Acute vs. Post-Acute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B72C-4F52-504A-8461-B5EBF38B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91" y="2286000"/>
            <a:ext cx="7822418" cy="2514600"/>
          </a:xfrm>
        </p:spPr>
        <p:txBody>
          <a:bodyPr/>
          <a:lstStyle/>
          <a:p>
            <a:r>
              <a:rPr lang="en-US" dirty="0"/>
              <a:t>More stable patients</a:t>
            </a:r>
          </a:p>
          <a:p>
            <a:r>
              <a:rPr lang="en-US" dirty="0"/>
              <a:t>Lab frequency</a:t>
            </a:r>
          </a:p>
          <a:p>
            <a:r>
              <a:rPr lang="en-US" dirty="0"/>
              <a:t>Offsite pharmacy and laboratory</a:t>
            </a:r>
          </a:p>
          <a:p>
            <a:r>
              <a:rPr lang="en-US" dirty="0"/>
              <a:t>Lack of nutrition support interdisciplinary team (IDT) approach</a:t>
            </a:r>
          </a:p>
          <a:p>
            <a:r>
              <a:rPr lang="en-US" dirty="0"/>
              <a:t>Older population</a:t>
            </a:r>
          </a:p>
        </p:txBody>
      </p:sp>
      <p:pic>
        <p:nvPicPr>
          <p:cNvPr id="12290" name="Picture 2" descr="Hospital building and doctors | Hospital cartoon, Medical theme, Hospital">
            <a:extLst>
              <a:ext uri="{FF2B5EF4-FFF2-40B4-BE49-F238E27FC236}">
                <a16:creationId xmlns:a16="http://schemas.microsoft.com/office/drawing/2014/main" id="{BB21F5BA-2690-CB49-8D8E-0B92D61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267200"/>
            <a:ext cx="3276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B618-30E7-B245-9EE4-C8B2A36D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Older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50E8-B419-9945-92AA-AF4E657C1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 should not be withheld due to age</a:t>
            </a:r>
          </a:p>
          <a:p>
            <a:r>
              <a:rPr lang="en-US" dirty="0"/>
              <a:t>Older adults are at increased risk of:</a:t>
            </a:r>
          </a:p>
          <a:p>
            <a:pPr lvl="1"/>
            <a:r>
              <a:rPr lang="en-US" dirty="0"/>
              <a:t>Altered serum glucose levels</a:t>
            </a:r>
          </a:p>
          <a:p>
            <a:pPr lvl="1"/>
            <a:r>
              <a:rPr lang="en-US" dirty="0"/>
              <a:t>Fluid and electrolyte abnormalities</a:t>
            </a:r>
          </a:p>
          <a:p>
            <a:pPr lvl="1"/>
            <a:r>
              <a:rPr lang="en-US" dirty="0"/>
              <a:t>Micronutrient complications</a:t>
            </a:r>
          </a:p>
          <a:p>
            <a:r>
              <a:rPr lang="en-US" dirty="0"/>
              <a:t>PPN may be a poor option due to fragile veins</a:t>
            </a:r>
          </a:p>
          <a:p>
            <a:r>
              <a:rPr lang="en-US" dirty="0"/>
              <a:t>Not recommended in end-stage diseases or terminal conditions</a:t>
            </a:r>
          </a:p>
          <a:p>
            <a:pPr lvl="1"/>
            <a:r>
              <a:rPr lang="en-US" dirty="0"/>
              <a:t>Advanced dementia</a:t>
            </a:r>
          </a:p>
        </p:txBody>
      </p:sp>
    </p:spTree>
    <p:extLst>
      <p:ext uri="{BB962C8B-B14F-4D97-AF65-F5344CB8AC3E}">
        <p14:creationId xmlns:p14="http://schemas.microsoft.com/office/powerpoint/2010/main" val="13826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C0D1-E1E5-DE4F-9205-F11D5831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010E-C25C-2B4D-A60F-2D37A97B6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nutrition and hydration (ANH) can ethically be withheld or withdrawn for a patient at end of life (ASPEN)</a:t>
            </a:r>
          </a:p>
          <a:p>
            <a:r>
              <a:rPr lang="en-US" dirty="0"/>
              <a:t>Suffering</a:t>
            </a:r>
          </a:p>
          <a:p>
            <a:pPr lvl="1"/>
            <a:r>
              <a:rPr lang="en-US" dirty="0"/>
              <a:t>Providing ANH in the terminally ill can increase complications and discomfort including respiratory distress and fluid retention/edema</a:t>
            </a:r>
          </a:p>
          <a:p>
            <a:pPr lvl="1"/>
            <a:r>
              <a:rPr lang="en-US" dirty="0"/>
              <a:t>Terminal or palliative dehydration</a:t>
            </a:r>
          </a:p>
          <a:p>
            <a:r>
              <a:rPr lang="en-US" dirty="0"/>
              <a:t>Advanced directives and code status</a:t>
            </a:r>
          </a:p>
        </p:txBody>
      </p:sp>
    </p:spTree>
    <p:extLst>
      <p:ext uri="{BB962C8B-B14F-4D97-AF65-F5344CB8AC3E}">
        <p14:creationId xmlns:p14="http://schemas.microsoft.com/office/powerpoint/2010/main" val="19201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19429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122264" y="751601"/>
            <a:ext cx="6053670" cy="5354799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65" y="1130603"/>
            <a:ext cx="2506831" cy="4596794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593" y="228601"/>
            <a:ext cx="5354799" cy="6553200"/>
          </a:xfrm>
        </p:spPr>
        <p:txBody>
          <a:bodyPr anchor="ctr">
            <a:normAutofit/>
          </a:bodyPr>
          <a:lstStyle/>
          <a:p>
            <a:r>
              <a:rPr lang="en-US" sz="1700" b="1" dirty="0"/>
              <a:t>Labs:</a:t>
            </a:r>
          </a:p>
          <a:p>
            <a:pPr lvl="1"/>
            <a:r>
              <a:rPr lang="en-US" sz="1700" dirty="0"/>
              <a:t>Baseline and Weekly:</a:t>
            </a:r>
          </a:p>
          <a:p>
            <a:pPr lvl="2"/>
            <a:r>
              <a:rPr lang="en-US" sz="1700" dirty="0"/>
              <a:t>CBC with differential</a:t>
            </a:r>
          </a:p>
          <a:p>
            <a:pPr lvl="2"/>
            <a:r>
              <a:rPr lang="en-US" sz="1700" dirty="0"/>
              <a:t>INR, PT, PTT</a:t>
            </a:r>
          </a:p>
          <a:p>
            <a:pPr lvl="2"/>
            <a:r>
              <a:rPr lang="en-US" sz="1700" dirty="0"/>
              <a:t>Serum Triglycerides</a:t>
            </a:r>
          </a:p>
          <a:p>
            <a:pPr lvl="2"/>
            <a:r>
              <a:rPr lang="en-US" sz="1700" dirty="0"/>
              <a:t>Transferrin and prealbumin</a:t>
            </a:r>
          </a:p>
          <a:p>
            <a:pPr lvl="1"/>
            <a:r>
              <a:rPr lang="en-US" sz="1700" dirty="0"/>
              <a:t>1-2 times per week</a:t>
            </a:r>
          </a:p>
          <a:p>
            <a:pPr lvl="2"/>
            <a:r>
              <a:rPr lang="en-US" sz="1700" dirty="0"/>
              <a:t>Electrolytes: Na, K, Cl, CO2, Mg, Ca, </a:t>
            </a:r>
            <a:r>
              <a:rPr lang="en-US" sz="1700" dirty="0" err="1"/>
              <a:t>Phos</a:t>
            </a:r>
            <a:r>
              <a:rPr lang="en-US" sz="1700" dirty="0"/>
              <a:t>, BUN, Cr</a:t>
            </a:r>
          </a:p>
          <a:p>
            <a:pPr lvl="1"/>
            <a:r>
              <a:rPr lang="en-US" sz="1700" dirty="0"/>
              <a:t>Serum Glucose: Baseline, 3x/day until stable then 1-2 x/week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(goal 100-200 mg/dL)</a:t>
            </a:r>
          </a:p>
          <a:p>
            <a:pPr lvl="1"/>
            <a:r>
              <a:rPr lang="en-US" sz="1700" dirty="0"/>
              <a:t>Fingerstick: 3x day until stable then PRN</a:t>
            </a:r>
          </a:p>
          <a:p>
            <a:pPr lvl="1"/>
            <a:r>
              <a:rPr lang="en-US" sz="1700" dirty="0"/>
              <a:t>ALT, AST, ALP, T bilirubin: Baseline then monthly once stable</a:t>
            </a:r>
          </a:p>
          <a:p>
            <a:r>
              <a:rPr lang="en-US" sz="1700" b="1" dirty="0"/>
              <a:t>Nitrogen Balance: PRN</a:t>
            </a:r>
          </a:p>
          <a:p>
            <a:r>
              <a:rPr lang="en-US" sz="1700" b="1" dirty="0"/>
              <a:t>Weight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8A4E-6E7A-0F48-894E-17F7B64E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E824-67DF-D646-B923-9B35B872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Infections</a:t>
            </a:r>
          </a:p>
          <a:p>
            <a:r>
              <a:rPr lang="en-US" dirty="0"/>
              <a:t>Metabolic concerns</a:t>
            </a:r>
          </a:p>
          <a:p>
            <a:pPr lvl="1"/>
            <a:r>
              <a:rPr lang="en-US" dirty="0"/>
              <a:t>Hyperglycemia and hypoglycemia</a:t>
            </a:r>
          </a:p>
          <a:p>
            <a:pPr lvl="1"/>
            <a:r>
              <a:rPr lang="en-US" dirty="0"/>
              <a:t>Refeeding Syndrome</a:t>
            </a:r>
          </a:p>
          <a:p>
            <a:pPr lvl="1"/>
            <a:r>
              <a:rPr lang="en-US" dirty="0"/>
              <a:t>Hypertriglyceridemia</a:t>
            </a:r>
          </a:p>
          <a:p>
            <a:pPr lvl="1"/>
            <a:r>
              <a:rPr lang="en-US" dirty="0"/>
              <a:t>Azotemia</a:t>
            </a:r>
          </a:p>
          <a:p>
            <a:pPr lvl="1"/>
            <a:r>
              <a:rPr lang="en-US" dirty="0"/>
              <a:t>Hepatobiliary concerns</a:t>
            </a:r>
          </a:p>
          <a:p>
            <a:r>
              <a:rPr lang="en-US" dirty="0"/>
              <a:t>Essential Fatty Acid Deficiency</a:t>
            </a:r>
          </a:p>
          <a:p>
            <a:r>
              <a:rPr lang="en-US" dirty="0"/>
              <a:t>Errors in prescription transcription,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Tolerance of 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79" y="2400302"/>
            <a:ext cx="7018963" cy="4229098"/>
          </a:xfrm>
        </p:spPr>
        <p:txBody>
          <a:bodyPr>
            <a:normAutofit/>
          </a:bodyPr>
          <a:lstStyle/>
          <a:p>
            <a:r>
              <a:rPr lang="en-US" dirty="0"/>
              <a:t>PN should be held or stopped with the following conditions:</a:t>
            </a:r>
          </a:p>
          <a:p>
            <a:pPr lvl="1"/>
            <a:r>
              <a:rPr lang="en-US" sz="1800" dirty="0"/>
              <a:t>Severe fluid and electrolyte disturbances:</a:t>
            </a:r>
          </a:p>
          <a:p>
            <a:pPr lvl="2"/>
            <a:r>
              <a:rPr lang="en-US" sz="1800" dirty="0"/>
              <a:t>Hyperglycemia: Glucose &gt;300 mg/dL</a:t>
            </a:r>
          </a:p>
          <a:p>
            <a:pPr lvl="2"/>
            <a:r>
              <a:rPr lang="en-US" sz="1800" dirty="0"/>
              <a:t>Azotemia: BUN &gt;100 mg/dL</a:t>
            </a:r>
          </a:p>
          <a:p>
            <a:pPr lvl="2"/>
            <a:r>
              <a:rPr lang="en-US" sz="1800" dirty="0"/>
              <a:t>Hypernatremia: Na &gt;150 mEq/L</a:t>
            </a:r>
          </a:p>
          <a:p>
            <a:pPr lvl="2"/>
            <a:r>
              <a:rPr lang="en-US" sz="1800" dirty="0"/>
              <a:t>Hypokalemia: K &lt;3 mEq/L and Severe Hyperkalemia</a:t>
            </a:r>
          </a:p>
          <a:p>
            <a:pPr lvl="2"/>
            <a:r>
              <a:rPr lang="en-US" sz="1800" dirty="0"/>
              <a:t>Hyper and hypo chloremia: Cl &gt;115 and &lt;85 mEq/L</a:t>
            </a:r>
          </a:p>
          <a:p>
            <a:pPr lvl="2"/>
            <a:r>
              <a:rPr lang="en-US" sz="1800" dirty="0"/>
              <a:t>Hypophosphatemia: Phosphorus &lt; 2 mg/dL</a:t>
            </a:r>
          </a:p>
          <a:p>
            <a:pPr lvl="1"/>
            <a:r>
              <a:rPr lang="en-US" sz="1800" dirty="0"/>
              <a:t>Encephalopathy and hyperosmolality</a:t>
            </a:r>
          </a:p>
        </p:txBody>
      </p:sp>
      <p:pic>
        <p:nvPicPr>
          <p:cNvPr id="6146" name="Picture 2" descr="Study questions usefulness of &amp;#39;rainbow draw&amp;#39; | Iowa Now">
            <a:extLst>
              <a:ext uri="{FF2B5EF4-FFF2-40B4-BE49-F238E27FC236}">
                <a16:creationId xmlns:a16="http://schemas.microsoft.com/office/drawing/2014/main" id="{D10E275B-F1FE-7743-B880-854C37D6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933521" cy="19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Bad Lab Draw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5765018" cy="3530600"/>
          </a:xfrm>
        </p:spPr>
        <p:txBody>
          <a:bodyPr>
            <a:normAutofit/>
          </a:bodyPr>
          <a:lstStyle/>
          <a:p>
            <a:r>
              <a:rPr lang="en-US" sz="2000" dirty="0"/>
              <a:t>Indications of bad lab draw:</a:t>
            </a:r>
          </a:p>
          <a:p>
            <a:pPr lvl="1"/>
            <a:r>
              <a:rPr lang="en-US" sz="2000" dirty="0"/>
              <a:t>Severely elevated glucose</a:t>
            </a:r>
          </a:p>
          <a:p>
            <a:pPr lvl="1"/>
            <a:r>
              <a:rPr lang="en-US" sz="2000" dirty="0"/>
              <a:t>Elevated K, Mg, Phos, Ca, Na</a:t>
            </a:r>
          </a:p>
          <a:p>
            <a:pPr lvl="1"/>
            <a:r>
              <a:rPr lang="en-US" sz="2000" dirty="0"/>
              <a:t>Look at trends overall</a:t>
            </a:r>
          </a:p>
          <a:p>
            <a:pPr lvl="1"/>
            <a:r>
              <a:rPr lang="en-US" sz="2000" dirty="0"/>
              <a:t> Compare point-of-care/finger stick to laboratory glucose</a:t>
            </a:r>
          </a:p>
        </p:txBody>
      </p:sp>
      <p:pic>
        <p:nvPicPr>
          <p:cNvPr id="8194" name="Picture 2" descr="Red exclamation icon - Free red exclamation icons">
            <a:extLst>
              <a:ext uri="{FF2B5EF4-FFF2-40B4-BE49-F238E27FC236}">
                <a16:creationId xmlns:a16="http://schemas.microsoft.com/office/drawing/2014/main" id="{5C3266BF-2907-0E4C-9299-8A984C1F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7736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Refeeding</a:t>
            </a:r>
            <a:r>
              <a:rPr lang="en-US" dirty="0"/>
              <a:t> Syndrome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86578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Due to nutrition repletion in malnourished resident 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CHO/ dextrose delivery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PN should be started at 50% of estimated energy needs or 15 kcal/kg/day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Dextrose should not exceed 200 g/day in the first PN bag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GIR should not exceed 2 mg/kg/min initially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Increase slowly to goal with </a:t>
            </a:r>
            <a:r>
              <a:rPr lang="en-US" altLang="en-US" sz="1800" b="1" dirty="0"/>
              <a:t>daily lab monitoring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Protein can usually be started at goal for amounts l</a:t>
            </a:r>
            <a:r>
              <a:rPr lang="en-US" altLang="en-US" sz="1800" dirty="0"/>
              <a:t>ess than or equal to 1.5 g/kg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Initiate fluid at goal volume</a:t>
            </a:r>
          </a:p>
          <a:p>
            <a:endParaRPr lang="en-US" dirty="0"/>
          </a:p>
        </p:txBody>
      </p:sp>
      <p:pic>
        <p:nvPicPr>
          <p:cNvPr id="5122" name="Picture 2" descr="What is Refeeding Syndrome - Keto Conduct">
            <a:extLst>
              <a:ext uri="{FF2B5EF4-FFF2-40B4-BE49-F238E27FC236}">
                <a16:creationId xmlns:a16="http://schemas.microsoft.com/office/drawing/2014/main" id="{7965F483-EC25-404B-8ACA-AB57BF61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29187"/>
            <a:ext cx="34290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6" y="973667"/>
            <a:ext cx="2206657" cy="4833745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EBEBEB"/>
                </a:solidFill>
              </a:rPr>
              <a:t>Objectives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8A6FB64-BC6D-4DB5-B8DA-BC73F539D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490479"/>
              </p:ext>
            </p:extLst>
          </p:nvPr>
        </p:nvGraphicFramePr>
        <p:xfrm>
          <a:off x="3886233" y="755424"/>
          <a:ext cx="4793456" cy="589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86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135030" cy="749302"/>
          </a:xfrm>
        </p:spPr>
        <p:txBody>
          <a:bodyPr/>
          <a:lstStyle/>
          <a:p>
            <a:r>
              <a:rPr lang="en-US" dirty="0"/>
              <a:t>PN Complications: Hyperglycemia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89200"/>
            <a:ext cx="7696200" cy="398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common complication in TPN administration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Excessive CHO administration</a:t>
            </a:r>
          </a:p>
          <a:p>
            <a:pPr lvl="1"/>
            <a:r>
              <a:rPr lang="en-US" dirty="0"/>
              <a:t>Hepatic steatosis</a:t>
            </a:r>
          </a:p>
          <a:p>
            <a:pPr lvl="1"/>
            <a:r>
              <a:rPr lang="en-US" dirty="0"/>
              <a:t>Increased CO2 production</a:t>
            </a:r>
          </a:p>
          <a:p>
            <a:pPr lvl="1"/>
            <a:r>
              <a:rPr lang="en-US" dirty="0"/>
              <a:t>Chromium deficiency (rare)</a:t>
            </a:r>
          </a:p>
          <a:p>
            <a:r>
              <a:rPr lang="en-US" dirty="0"/>
              <a:t>Initiate at half estimated energy needs or 150-200g dextrose</a:t>
            </a:r>
          </a:p>
          <a:p>
            <a:r>
              <a:rPr lang="en-US" dirty="0"/>
              <a:t>GIR should not exceed 4-5 mg/kg/min</a:t>
            </a:r>
          </a:p>
          <a:p>
            <a:r>
              <a:rPr lang="en-US" dirty="0"/>
              <a:t>Monitor blood glucose at least every 6 hours</a:t>
            </a:r>
          </a:p>
          <a:p>
            <a:r>
              <a:rPr lang="en-US" b="1" dirty="0">
                <a:solidFill>
                  <a:schemeClr val="accent1"/>
                </a:solidFill>
              </a:rPr>
              <a:t>Do not increase dextrose until blood glucose well controlled</a:t>
            </a:r>
          </a:p>
          <a:p>
            <a:r>
              <a:rPr lang="en-US" dirty="0"/>
              <a:t>Insulin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89200"/>
            <a:ext cx="7086600" cy="3441702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Insulin should never be used in the first day’s bag</a:t>
            </a:r>
          </a:p>
          <a:p>
            <a:pPr marL="749808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Initial Regimen:</a:t>
            </a:r>
          </a:p>
          <a:p>
            <a:pPr marL="1014984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0.05 to 0.1 units of insulin per gram of dextrose in the PN solution is common</a:t>
            </a:r>
          </a:p>
          <a:p>
            <a:pPr marL="1014984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0.15-0.2 units for hyperglycemic patients</a:t>
            </a:r>
          </a:p>
          <a:p>
            <a:pPr marL="740664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Insulin separate from PN formula:</a:t>
            </a:r>
          </a:p>
          <a:p>
            <a:pPr marL="1014984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Basal insulin</a:t>
            </a:r>
          </a:p>
          <a:p>
            <a:pPr marL="1014984" lvl="2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err="1"/>
              <a:t>Fingersticks</a:t>
            </a:r>
            <a:r>
              <a:rPr lang="en-US" altLang="en-US" sz="1800" dirty="0"/>
              <a:t> align with insulin regimen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67" y="436880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6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39830" cy="709865"/>
          </a:xfrm>
        </p:spPr>
        <p:txBody>
          <a:bodyPr/>
          <a:lstStyle/>
          <a:p>
            <a:r>
              <a:rPr lang="en-US" dirty="0"/>
              <a:t>PN Complications: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620000" cy="4325112"/>
          </a:xfrm>
        </p:spPr>
        <p:txBody>
          <a:bodyPr/>
          <a:lstStyle/>
          <a:p>
            <a:r>
              <a:rPr lang="en-US" dirty="0"/>
              <a:t>Causes:</a:t>
            </a:r>
          </a:p>
          <a:p>
            <a:pPr lvl="1"/>
            <a:r>
              <a:rPr lang="en-US" sz="1800" dirty="0"/>
              <a:t>Excess insulin</a:t>
            </a:r>
          </a:p>
          <a:p>
            <a:r>
              <a:rPr lang="en-US" dirty="0"/>
              <a:t>Taper PN when discontinuing/stopping or cycling</a:t>
            </a:r>
          </a:p>
          <a:p>
            <a:pPr lvl="1"/>
            <a:r>
              <a:rPr lang="en-US" sz="1800" dirty="0"/>
              <a:t>Run at half the rate over 30 min to 2 hours</a:t>
            </a:r>
          </a:p>
          <a:p>
            <a:pPr lvl="1"/>
            <a:r>
              <a:rPr lang="en-US" sz="1800" dirty="0"/>
              <a:t>Check blood glucose within 1 hour of stopping infusion</a:t>
            </a:r>
          </a:p>
          <a:p>
            <a:r>
              <a:rPr lang="en-US" altLang="en-US" dirty="0"/>
              <a:t>Treatments:</a:t>
            </a:r>
          </a:p>
          <a:p>
            <a:pPr lvl="1"/>
            <a:r>
              <a:rPr lang="en-US" altLang="en-US" sz="1800" dirty="0"/>
              <a:t>Dextrose infusion</a:t>
            </a:r>
          </a:p>
          <a:p>
            <a:pPr lvl="1"/>
            <a:r>
              <a:rPr lang="en-US" altLang="en-US" sz="1800" dirty="0"/>
              <a:t>Stop source of insulin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PN Complications: </a:t>
            </a:r>
            <a:br>
              <a:rPr lang="en-US" dirty="0"/>
            </a:br>
            <a:r>
              <a:rPr lang="en-US" dirty="0"/>
              <a:t>Essential Fatty Acid Deficiency (EFAD)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92" y="2726575"/>
            <a:ext cx="7581207" cy="359802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dirty="0"/>
              <a:t>Occurs within 1-3 weeks if no lipids are provided</a:t>
            </a:r>
          </a:p>
          <a:p>
            <a:pPr lvl="1"/>
            <a:r>
              <a:rPr lang="en-US" sz="2000" dirty="0"/>
              <a:t>Symptoms: Dermatitis, hair loss (alopecia), hepatomegaly, fatty liver, anemia, thrombocytopenia</a:t>
            </a:r>
          </a:p>
          <a:p>
            <a:pPr lvl="1"/>
            <a:r>
              <a:rPr lang="en-US" sz="2000" dirty="0" err="1"/>
              <a:t>Triene:tetraene</a:t>
            </a:r>
            <a:r>
              <a:rPr lang="en-US" sz="2000" dirty="0"/>
              <a:t> ratio</a:t>
            </a:r>
          </a:p>
          <a:p>
            <a:pPr lvl="1"/>
            <a:r>
              <a:rPr lang="en-US" sz="2000" dirty="0"/>
              <a:t>To prevent, provide 1-2% daily energy requirements from linoleic acid and 0.5% of daily energy requirements from linolenic acid </a:t>
            </a:r>
          </a:p>
          <a:p>
            <a:pPr lvl="2"/>
            <a:r>
              <a:rPr lang="en-US" sz="2000" dirty="0"/>
              <a:t>Equal to 250 mL of 20% IVFE or 500 mL of 10% IVFE twice a week or 500 mL of 20% IVFE once a week</a:t>
            </a:r>
          </a:p>
          <a:p>
            <a:pPr lvl="1"/>
            <a:r>
              <a:rPr lang="en-US" sz="2200" dirty="0"/>
              <a:t>Egg or soy allergies: Topical skin application or oral oils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PN Complications: Hypertriglyceridemia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835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Triglyceride goal: &lt;400 mg/dL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Causes: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Dextrose overfeeding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Rapid administration of IVFE (&gt;110 mg/kg/min)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Consequences: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Impaired immune response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Increased risk of pancreatitis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dirty="0"/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Restrict lipids to &lt;30% of total kcal or 1g/kg/day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Administer lipids over at least 8 hours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If serum triglycerides &gt;400 mg/dL hold IVFE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Reduce dextrose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Complications: Azotemia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BUN and creatinine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Excessive protein administration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Dehydration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Inadequate non-protein calories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Treatment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Reduce amino acids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Increase fluid volume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Complications: Hepatobiliary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Steatosis: Fat accumulation in the liver</a:t>
            </a:r>
          </a:p>
          <a:p>
            <a:pPr lvl="1"/>
            <a:r>
              <a:rPr lang="en-US" dirty="0"/>
              <a:t>Due to overfeeding</a:t>
            </a:r>
          </a:p>
          <a:p>
            <a:r>
              <a:rPr lang="en-US" dirty="0"/>
              <a:t>Cholestasis: Impaired bile secretion </a:t>
            </a:r>
          </a:p>
          <a:p>
            <a:pPr lvl="1"/>
            <a:r>
              <a:rPr lang="en-US" dirty="0"/>
              <a:t>Elevated Alk Phos and direct bilirubin</a:t>
            </a:r>
          </a:p>
          <a:p>
            <a:r>
              <a:rPr lang="en-US" dirty="0"/>
              <a:t>Gallbladder stasis</a:t>
            </a:r>
          </a:p>
          <a:p>
            <a:pPr lvl="1"/>
            <a:r>
              <a:rPr lang="en-US" altLang="en-US" dirty="0"/>
              <a:t>Due to lack of enteral nutrition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Cycle TPN</a:t>
            </a:r>
          </a:p>
          <a:p>
            <a:pPr lvl="1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Avoid cycling in unstable patients</a:t>
            </a:r>
          </a:p>
          <a:p>
            <a:r>
              <a:rPr lang="en-US" dirty="0"/>
              <a:t>Can start by reducing the administration time by 4-6 hours each day (or each time you reorder PN)</a:t>
            </a:r>
          </a:p>
          <a:p>
            <a:r>
              <a:rPr lang="en-US" dirty="0"/>
              <a:t>Caution with:</a:t>
            </a:r>
          </a:p>
          <a:p>
            <a:pPr lvl="1"/>
            <a:r>
              <a:rPr lang="en-US" dirty="0"/>
              <a:t>Hyperglycemia, edema, renal or heart failure</a:t>
            </a:r>
          </a:p>
          <a:p>
            <a:r>
              <a:rPr lang="en-US" dirty="0"/>
              <a:t>Recalculate GIR</a:t>
            </a:r>
          </a:p>
          <a:p>
            <a:r>
              <a:rPr lang="en-US" dirty="0"/>
              <a:t>Ramp up</a:t>
            </a:r>
          </a:p>
          <a:p>
            <a:r>
              <a:rPr lang="en-US" dirty="0"/>
              <a:t>Taper Down: </a:t>
            </a:r>
          </a:p>
          <a:p>
            <a:pPr lvl="1"/>
            <a:r>
              <a:rPr lang="en-US" dirty="0"/>
              <a:t>Preventing rebound hypoglycemia (bigger issue in children than adults): Taper PN over 1-2 hours at the end of the cycle (some sources recommend taper down of 30-60 min)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 can begin to be weaned when solid food is being tolerated orally, or the resident is tolerating tube feeding</a:t>
            </a:r>
          </a:p>
          <a:p>
            <a:r>
              <a:rPr lang="en-US" dirty="0"/>
              <a:t>If worried about tube feeding tolerance start slowly and slowly taper PN</a:t>
            </a:r>
          </a:p>
          <a:p>
            <a:r>
              <a:rPr lang="en-US" dirty="0"/>
              <a:t>If eating by mouth, typically wait until patient is consuming &gt;50% of their needs and remainder can be met with nutrition supplements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066800"/>
          </a:xfrm>
        </p:spPr>
        <p:txBody>
          <a:bodyPr/>
          <a:lstStyle/>
          <a:p>
            <a:r>
              <a:rPr lang="en-US" dirty="0"/>
              <a:t>Transitioning to Home TPN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Assess capabilities of resident/family</a:t>
            </a:r>
          </a:p>
          <a:p>
            <a:r>
              <a:rPr lang="en-US" dirty="0"/>
              <a:t>Work with IDT</a:t>
            </a:r>
          </a:p>
          <a:p>
            <a:r>
              <a:rPr lang="en-US" dirty="0"/>
              <a:t>Conditions warranting caution when initiating PN in the home:</a:t>
            </a:r>
          </a:p>
          <a:p>
            <a:pPr lvl="1"/>
            <a:r>
              <a:rPr lang="en-US" dirty="0"/>
              <a:t>Medical Conditions: DM, CHF, pulmonary disease, severe malnutrition, cancer</a:t>
            </a:r>
          </a:p>
          <a:p>
            <a:pPr lvl="1"/>
            <a:r>
              <a:rPr lang="en-US" dirty="0"/>
              <a:t>Electrolyte Disorders:  </a:t>
            </a:r>
            <a:r>
              <a:rPr lang="en-US" dirty="0" err="1"/>
              <a:t>Hypernatremia</a:t>
            </a:r>
            <a:r>
              <a:rPr lang="en-US" dirty="0"/>
              <a:t>, </a:t>
            </a:r>
            <a:r>
              <a:rPr lang="en-US" dirty="0" err="1"/>
              <a:t>hypokalemia</a:t>
            </a:r>
            <a:r>
              <a:rPr lang="en-US" dirty="0"/>
              <a:t>, </a:t>
            </a:r>
            <a:r>
              <a:rPr lang="en-US" dirty="0" err="1"/>
              <a:t>hyperchloremic</a:t>
            </a:r>
            <a:r>
              <a:rPr lang="en-US" dirty="0"/>
              <a:t> metabolic acidosis, </a:t>
            </a:r>
            <a:r>
              <a:rPr lang="en-US" dirty="0" err="1"/>
              <a:t>hypophosphatemia</a:t>
            </a:r>
            <a:r>
              <a:rPr lang="en-US" dirty="0"/>
              <a:t>, </a:t>
            </a:r>
            <a:r>
              <a:rPr lang="en-US" dirty="0" err="1"/>
              <a:t>hypochloremic</a:t>
            </a:r>
            <a:r>
              <a:rPr lang="en-US" dirty="0"/>
              <a:t> metabolic alkalosis</a:t>
            </a:r>
          </a:p>
          <a:p>
            <a:r>
              <a:rPr lang="en-US" dirty="0"/>
              <a:t>Medicare and Medicaid Guidelines for Reimbursement:</a:t>
            </a:r>
          </a:p>
          <a:p>
            <a:pPr lvl="1"/>
            <a:r>
              <a:rPr lang="en-US" dirty="0"/>
              <a:t>Documentation that patient has non-functioning GI tract</a:t>
            </a:r>
          </a:p>
          <a:p>
            <a:pPr lvl="1"/>
            <a:r>
              <a:rPr lang="en-US" dirty="0"/>
              <a:t>Permanent condition (will required TPN &gt;90 days)</a:t>
            </a:r>
          </a:p>
          <a:p>
            <a:pPr lvl="1"/>
            <a:r>
              <a:rPr lang="en-US" dirty="0"/>
              <a:t>Documented inability to tolerate EN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066800"/>
          </a:xfrm>
        </p:spPr>
        <p:txBody>
          <a:bodyPr/>
          <a:lstStyle/>
          <a:p>
            <a:r>
              <a:rPr lang="en-US"/>
              <a:t>Parenteral Nutrition (PN)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83" y="2895600"/>
            <a:ext cx="5715000" cy="2743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PN is a means of providing protein, carbohydrate, fat, vitamins, minerals, electrolytes, and trace elements through venous access to those unable to ingest or efficiently absorb nutrients through the gastrointestinal tract.</a:t>
            </a:r>
          </a:p>
          <a:p>
            <a:pPr marL="109728" indent="0">
              <a:buNone/>
            </a:pPr>
            <a:endParaRPr lang="en-US" altLang="en-US" sz="2400" dirty="0"/>
          </a:p>
          <a:p>
            <a:pPr marL="109728" indent="0">
              <a:buNone/>
            </a:pPr>
            <a:endParaRPr lang="en-US" altLang="en-US" sz="2400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8" name="Picture 4" descr="Demo Dose® Total Parenteral Nutrition (TPN) with Lipids - 500 ml – Nasco  Healthcare">
            <a:extLst>
              <a:ext uri="{FF2B5EF4-FFF2-40B4-BE49-F238E27FC236}">
                <a16:creationId xmlns:a16="http://schemas.microsoft.com/office/drawing/2014/main" id="{FB9D9718-D3A1-CE44-85E5-17775D1D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58" y="2895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519160" cy="1066800"/>
          </a:xfrm>
        </p:spPr>
        <p:txBody>
          <a:bodyPr/>
          <a:lstStyle/>
          <a:p>
            <a:r>
              <a:rPr lang="en-US" sz="2800" dirty="0"/>
              <a:t>Practical Application: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36136"/>
          </a:xfrm>
        </p:spPr>
        <p:txBody>
          <a:bodyPr>
            <a:normAutofit fontScale="92500"/>
          </a:bodyPr>
          <a:lstStyle/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2400" kern="0" dirty="0">
                <a:solidFill>
                  <a:srgbClr val="2A295C"/>
                </a:solidFill>
              </a:rPr>
              <a:t>RF is a 68</a:t>
            </a:r>
            <a:r>
              <a:rPr lang="en-US" altLang="fr-FR" sz="2400" kern="0" dirty="0">
                <a:solidFill>
                  <a:srgbClr val="2A295C"/>
                </a:solidFill>
              </a:rPr>
              <a:t> y.o. male admitted from the hospital with enterocutaneous fistula. NPO on TPN, PICC line access. Plan to continue TPN until scheduled colectomy in 1 month. Reports diarrhea x 4 months.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altLang="fr-FR" sz="2400" u="sng" kern="0" dirty="0">
                <a:solidFill>
                  <a:srgbClr val="2A295C"/>
                </a:solidFill>
              </a:rPr>
              <a:t>Diet</a:t>
            </a:r>
            <a:r>
              <a:rPr lang="en-US" altLang="fr-FR" sz="2400" kern="0" dirty="0">
                <a:solidFill>
                  <a:srgbClr val="2A295C"/>
                </a:solidFill>
              </a:rPr>
              <a:t>: NPO except sips of water and medications</a:t>
            </a:r>
          </a:p>
          <a:p>
            <a:pPr marL="0" lvl="0" indent="0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2400" u="sng" kern="0" dirty="0">
                <a:solidFill>
                  <a:srgbClr val="2A295C"/>
                </a:solidFill>
              </a:rPr>
              <a:t>PMHx: </a:t>
            </a:r>
            <a:r>
              <a:rPr lang="en-US" sz="2400" kern="0" dirty="0">
                <a:solidFill>
                  <a:srgbClr val="2A295C"/>
                </a:solidFill>
              </a:rPr>
              <a:t>HTN, DM2, CKD3, anemia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altLang="fr-FR" sz="2400" u="sng" kern="0" dirty="0">
                <a:solidFill>
                  <a:srgbClr val="2A295C"/>
                </a:solidFill>
              </a:rPr>
              <a:t>Anthropometric Measurement: </a:t>
            </a:r>
            <a:r>
              <a:rPr lang="en-US" altLang="fr-FR" sz="2400" kern="0" dirty="0">
                <a:solidFill>
                  <a:srgbClr val="2A295C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400" kern="0" dirty="0">
                <a:solidFill>
                  <a:srgbClr val="2A295C"/>
                </a:solidFill>
              </a:rPr>
              <a:t>Ht: 71”,  Wt: 63 kg,  BMI 19.3. 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sz="2400" u="sng" kern="0" dirty="0">
                <a:solidFill>
                  <a:srgbClr val="2A295C"/>
                </a:solidFill>
              </a:rPr>
              <a:t>Wt Hx: </a:t>
            </a:r>
            <a:r>
              <a:rPr lang="en-US" sz="2400" kern="0" dirty="0">
                <a:solidFill>
                  <a:srgbClr val="2A295C"/>
                </a:solidFill>
              </a:rPr>
              <a:t>UBW 190 lb (86 kg). Total weight loss of 52 lb (27%) due to poor appetite and diarrhea (severe). Pt appears malnourished with visible fat and muscle wasting.</a:t>
            </a:r>
          </a:p>
          <a:p>
            <a:pPr mar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endParaRPr lang="en-US" altLang="fr-FR" sz="1800" kern="0" dirty="0">
              <a:solidFill>
                <a:srgbClr val="2A295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TPN Case 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27660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altLang="fr-FR" u="sng" kern="0" dirty="0">
                <a:solidFill>
                  <a:srgbClr val="2A295C"/>
                </a:solidFill>
              </a:rPr>
              <a:t>Skin:</a:t>
            </a:r>
            <a:r>
              <a:rPr lang="en-US" altLang="fr-FR" kern="0" dirty="0">
                <a:solidFill>
                  <a:srgbClr val="2A295C"/>
                </a:solidFill>
              </a:rPr>
              <a:t> LLQ abdominal fistula drain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u="sng" kern="0" dirty="0">
                <a:solidFill>
                  <a:srgbClr val="2A295C"/>
                </a:solidFill>
              </a:rPr>
              <a:t>Meds</a:t>
            </a:r>
            <a:r>
              <a:rPr lang="en-US" kern="0" dirty="0">
                <a:solidFill>
                  <a:srgbClr val="2A295C"/>
                </a:solidFill>
              </a:rPr>
              <a:t>: Ferrous Sulfate, Prednisone, Humalog sliding scale, </a:t>
            </a:r>
            <a:r>
              <a:rPr lang="en-US" b="1" kern="0" dirty="0">
                <a:solidFill>
                  <a:srgbClr val="2A295C"/>
                </a:solidFill>
              </a:rPr>
              <a:t>Furosemide</a:t>
            </a:r>
            <a:r>
              <a:rPr lang="en-US" kern="0" dirty="0">
                <a:solidFill>
                  <a:srgbClr val="2A295C"/>
                </a:solidFill>
              </a:rPr>
              <a:t>, Humulin 7 units q 6 hours, Zofran, Zosyn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u="sng" kern="0" dirty="0">
                <a:solidFill>
                  <a:srgbClr val="2A295C"/>
                </a:solidFill>
              </a:rPr>
              <a:t>Estimated Needs:</a:t>
            </a:r>
            <a:r>
              <a:rPr lang="en-US" kern="0" dirty="0">
                <a:solidFill>
                  <a:srgbClr val="2A295C"/>
                </a:solidFill>
              </a:rPr>
              <a:t> (63 kg)</a:t>
            </a:r>
            <a:endParaRPr lang="en-US" u="sng" kern="0" dirty="0">
              <a:solidFill>
                <a:srgbClr val="2A295C"/>
              </a:solidFill>
            </a:endParaRP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kern="0" dirty="0">
                <a:solidFill>
                  <a:srgbClr val="2A295C"/>
                </a:solidFill>
              </a:rPr>
              <a:t>Calories:  1575-1890 kcal/day per 25-30 kcal/kg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kern="0" dirty="0">
                <a:solidFill>
                  <a:srgbClr val="2A295C"/>
                </a:solidFill>
              </a:rPr>
              <a:t>Protein:  63-76 g/day per  1-1.2 g/kg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kern="0" dirty="0">
                <a:solidFill>
                  <a:srgbClr val="2A295C"/>
                </a:solidFill>
              </a:rPr>
              <a:t>Fluid: 1575-1890 mL/d per  25-30 mL/day</a:t>
            </a:r>
          </a:p>
          <a:p>
            <a:pPr marL="0" lvl="0" indent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endParaRPr lang="en-US" sz="2000" kern="0" dirty="0">
              <a:solidFill>
                <a:srgbClr val="2A295C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Patient Resting Stock Illustrations – 708 Patient Resting Stock  Illustrations, Vectors &amp;amp; Clipart - Dreamstime">
            <a:extLst>
              <a:ext uri="{FF2B5EF4-FFF2-40B4-BE49-F238E27FC236}">
                <a16:creationId xmlns:a16="http://schemas.microsoft.com/office/drawing/2014/main" id="{D6797B1F-5C99-D842-892E-CED54980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59" y="4267200"/>
            <a:ext cx="29453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TPN Case Study: Labs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68116"/>
              </p:ext>
            </p:extLst>
          </p:nvPr>
        </p:nvGraphicFramePr>
        <p:xfrm>
          <a:off x="152401" y="1066800"/>
          <a:ext cx="4495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RF’s Lab</a:t>
                      </a:r>
                      <a:r>
                        <a:rPr lang="en-US" sz="1600" baseline="0" dirty="0"/>
                        <a:t> 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136-145 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3.5-5.3 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98-110 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21-31 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74-109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7-25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0.6-1.3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8.6-10.3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7-52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34-39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Alk Phos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34-104</a:t>
                      </a:r>
                      <a:r>
                        <a:rPr lang="en-US" sz="1600" baseline="0" dirty="0"/>
                        <a:t> U/L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</a:t>
                      </a:r>
                      <a:r>
                        <a:rPr lang="en-US" sz="1600" baseline="0" dirty="0"/>
                        <a:t>otal Bilirubin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0.2-1.2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1.9-2.7</a:t>
                      </a:r>
                      <a:r>
                        <a:rPr lang="en-US" sz="1600" baseline="0" dirty="0"/>
                        <a:t> mg/dL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00262"/>
              </p:ext>
            </p:extLst>
          </p:nvPr>
        </p:nvGraphicFramePr>
        <p:xfrm>
          <a:off x="4876801" y="2895600"/>
          <a:ext cx="38508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2.5-5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3.5-5.7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&lt;150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Hospital TPN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58" y="3429000"/>
            <a:ext cx="4991100" cy="19812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dirty="0"/>
              <a:t>55 g AA (10% solution) </a:t>
            </a:r>
          </a:p>
          <a:p>
            <a:pPr marL="109728" indent="0">
              <a:buNone/>
            </a:pPr>
            <a:r>
              <a:rPr lang="en-US" sz="2000" dirty="0"/>
              <a:t>150 </a:t>
            </a:r>
            <a:r>
              <a:rPr lang="en-US" sz="2000" dirty="0" err="1"/>
              <a:t>g</a:t>
            </a:r>
            <a:r>
              <a:rPr lang="en-US" sz="2000" dirty="0"/>
              <a:t> dextrose (50% solution) </a:t>
            </a:r>
          </a:p>
          <a:p>
            <a:pPr marL="109728" indent="0">
              <a:buNone/>
            </a:pPr>
            <a:r>
              <a:rPr lang="en-US" sz="2000" dirty="0"/>
              <a:t>150 mL of 20% lipids (30g lipids)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98301-62C8-9446-946E-6DB661799140}"/>
              </a:ext>
            </a:extLst>
          </p:cNvPr>
          <p:cNvSpPr txBox="1"/>
          <p:nvPr/>
        </p:nvSpPr>
        <p:spPr>
          <a:xfrm>
            <a:off x="5609442" y="34290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dirty="0"/>
              <a:t>Na Acetate 35mEq</a:t>
            </a:r>
          </a:p>
          <a:p>
            <a:pPr marL="109728" indent="0">
              <a:buNone/>
            </a:pPr>
            <a:r>
              <a:rPr lang="en-US" dirty="0"/>
              <a:t>K Acetate 30mEq</a:t>
            </a:r>
          </a:p>
          <a:p>
            <a:pPr marL="109728" indent="0">
              <a:buNone/>
            </a:pPr>
            <a:r>
              <a:rPr lang="en-US" dirty="0"/>
              <a:t>K </a:t>
            </a:r>
            <a:r>
              <a:rPr lang="en-US" dirty="0" err="1"/>
              <a:t>Phos</a:t>
            </a:r>
            <a:r>
              <a:rPr lang="en-US" dirty="0"/>
              <a:t> 7.5 mmol</a:t>
            </a:r>
          </a:p>
          <a:p>
            <a:pPr marL="109728" indent="0">
              <a:buNone/>
            </a:pPr>
            <a:r>
              <a:rPr lang="en-US" dirty="0"/>
              <a:t>Ca Gluconate 6mEq</a:t>
            </a:r>
          </a:p>
          <a:p>
            <a:pPr marL="109728" indent="0">
              <a:buNone/>
            </a:pPr>
            <a:r>
              <a:rPr lang="en-US" dirty="0"/>
              <a:t>Mg Sulfate 3mEq</a:t>
            </a:r>
          </a:p>
          <a:p>
            <a:pPr marL="109728" indent="0">
              <a:buNone/>
            </a:pPr>
            <a:r>
              <a:rPr lang="en-US" dirty="0"/>
              <a:t>MVI 10 mL</a:t>
            </a:r>
          </a:p>
          <a:p>
            <a:pPr marL="109728" indent="0">
              <a:buNone/>
            </a:pPr>
            <a:r>
              <a:rPr lang="en-US" dirty="0"/>
              <a:t>MTE-5 1 mL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37D27-7F5D-1647-9757-224F82BA70E0}"/>
              </a:ext>
            </a:extLst>
          </p:cNvPr>
          <p:cNvSpPr txBox="1"/>
          <p:nvPr/>
        </p:nvSpPr>
        <p:spPr>
          <a:xfrm>
            <a:off x="1143000" y="24384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Current TPN Formulation: 16-hour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TPN Case Study: Questions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6CABAE-9565-4C64-85B9-8AE35EC89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469760"/>
              </p:ext>
            </p:extLst>
          </p:nvPr>
        </p:nvGraphicFramePr>
        <p:xfrm>
          <a:off x="965200" y="1905000"/>
          <a:ext cx="7219037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3169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066800"/>
          </a:xfrm>
        </p:spPr>
        <p:txBody>
          <a:bodyPr/>
          <a:lstStyle/>
          <a:p>
            <a:r>
              <a:rPr lang="en-US" dirty="0"/>
              <a:t>Case Study: Calculations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01806"/>
            <a:ext cx="7486649" cy="2770394"/>
          </a:xfrm>
        </p:spPr>
        <p:txBody>
          <a:bodyPr>
            <a:normAutofit/>
          </a:bodyPr>
          <a:lstStyle/>
          <a:p>
            <a:r>
              <a:rPr lang="en-US" sz="2000" dirty="0"/>
              <a:t>Current TPN Formulation:</a:t>
            </a:r>
          </a:p>
          <a:p>
            <a:pPr lvl="1"/>
            <a:r>
              <a:rPr lang="en-US" sz="2000" dirty="0"/>
              <a:t>1560 mL total volume</a:t>
            </a:r>
          </a:p>
          <a:p>
            <a:pPr lvl="1"/>
            <a:r>
              <a:rPr lang="en-US" sz="2000" dirty="0"/>
              <a:t>150g Dextrose x 3.4 = 510 kcal </a:t>
            </a:r>
          </a:p>
          <a:p>
            <a:pPr lvl="1"/>
            <a:r>
              <a:rPr lang="en-US" sz="2000" dirty="0"/>
              <a:t>55g Amino Acids x 4 = 220 kcal</a:t>
            </a:r>
          </a:p>
          <a:p>
            <a:pPr lvl="1"/>
            <a:r>
              <a:rPr lang="en-US" sz="2000" dirty="0"/>
              <a:t>30g of 20% lipids x 10= 300kcal</a:t>
            </a:r>
          </a:p>
          <a:p>
            <a:r>
              <a:rPr lang="en-US" sz="2200" dirty="0"/>
              <a:t>Totals: 55g protein, 1030 kcal, 1560 mL total volume</a:t>
            </a:r>
            <a:endParaRPr lang="en-US" sz="2000" dirty="0"/>
          </a:p>
          <a:p>
            <a:pPr lvl="1"/>
            <a:endParaRPr lang="en-US" sz="2000" dirty="0"/>
          </a:p>
          <a:p>
            <a:pPr marL="402336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FD038-BF8D-FE42-9C48-F34B46439534}"/>
              </a:ext>
            </a:extLst>
          </p:cNvPr>
          <p:cNvSpPr txBox="1"/>
          <p:nvPr/>
        </p:nvSpPr>
        <p:spPr>
          <a:xfrm>
            <a:off x="2667000" y="1747218"/>
            <a:ext cx="3486150" cy="1551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u="sng" kern="0" dirty="0">
                <a:solidFill>
                  <a:schemeClr val="tx2">
                    <a:lumMod val="50000"/>
                  </a:schemeClr>
                </a:solidFill>
              </a:rPr>
              <a:t>Estimated Needs: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 (63 kg)</a:t>
            </a:r>
            <a:endParaRPr lang="en-US" u="sng" kern="0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Calories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 1575-1890 kcal/day 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Protein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 63-76 g/day 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Fluid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1575-1890 mL/d ay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E54F7F-D585-E044-A9F5-BB71957B8C8A}"/>
              </a:ext>
            </a:extLst>
          </p:cNvPr>
          <p:cNvSpPr/>
          <p:nvPr/>
        </p:nvSpPr>
        <p:spPr>
          <a:xfrm>
            <a:off x="381000" y="6172200"/>
            <a:ext cx="8458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Would you recommend any changes?</a:t>
            </a:r>
          </a:p>
        </p:txBody>
      </p:sp>
    </p:spTree>
    <p:extLst>
      <p:ext uri="{BB962C8B-B14F-4D97-AF65-F5344CB8AC3E}">
        <p14:creationId xmlns:p14="http://schemas.microsoft.com/office/powerpoint/2010/main" val="23876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Case Study: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Protein</a:t>
            </a:r>
          </a:p>
          <a:p>
            <a:pPr lvl="1"/>
            <a:r>
              <a:rPr lang="en-US" dirty="0"/>
              <a:t>65 g Amino Acids x 4= 260 kcal</a:t>
            </a:r>
          </a:p>
          <a:p>
            <a:r>
              <a:rPr lang="en-US" dirty="0"/>
              <a:t>Lipids: 30% of total energy needs</a:t>
            </a:r>
          </a:p>
          <a:p>
            <a:pPr lvl="1"/>
            <a:r>
              <a:rPr lang="en-US" dirty="0"/>
              <a:t>1700 x 0.3 = 510 kcal /10 = 50 g lipids (500 kcal)</a:t>
            </a:r>
          </a:p>
          <a:p>
            <a:pPr lvl="1"/>
            <a:r>
              <a:rPr lang="en-US" dirty="0"/>
              <a:t>Goal: &lt;1 g/kg/day = 50/63= 0.79 g/kg/day</a:t>
            </a:r>
          </a:p>
          <a:p>
            <a:r>
              <a:rPr lang="en-US" dirty="0"/>
              <a:t>Dextrose: </a:t>
            </a:r>
          </a:p>
          <a:p>
            <a:pPr lvl="1"/>
            <a:r>
              <a:rPr lang="en-US" dirty="0"/>
              <a:t>500 lipid kcals + 260 protein kcals = 760 kcal from protein and lipids</a:t>
            </a:r>
          </a:p>
          <a:p>
            <a:pPr lvl="1"/>
            <a:r>
              <a:rPr lang="en-US" dirty="0"/>
              <a:t>1700-760= 940 kcal from dextrose / 3.4 = 276 g dextrose</a:t>
            </a:r>
          </a:p>
          <a:p>
            <a:r>
              <a:rPr lang="en-US" dirty="0"/>
              <a:t>Totals</a:t>
            </a:r>
          </a:p>
          <a:p>
            <a:pPr lvl="1"/>
            <a:r>
              <a:rPr lang="en-US" dirty="0"/>
              <a:t>65 g protein</a:t>
            </a:r>
          </a:p>
          <a:p>
            <a:pPr lvl="1"/>
            <a:r>
              <a:rPr lang="en-US" dirty="0"/>
              <a:t>500+260+940= 1700 kcal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29EBE-63A0-2043-A170-01C0734C33B3}"/>
              </a:ext>
            </a:extLst>
          </p:cNvPr>
          <p:cNvSpPr txBox="1"/>
          <p:nvPr/>
        </p:nvSpPr>
        <p:spPr>
          <a:xfrm>
            <a:off x="4819650" y="1524000"/>
            <a:ext cx="3486150" cy="1551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u="sng" kern="0" dirty="0">
                <a:solidFill>
                  <a:schemeClr val="tx2">
                    <a:lumMod val="50000"/>
                  </a:schemeClr>
                </a:solidFill>
              </a:rPr>
              <a:t>Estimated Needs: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 (63 kg)</a:t>
            </a:r>
            <a:endParaRPr lang="en-US" u="sng" kern="0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Calories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 1575-1890 kcal/day 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Protein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 63-76 g/day 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Fluid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1575-1890 mL/d ay</a:t>
            </a:r>
          </a:p>
        </p:txBody>
      </p:sp>
    </p:spTree>
    <p:extLst>
      <p:ext uri="{BB962C8B-B14F-4D97-AF65-F5344CB8AC3E}">
        <p14:creationId xmlns:p14="http://schemas.microsoft.com/office/powerpoint/2010/main" val="29584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Case Study: GIR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36136"/>
          </a:xfrm>
        </p:spPr>
        <p:txBody>
          <a:bodyPr/>
          <a:lstStyle/>
          <a:p>
            <a:r>
              <a:rPr lang="en-US" dirty="0"/>
              <a:t>GIR: Continue 16-hour cycle (960 minutes)</a:t>
            </a:r>
          </a:p>
          <a:p>
            <a:pPr lvl="1"/>
            <a:r>
              <a:rPr lang="en-US" altLang="en-US" sz="2000" dirty="0"/>
              <a:t>Grams dextrose X 1000 / wt(kg) / 960 = </a:t>
            </a:r>
          </a:p>
          <a:p>
            <a:pPr lvl="1">
              <a:buNone/>
            </a:pPr>
            <a:r>
              <a:rPr lang="en-US" altLang="en-US" sz="2000" dirty="0"/>
              <a:t>	mg/kg/min</a:t>
            </a:r>
          </a:p>
          <a:p>
            <a:pPr marL="411480" lvl="1" indent="0">
              <a:buNone/>
            </a:pPr>
            <a:r>
              <a:rPr lang="en-US" sz="2000" dirty="0"/>
              <a:t>	276 x 1000= 276000</a:t>
            </a:r>
          </a:p>
          <a:p>
            <a:pPr marL="411480" lvl="1" indent="0">
              <a:buNone/>
            </a:pPr>
            <a:r>
              <a:rPr lang="en-US" sz="2000" dirty="0"/>
              <a:t>	224000/63= 4381</a:t>
            </a:r>
          </a:p>
          <a:p>
            <a:pPr marL="411480" lvl="1" indent="0">
              <a:buNone/>
            </a:pPr>
            <a:r>
              <a:rPr lang="en-US" sz="2000" dirty="0"/>
              <a:t>	4381/960= 4.6 mg/kg/min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9100" y="5410200"/>
            <a:ext cx="8077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1" indent="0" algn="ctr">
              <a:buClr>
                <a:schemeClr val="accent3"/>
              </a:buClr>
              <a:buNone/>
            </a:pPr>
            <a:r>
              <a:rPr lang="en-US" altLang="en-US" dirty="0"/>
              <a:t>Diabetics and critically ill patients may maintain better glucose control with infusion rates no more than </a:t>
            </a:r>
            <a:r>
              <a:rPr lang="en-US" altLang="en-US" dirty="0">
                <a:solidFill>
                  <a:schemeClr val="bg1"/>
                </a:solidFill>
              </a:rPr>
              <a:t>4-5 mg/kg/min</a:t>
            </a:r>
          </a:p>
        </p:txBody>
      </p:sp>
    </p:spTree>
    <p:extLst>
      <p:ext uri="{BB962C8B-B14F-4D97-AF65-F5344CB8AC3E}">
        <p14:creationId xmlns:p14="http://schemas.microsoft.com/office/powerpoint/2010/main" val="34767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68C77-6C78-F249-8CD5-C80EABA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2" y="776068"/>
            <a:ext cx="7287430" cy="977902"/>
          </a:xfrm>
        </p:spPr>
        <p:txBody>
          <a:bodyPr/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Final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9661-9BAD-B84A-BE1E-BFC14D39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Macronutrients:</a:t>
            </a:r>
          </a:p>
          <a:p>
            <a:pPr lvl="1"/>
            <a:r>
              <a:rPr lang="en-US" dirty="0"/>
              <a:t>65 g Amino Acids</a:t>
            </a:r>
          </a:p>
          <a:p>
            <a:pPr lvl="1"/>
            <a:r>
              <a:rPr lang="en-US" dirty="0"/>
              <a:t>276 g Dextrose </a:t>
            </a:r>
          </a:p>
          <a:p>
            <a:pPr lvl="1"/>
            <a:r>
              <a:rPr lang="en-US" dirty="0"/>
              <a:t>50g of 20% lipids</a:t>
            </a:r>
          </a:p>
          <a:p>
            <a:pPr lvl="1"/>
            <a:r>
              <a:rPr lang="en-US" dirty="0"/>
              <a:t>Totals: 1700 kcal, 65g protein, increase to 1800 mL total volume</a:t>
            </a:r>
          </a:p>
          <a:p>
            <a:r>
              <a:rPr lang="en-US" dirty="0"/>
              <a:t>Other recommendations: </a:t>
            </a:r>
          </a:p>
          <a:p>
            <a:pPr lvl="1"/>
            <a:r>
              <a:rPr lang="en-US" dirty="0"/>
              <a:t>Discuss potential discontinuation of Furosemide with MD due to fistula and elevated BUN</a:t>
            </a:r>
          </a:p>
          <a:p>
            <a:pPr lvl="1"/>
            <a:r>
              <a:rPr lang="en-US" b="1" dirty="0"/>
              <a:t>Electrolytes</a:t>
            </a:r>
            <a:r>
              <a:rPr lang="en-US" dirty="0"/>
              <a:t>: Address abnormalities</a:t>
            </a:r>
          </a:p>
          <a:p>
            <a:pPr lvl="2"/>
            <a:r>
              <a:rPr lang="en-US" dirty="0"/>
              <a:t>Increase Mg Sulfate in TPN due to low serum Mg level (currently only receiving 3mEq), consider increasing sodium due to low serum level</a:t>
            </a:r>
          </a:p>
          <a:p>
            <a:pPr lvl="1"/>
            <a:r>
              <a:rPr lang="en-US" dirty="0"/>
              <a:t>Increase infusion time due to GIR of 4.6 mg/kg/min and hyperglycemia</a:t>
            </a:r>
          </a:p>
          <a:p>
            <a:pPr lvl="1"/>
            <a:r>
              <a:rPr lang="en-US" dirty="0"/>
              <a:t>Wait until finger sticks and electrolytes are 100-200 mg/dL before increasing dextrose by 75-100g per 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50EEA-B228-1F4B-AA5D-081D556BD6E7}"/>
              </a:ext>
            </a:extLst>
          </p:cNvPr>
          <p:cNvSpPr txBox="1"/>
          <p:nvPr/>
        </p:nvSpPr>
        <p:spPr>
          <a:xfrm>
            <a:off x="5276850" y="1877806"/>
            <a:ext cx="3486150" cy="1551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u="sng" kern="0" dirty="0">
                <a:solidFill>
                  <a:schemeClr val="tx2">
                    <a:lumMod val="50000"/>
                  </a:schemeClr>
                </a:solidFill>
              </a:rPr>
              <a:t>Estimated Needs: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 (63 kg)</a:t>
            </a:r>
            <a:endParaRPr lang="en-US" u="sng" kern="0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Calories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 1575-1890 kcal/day 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Protein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 63-76 g/day </a:t>
            </a:r>
          </a:p>
          <a:p>
            <a:pPr lv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 b="1" u="sng" kern="0" dirty="0">
                <a:solidFill>
                  <a:schemeClr val="tx2">
                    <a:lumMod val="50000"/>
                  </a:schemeClr>
                </a:solidFill>
              </a:rPr>
              <a:t>Fluid</a:t>
            </a:r>
            <a:r>
              <a:rPr lang="en-US" kern="0" dirty="0">
                <a:solidFill>
                  <a:schemeClr val="tx2">
                    <a:lumMod val="50000"/>
                  </a:schemeClr>
                </a:solidFill>
              </a:rPr>
              <a:t>: 1575-1890 mL/d ay</a:t>
            </a:r>
          </a:p>
        </p:txBody>
      </p:sp>
    </p:spTree>
    <p:extLst>
      <p:ext uri="{BB962C8B-B14F-4D97-AF65-F5344CB8AC3E}">
        <p14:creationId xmlns:p14="http://schemas.microsoft.com/office/powerpoint/2010/main" val="17110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2286000"/>
            <a:ext cx="7973230" cy="4216400"/>
          </a:xfrm>
        </p:spPr>
        <p:txBody>
          <a:bodyPr>
            <a:noAutofit/>
          </a:bodyPr>
          <a:lstStyle/>
          <a:p>
            <a:r>
              <a:rPr lang="en-US" sz="2000" dirty="0"/>
              <a:t>American Society of Parenteral and Enteral Nutrition (ASPEN)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ASPEN Parenteral Nutrition Handbook, 3</a:t>
            </a:r>
            <a:r>
              <a:rPr lang="en-US" sz="2000" baseline="30000" dirty="0">
                <a:solidFill>
                  <a:schemeClr val="tx1"/>
                </a:solidFill>
              </a:rPr>
              <a:t>rd</a:t>
            </a:r>
            <a:r>
              <a:rPr lang="en-US" sz="2000" dirty="0">
                <a:solidFill>
                  <a:schemeClr val="tx1"/>
                </a:solidFill>
              </a:rPr>
              <a:t> ed.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ASPEN Adult Nutrition Support Core Curriculum, 3</a:t>
            </a:r>
            <a:r>
              <a:rPr lang="en-US" sz="2000" baseline="30000" dirty="0">
                <a:solidFill>
                  <a:schemeClr val="tx1"/>
                </a:solidFill>
              </a:rPr>
              <a:t>rd</a:t>
            </a:r>
            <a:r>
              <a:rPr lang="en-US" sz="2000" dirty="0">
                <a:solidFill>
                  <a:schemeClr val="tx1"/>
                </a:solidFill>
              </a:rPr>
              <a:t> ed.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ASPEN Fluid, Electrolytes, and Acid-Base Disorders Handbook, 2</a:t>
            </a:r>
            <a:r>
              <a:rPr lang="en-US" sz="2000" baseline="30000" dirty="0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ed.</a:t>
            </a:r>
            <a:r>
              <a:rPr lang="en-US" sz="2000" dirty="0"/>
              <a:t> </a:t>
            </a:r>
          </a:p>
          <a:p>
            <a:r>
              <a:rPr lang="en-US" sz="2000" dirty="0"/>
              <a:t>University of Virginia’s </a:t>
            </a:r>
            <a:r>
              <a:rPr lang="en-US" sz="2000" i="1" dirty="0"/>
              <a:t>Practical Gastroenterology Journal</a:t>
            </a:r>
          </a:p>
          <a:p>
            <a:r>
              <a:rPr lang="en-US" sz="2000" dirty="0"/>
              <a:t>Academy of Nutrition and Dietetics (AND)</a:t>
            </a:r>
          </a:p>
          <a:p>
            <a:r>
              <a:rPr lang="en-US" sz="2000" dirty="0"/>
              <a:t>Today’s Dietitian: Fluids, Electrolytes, and Acid-Base Balance</a:t>
            </a:r>
          </a:p>
          <a:p>
            <a:pPr lvl="1"/>
            <a:r>
              <a:rPr lang="en-US" sz="2000" dirty="0">
                <a:hlinkClick r:id="rId3"/>
              </a:rPr>
              <a:t>https://www.todaysdietitian.com/pdf/courses/FesslerelecrolytesinPN.pdf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Total Parenteral Nutrition (TPN)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29" y="2362200"/>
            <a:ext cx="5135172" cy="3962400"/>
          </a:xfrm>
        </p:spPr>
        <p:txBody>
          <a:bodyPr anchor="ctr">
            <a:normAutofit/>
          </a:bodyPr>
          <a:lstStyle/>
          <a:p>
            <a:r>
              <a:rPr lang="en-US" dirty="0"/>
              <a:t>Also known as Central Parenteral Nutrition (CPN)</a:t>
            </a:r>
          </a:p>
          <a:p>
            <a:r>
              <a:rPr lang="en-US" dirty="0"/>
              <a:t>Access: Central catheters and ports</a:t>
            </a:r>
          </a:p>
          <a:p>
            <a:r>
              <a:rPr lang="en-US" dirty="0"/>
              <a:t>Rapidly dilutes hypertonic PN solutions</a:t>
            </a:r>
          </a:p>
          <a:p>
            <a:r>
              <a:rPr lang="en-US" dirty="0"/>
              <a:t>TPN/CPN can be used when:</a:t>
            </a:r>
          </a:p>
          <a:p>
            <a:pPr lvl="1"/>
            <a:r>
              <a:rPr lang="en-US" dirty="0"/>
              <a:t>Peripheral access is limited</a:t>
            </a:r>
          </a:p>
          <a:p>
            <a:pPr lvl="1"/>
            <a:r>
              <a:rPr lang="en-US" dirty="0"/>
              <a:t>Large nutrient needs</a:t>
            </a:r>
          </a:p>
          <a:p>
            <a:pPr lvl="1"/>
            <a:r>
              <a:rPr lang="en-US" dirty="0"/>
              <a:t>Fluid restriction</a:t>
            </a:r>
          </a:p>
          <a:p>
            <a:pPr lvl="1"/>
            <a:r>
              <a:rPr lang="en-US" dirty="0"/>
              <a:t>Duration is &gt;7-14 days</a:t>
            </a:r>
          </a:p>
          <a:p>
            <a:endParaRPr lang="en-US" dirty="0"/>
          </a:p>
        </p:txBody>
      </p:sp>
      <p:pic>
        <p:nvPicPr>
          <p:cNvPr id="2050" name="Picture 2" descr="Non-Tunneled Central Lines - What You Need to Know">
            <a:extLst>
              <a:ext uri="{FF2B5EF4-FFF2-40B4-BE49-F238E27FC236}">
                <a16:creationId xmlns:a16="http://schemas.microsoft.com/office/drawing/2014/main" id="{A39FF099-4F0E-314B-AA5F-1CFB68D2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362200"/>
            <a:ext cx="2671372" cy="2671372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10400" cy="1066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958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A04DA3"/>
              </a:buClr>
            </a:pPr>
            <a:r>
              <a:rPr lang="en-US" altLang="en-US" sz="2857" dirty="0"/>
              <a:t>ASPEN. Clinical Guidelines: Nutrition Support of Adult Patients With Hyperglycemia. JPEN J Parenteral </a:t>
            </a:r>
            <a:r>
              <a:rPr lang="en-US" altLang="en-US" sz="2857" dirty="0" err="1"/>
              <a:t>Nutr</a:t>
            </a:r>
            <a:r>
              <a:rPr lang="en-US" altLang="en-US" sz="2857" dirty="0"/>
              <a:t>. 2013; 37(1)23-36.</a:t>
            </a:r>
          </a:p>
          <a:p>
            <a:pPr>
              <a:buClr>
                <a:srgbClr val="A04DA3"/>
              </a:buClr>
            </a:pPr>
            <a:r>
              <a:rPr lang="en-US" altLang="en-US" sz="2857" dirty="0"/>
              <a:t>ASPEN. Enteral Nutrition Practice Recommendations. JPEN J Parenteral </a:t>
            </a:r>
            <a:r>
              <a:rPr lang="en-US" altLang="en-US" sz="2857" dirty="0" err="1"/>
              <a:t>Nutr</a:t>
            </a:r>
            <a:r>
              <a:rPr lang="en-US" altLang="en-US" sz="2857" dirty="0"/>
              <a:t> </a:t>
            </a:r>
            <a:r>
              <a:rPr lang="en-US" altLang="en-US" sz="2857" dirty="0" err="1"/>
              <a:t>OnlineFirst</a:t>
            </a:r>
            <a:r>
              <a:rPr lang="en-US" altLang="en-US" sz="2857" dirty="0"/>
              <a:t>, published on January 27, 2009</a:t>
            </a:r>
          </a:p>
          <a:p>
            <a:pPr lvl="0">
              <a:buClr>
                <a:srgbClr val="A04DA3"/>
              </a:buClr>
            </a:pPr>
            <a:r>
              <a:rPr lang="en-US" altLang="en-US" sz="2857" dirty="0">
                <a:solidFill>
                  <a:prstClr val="black"/>
                </a:solidFill>
              </a:rPr>
              <a:t>ASPEN. Standards for Specialized Nutrition Support for Adult Residents of Long-Term Care Facilities. NCP 21:96-104. February 2006.</a:t>
            </a:r>
          </a:p>
          <a:p>
            <a:r>
              <a:rPr lang="en-US" sz="2900" dirty="0"/>
              <a:t>Mueller CM. </a:t>
            </a:r>
            <a:r>
              <a:rPr lang="en-US" sz="2900" i="1" dirty="0"/>
              <a:t>The ASPEN Adult Nutrition Support Core Curriculum</a:t>
            </a:r>
            <a:r>
              <a:rPr lang="en-US" sz="2900" dirty="0"/>
              <a:t>, 2</a:t>
            </a:r>
            <a:r>
              <a:rPr lang="en-US" sz="2900" baseline="30000" dirty="0"/>
              <a:t>nd</a:t>
            </a:r>
            <a:r>
              <a:rPr lang="en-US" sz="2900" dirty="0"/>
              <a:t> Edition. Kendall/Hunt Publishing; 2012. </a:t>
            </a:r>
          </a:p>
          <a:p>
            <a:r>
              <a:rPr lang="en-US" altLang="en-US" sz="2857" dirty="0"/>
              <a:t>ASPEN. What is Parenteral Nutrition </a:t>
            </a:r>
            <a:r>
              <a:rPr lang="en-US" altLang="en-US" sz="2857" dirty="0">
                <a:hlinkClick r:id="rId3"/>
              </a:rPr>
              <a:t>http://www.nutritioncare.org/about_clinical_nutrition/what_is_parenteral_nutrition/</a:t>
            </a:r>
            <a:r>
              <a:rPr lang="en-US" altLang="en-US" sz="2857" dirty="0"/>
              <a:t> </a:t>
            </a:r>
          </a:p>
          <a:p>
            <a:r>
              <a:rPr lang="en-US" sz="3200" dirty="0"/>
              <a:t>Ayers P, Adams S, </a:t>
            </a:r>
            <a:r>
              <a:rPr lang="en-US" sz="3200" dirty="0" err="1"/>
              <a:t>Boullata</a:t>
            </a:r>
            <a:r>
              <a:rPr lang="en-US" sz="3200" dirty="0"/>
              <a:t> J, </a:t>
            </a:r>
            <a:r>
              <a:rPr lang="en-US" sz="3200" dirty="0" err="1"/>
              <a:t>Gervasio</a:t>
            </a:r>
            <a:r>
              <a:rPr lang="en-US" sz="3200" dirty="0"/>
              <a:t> J, Holcombe B, Kraft MD, Marshall N, Neal A, Sacks G, </a:t>
            </a:r>
            <a:r>
              <a:rPr lang="en-US" sz="3200" dirty="0" err="1"/>
              <a:t>Seres</a:t>
            </a:r>
            <a:r>
              <a:rPr lang="en-US" sz="3200" dirty="0"/>
              <a:t> DA, Worthington P. ASPEN Parenteral Nutrition Safety Consensus Recommendations. </a:t>
            </a:r>
            <a:r>
              <a:rPr lang="en-US" sz="3200" i="1" dirty="0"/>
              <a:t>Journal of Parenteral and Enteral Nutrition. </a:t>
            </a:r>
            <a:r>
              <a:rPr lang="en-US" sz="3200" dirty="0"/>
              <a:t>Vol 38. No 3. March 2014; 296-333. https://</a:t>
            </a:r>
            <a:r>
              <a:rPr lang="en-US" sz="3200" dirty="0" err="1"/>
              <a:t>onlinelibrary.wiley.com</a:t>
            </a:r>
            <a:r>
              <a:rPr lang="en-US" sz="3200" dirty="0"/>
              <a:t>/</a:t>
            </a:r>
            <a:r>
              <a:rPr lang="en-US" sz="3200" dirty="0" err="1"/>
              <a:t>doi</a:t>
            </a:r>
            <a:r>
              <a:rPr lang="en-US" sz="3200" dirty="0"/>
              <a:t>/pdf/10.1177/0148607113511992</a:t>
            </a:r>
            <a:endParaRPr lang="en-US" altLang="en-US" sz="2857" dirty="0"/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838200"/>
          </a:xfrm>
        </p:spPr>
        <p:txBody>
          <a:bodyPr/>
          <a:lstStyle/>
          <a:p>
            <a:r>
              <a:rPr lang="en-US" dirty="0"/>
              <a:t>References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/>
              <a:t>Fresenius </a:t>
            </a:r>
            <a:r>
              <a:rPr lang="en-US" dirty="0" err="1"/>
              <a:t>Kabi</a:t>
            </a:r>
            <a:r>
              <a:rPr lang="en-US" dirty="0"/>
              <a:t> Announces U.S. Availability of Omegaven (fish oil triglycerides) Injectable Emulsion. Fresenius </a:t>
            </a:r>
            <a:r>
              <a:rPr lang="en-US" dirty="0" err="1"/>
              <a:t>Kabi</a:t>
            </a:r>
            <a:r>
              <a:rPr lang="en-US" dirty="0"/>
              <a:t>. December 10, 2018. </a:t>
            </a:r>
            <a:r>
              <a:rPr lang="en-US" dirty="0">
                <a:hlinkClick r:id="rId3"/>
              </a:rPr>
              <a:t>https://www.fresenius-kabi.com/us/news/fresenius-kabi-announces-u-s-availability-of-omegaven-fish</a:t>
            </a:r>
            <a:endParaRPr lang="en-US" dirty="0"/>
          </a:p>
          <a:p>
            <a:r>
              <a:rPr lang="en-US" dirty="0"/>
              <a:t>Mundi MS, </a:t>
            </a:r>
            <a:r>
              <a:rPr lang="en-US" dirty="0" err="1"/>
              <a:t>Salonen</a:t>
            </a:r>
            <a:r>
              <a:rPr lang="en-US" dirty="0"/>
              <a:t> BR, </a:t>
            </a:r>
            <a:r>
              <a:rPr lang="en-US" dirty="0" err="1"/>
              <a:t>Bonnes</a:t>
            </a:r>
            <a:r>
              <a:rPr lang="en-US" dirty="0"/>
              <a:t> S. Home Parenteral Nutrition: Fat Emulsions and Potential Complications. </a:t>
            </a:r>
            <a:r>
              <a:rPr lang="en-US" i="1" dirty="0"/>
              <a:t>Nutrition in Clinical Practice. </a:t>
            </a:r>
            <a:r>
              <a:rPr lang="en-US" dirty="0"/>
              <a:t>Vol 31, Issue 5. https://onlinelibrary.wiley.com/doi/abs/10.1177/0884533616663635</a:t>
            </a:r>
          </a:p>
          <a:p>
            <a:r>
              <a:rPr lang="en-US" dirty="0"/>
              <a:t>Smoflipid is an advancement in U.S. lipid emulsions for adults. Fresenius </a:t>
            </a:r>
            <a:r>
              <a:rPr lang="en-US" dirty="0" err="1"/>
              <a:t>Kabi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http://smoflipid.com/characteristics-of-smoflipid/smoflipid-composition/</a:t>
            </a:r>
            <a:endParaRPr lang="en-US" dirty="0"/>
          </a:p>
          <a:p>
            <a:r>
              <a:rPr lang="en-US" altLang="en-US" dirty="0"/>
              <a:t>Worthington P, Bechtold M, Bingham A, Chan LN, </a:t>
            </a:r>
            <a:r>
              <a:rPr lang="en-US" altLang="en-US" dirty="0" err="1"/>
              <a:t>Jevenn</a:t>
            </a:r>
            <a:r>
              <a:rPr lang="en-US" altLang="en-US" dirty="0"/>
              <a:t> AK, </a:t>
            </a:r>
            <a:r>
              <a:rPr lang="en-US" altLang="en-US" dirty="0" err="1"/>
              <a:t>Mascarenhas</a:t>
            </a:r>
            <a:r>
              <a:rPr lang="en-US" altLang="en-US" dirty="0"/>
              <a:t> M. When is Parenteral Nutrition Appropriate? </a:t>
            </a:r>
            <a:r>
              <a:rPr lang="en-US" altLang="en-US" i="1" dirty="0"/>
              <a:t>Journal of Parenteral and Enteral Nutrition. </a:t>
            </a:r>
            <a:r>
              <a:rPr lang="en-US" altLang="en-US" dirty="0"/>
              <a:t>Vol 41. No 3. March 2017. https://</a:t>
            </a:r>
            <a:r>
              <a:rPr lang="en-US" altLang="en-US" dirty="0" err="1"/>
              <a:t>onlinelibrary.wiley.com</a:t>
            </a:r>
            <a:r>
              <a:rPr lang="en-US" altLang="en-US" dirty="0"/>
              <a:t>/</a:t>
            </a:r>
            <a:r>
              <a:rPr lang="en-US" altLang="en-US" dirty="0" err="1"/>
              <a:t>doi</a:t>
            </a:r>
            <a:r>
              <a:rPr lang="en-US" altLang="en-US" dirty="0"/>
              <a:t>/</a:t>
            </a:r>
            <a:r>
              <a:rPr lang="en-US" altLang="en-US" dirty="0" err="1"/>
              <a:t>epdf</a:t>
            </a:r>
            <a:r>
              <a:rPr lang="en-US" altLang="en-US" dirty="0"/>
              <a:t>/10.1177/0148607117695251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9684-93FD-C847-9814-DEFBE6CA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C763-5C21-EE42-B871-6277967B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89200"/>
            <a:ext cx="8610600" cy="3530600"/>
          </a:xfrm>
        </p:spPr>
        <p:txBody>
          <a:bodyPr/>
          <a:lstStyle/>
          <a:p>
            <a:r>
              <a:rPr lang="en-US" dirty="0"/>
              <a:t>Parenteral Nutrition Safety Consensus Recommendations and Clinical Guidelines. ASPEN. </a:t>
            </a:r>
            <a:r>
              <a:rPr lang="en-US" dirty="0">
                <a:hlinkClick r:id="rId2"/>
              </a:rPr>
              <a:t>https://www.nutritioncare.org/Guidelines_and_Clinical_Resources/Toolkits/Parenteral_Nutrition_Safety_Toolkit/Parenteral_Nutrition_Safety_Consensus_Recommendations_and_Clinical_Guidelines/</a:t>
            </a:r>
            <a:r>
              <a:rPr lang="en-US" dirty="0"/>
              <a:t>. Accessed August 19, 2021.</a:t>
            </a:r>
          </a:p>
        </p:txBody>
      </p:sp>
    </p:spTree>
    <p:extLst>
      <p:ext uri="{BB962C8B-B14F-4D97-AF65-F5344CB8AC3E}">
        <p14:creationId xmlns:p14="http://schemas.microsoft.com/office/powerpoint/2010/main" val="19414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Peripheral Parenteral Nutrition (PPN)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209800"/>
            <a:ext cx="8610600" cy="4267200"/>
          </a:xfrm>
        </p:spPr>
        <p:txBody>
          <a:bodyPr/>
          <a:lstStyle/>
          <a:p>
            <a:r>
              <a:rPr lang="en-US" dirty="0"/>
              <a:t>Utilizes the small veins of the extremities</a:t>
            </a:r>
          </a:p>
          <a:p>
            <a:r>
              <a:rPr lang="en-US" dirty="0"/>
              <a:t>Need good peripheral veins</a:t>
            </a:r>
          </a:p>
          <a:p>
            <a:r>
              <a:rPr lang="en-US" dirty="0"/>
              <a:t>Not a good option when resident is on a fluid restriction</a:t>
            </a:r>
          </a:p>
          <a:p>
            <a:r>
              <a:rPr lang="en-US" dirty="0"/>
              <a:t>Osmolarity needs to be &lt;900 mOsm/L</a:t>
            </a:r>
          </a:p>
          <a:p>
            <a:r>
              <a:rPr lang="en-US" dirty="0"/>
              <a:t>PPN can be used when:</a:t>
            </a:r>
          </a:p>
          <a:p>
            <a:pPr lvl="1"/>
            <a:r>
              <a:rPr lang="en-US" dirty="0"/>
              <a:t>Estimated duration is at least 5 days and less than 2 weeks</a:t>
            </a:r>
          </a:p>
          <a:p>
            <a:pPr lvl="1"/>
            <a:r>
              <a:rPr lang="en-US" dirty="0"/>
              <a:t>14 day maximum</a:t>
            </a:r>
          </a:p>
        </p:txBody>
      </p:sp>
      <p:pic>
        <p:nvPicPr>
          <p:cNvPr id="4098" name="Picture 2" descr="Definition of peripheral venous catheter - NCI Dictionary of Cancer Terms -  National Cancer Institute">
            <a:extLst>
              <a:ext uri="{FF2B5EF4-FFF2-40B4-BE49-F238E27FC236}">
                <a16:creationId xmlns:a16="http://schemas.microsoft.com/office/drawing/2014/main" id="{8AD0EDFA-4FEC-D449-A4F6-A92CE1F0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14397"/>
            <a:ext cx="2979336" cy="19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 of Enteral Nutrition vs. Parenteral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</a:t>
            </a:r>
          </a:p>
          <a:p>
            <a:r>
              <a:rPr lang="en-US" dirty="0"/>
              <a:t>Enteral Nutrition (EN) Maintains </a:t>
            </a:r>
          </a:p>
          <a:p>
            <a:pPr lvl="1"/>
            <a:r>
              <a:rPr lang="en-US" dirty="0"/>
              <a:t>Functional integrity of the gut</a:t>
            </a:r>
          </a:p>
          <a:p>
            <a:pPr lvl="1"/>
            <a:r>
              <a:rPr lang="en-US" dirty="0"/>
              <a:t>Normal digestive and absorptive capabilities</a:t>
            </a:r>
          </a:p>
          <a:p>
            <a:pPr lvl="1"/>
            <a:r>
              <a:rPr lang="en-US" dirty="0"/>
              <a:t>Normal gallbladder function</a:t>
            </a:r>
          </a:p>
          <a:p>
            <a:r>
              <a:rPr lang="en-US" dirty="0"/>
              <a:t>Supports immune function</a:t>
            </a:r>
          </a:p>
          <a:p>
            <a:pPr lvl="1"/>
            <a:r>
              <a:rPr lang="en-US" dirty="0"/>
              <a:t>Maintain gut-associated immune function</a:t>
            </a:r>
          </a:p>
          <a:p>
            <a:pPr lvl="1"/>
            <a:r>
              <a:rPr lang="en-US" dirty="0"/>
              <a:t>Reduce infectious complications (PNA, sepsis, intra-abdominal abscess)</a:t>
            </a:r>
          </a:p>
          <a:p>
            <a:endParaRPr lang="en-US" dirty="0"/>
          </a:p>
        </p:txBody>
      </p:sp>
      <p:pic>
        <p:nvPicPr>
          <p:cNvPr id="3076" name="Picture 4" descr="Advantages And Disadvantages Png , Transparent Cartoons - Strengths And  Weaknesses Icon, Png Download - kindpng">
            <a:extLst>
              <a:ext uri="{FF2B5EF4-FFF2-40B4-BE49-F238E27FC236}">
                <a16:creationId xmlns:a16="http://schemas.microsoft.com/office/drawing/2014/main" id="{F64BB223-7B11-0643-9DEE-A54F712C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0971"/>
            <a:ext cx="2057400" cy="15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987800"/>
          </a:xfrm>
        </p:spPr>
        <p:txBody>
          <a:bodyPr>
            <a:normAutofit/>
          </a:bodyPr>
          <a:lstStyle/>
          <a:p>
            <a:r>
              <a:rPr lang="en-US" dirty="0"/>
              <a:t>Unable to meet nutrition needs with EN</a:t>
            </a:r>
          </a:p>
          <a:p>
            <a:r>
              <a:rPr lang="en-US" dirty="0"/>
              <a:t>Nonfunctioning GI tract</a:t>
            </a:r>
          </a:p>
          <a:p>
            <a:pPr lvl="1"/>
            <a:r>
              <a:rPr lang="en-US" dirty="0"/>
              <a:t>Short bowel syndrome, volvulus, high output intestinal fistula, SBO, intractable vomiting or diarrhea</a:t>
            </a:r>
          </a:p>
          <a:p>
            <a:r>
              <a:rPr lang="en-US" dirty="0"/>
              <a:t>Mechanical bowel obstruction</a:t>
            </a:r>
          </a:p>
          <a:p>
            <a:r>
              <a:rPr lang="en-US" dirty="0"/>
              <a:t>Bowel Rest</a:t>
            </a:r>
          </a:p>
          <a:p>
            <a:pPr lvl="1"/>
            <a:r>
              <a:rPr lang="en-US" dirty="0"/>
              <a:t>Ischemic bowel, severe pancreatitis</a:t>
            </a:r>
          </a:p>
          <a:p>
            <a:r>
              <a:rPr lang="en-US" dirty="0"/>
              <a:t>Motility Disorders</a:t>
            </a:r>
          </a:p>
          <a:p>
            <a:pPr lvl="1"/>
            <a:r>
              <a:rPr lang="en-US" dirty="0"/>
              <a:t>Prolonged ileus, scleroderma, severe adhesions</a:t>
            </a:r>
          </a:p>
          <a:p>
            <a:r>
              <a:rPr lang="en-US" dirty="0"/>
              <a:t>Inability to achieve or maintain EN access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PN-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28011"/>
            <a:ext cx="6345260" cy="35306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Functioning GI tract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Treatment anticipated for less than 7 days for a well-nourished, stable adult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Hemodynamically unstable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 prognosis that does not warrant aggressive nutritional support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DNR </a:t>
            </a:r>
          </a:p>
          <a:p>
            <a:endParaRPr lang="en-US" dirty="0"/>
          </a:p>
        </p:txBody>
      </p:sp>
      <p:pic>
        <p:nvPicPr>
          <p:cNvPr id="5122" name="Picture 2" descr="Advantages And Disadvantages Of Social Media Essay - SocialMaurice | Social  media essay, Disadvantages of social media, Social media advantages">
            <a:extLst>
              <a:ext uri="{FF2B5EF4-FFF2-40B4-BE49-F238E27FC236}">
                <a16:creationId xmlns:a16="http://schemas.microsoft.com/office/drawing/2014/main" id="{34DDBACC-C232-A441-8F4D-6747E794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60" y="4786059"/>
            <a:ext cx="2165975" cy="1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mp:transition xmlns:mp="http://schemas.microsoft.com/office/mac/powerpoint/2008/main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{B66880C9-9602-7042-B6B0-9B6B94FA4A8B}tf10001076</Template>
  <TotalTime>87631</TotalTime>
  <Words>3467</Words>
  <Application>Microsoft Macintosh PowerPoint</Application>
  <PresentationFormat>On-screen Show (4:3)</PresentationFormat>
  <Paragraphs>529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Century Gothic</vt:lpstr>
      <vt:lpstr>Wingdings 3</vt:lpstr>
      <vt:lpstr>Ion Boardroom</vt:lpstr>
      <vt:lpstr>Parenteral Nutrition in the  Post-Acute Care Setting</vt:lpstr>
      <vt:lpstr>Conflicts of Interest/Disclosures</vt:lpstr>
      <vt:lpstr>Objectives</vt:lpstr>
      <vt:lpstr>Parenteral Nutrition (PN)</vt:lpstr>
      <vt:lpstr>Total Parenteral Nutrition (TPN)</vt:lpstr>
      <vt:lpstr>Peripheral Parenteral Nutrition (PPN)</vt:lpstr>
      <vt:lpstr>Advantages of Enteral Nutrition vs. Parenteral Nutrition</vt:lpstr>
      <vt:lpstr>PN Indications</vt:lpstr>
      <vt:lpstr>PN- Contraindications</vt:lpstr>
      <vt:lpstr>Key PN Safe Practice Recommendations</vt:lpstr>
      <vt:lpstr>SAMPLE ORDER FORM</vt:lpstr>
      <vt:lpstr>Parenteral Macronutrients: Amino Acids</vt:lpstr>
      <vt:lpstr>Parenteral Macronutrients: Carbohydrates</vt:lpstr>
      <vt:lpstr>Glucose Infusion Rate (GIR)</vt:lpstr>
      <vt:lpstr>Calculating GIR</vt:lpstr>
      <vt:lpstr>Parenteral Macronutrients: Lipids</vt:lpstr>
      <vt:lpstr>Lipids Continued</vt:lpstr>
      <vt:lpstr>Electrolytes </vt:lpstr>
      <vt:lpstr>Micronutrients</vt:lpstr>
      <vt:lpstr>Premixed PN Formulations</vt:lpstr>
      <vt:lpstr>Special Considerations</vt:lpstr>
      <vt:lpstr>PN in Acute vs. Post-Acute Settings</vt:lpstr>
      <vt:lpstr>Considerations for Older Adults</vt:lpstr>
      <vt:lpstr>Ethical Considerations</vt:lpstr>
      <vt:lpstr>Monitoring</vt:lpstr>
      <vt:lpstr>PN Complications</vt:lpstr>
      <vt:lpstr>Poor Tolerance of PN</vt:lpstr>
      <vt:lpstr>Identifying a Bad Lab Draw</vt:lpstr>
      <vt:lpstr>Refeeding Syndrome Recommendations</vt:lpstr>
      <vt:lpstr>PN Complications: Hyperglycemia</vt:lpstr>
      <vt:lpstr>Insulin</vt:lpstr>
      <vt:lpstr>PN Complications: Hypoglycemia</vt:lpstr>
      <vt:lpstr>PN Complications:  Essential Fatty Acid Deficiency (EFAD)</vt:lpstr>
      <vt:lpstr>PN Complications: Hypertriglyceridemia</vt:lpstr>
      <vt:lpstr>PN Complications: Azotemia</vt:lpstr>
      <vt:lpstr>PN Complications: Hepatobiliary</vt:lpstr>
      <vt:lpstr>Cycling</vt:lpstr>
      <vt:lpstr>Weaning</vt:lpstr>
      <vt:lpstr>Transitioning to Home TPN</vt:lpstr>
      <vt:lpstr>Practical Application: Case Study</vt:lpstr>
      <vt:lpstr>TPN Case Study</vt:lpstr>
      <vt:lpstr>TPN Case Study: Labs</vt:lpstr>
      <vt:lpstr>Case Study: Hospital TPN Order</vt:lpstr>
      <vt:lpstr>TPN Case Study: Questions</vt:lpstr>
      <vt:lpstr>Case Study: Calculations </vt:lpstr>
      <vt:lpstr>Case Study: Recommendations</vt:lpstr>
      <vt:lpstr>Case Study: GIR</vt:lpstr>
      <vt:lpstr>Case Study:  Final Recommendations</vt:lpstr>
      <vt:lpstr>Recommended Resources</vt:lpstr>
      <vt:lpstr>PowerPoint Presentation</vt:lpstr>
      <vt:lpstr>References</vt:lpstr>
      <vt:lpstr>References continued</vt:lpstr>
      <vt:lpstr>References Continued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Nutrition Support: Enteral and Parenteral Nutrition</dc:title>
  <dc:creator>UMDNJ;tomeskje@shrp.rutgers.edu</dc:creator>
  <cp:lastModifiedBy>Israel Samson Alfaro</cp:lastModifiedBy>
  <cp:revision>725</cp:revision>
  <cp:lastPrinted>2019-03-25T23:32:27Z</cp:lastPrinted>
  <dcterms:created xsi:type="dcterms:W3CDTF">2019-03-26T10:30:13Z</dcterms:created>
  <dcterms:modified xsi:type="dcterms:W3CDTF">2021-09-15T02:05:53Z</dcterms:modified>
</cp:coreProperties>
</file>