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6" r:id="rId2"/>
    <p:sldId id="305" r:id="rId3"/>
    <p:sldId id="9081" r:id="rId4"/>
    <p:sldId id="9084" r:id="rId5"/>
    <p:sldId id="9077" r:id="rId6"/>
    <p:sldId id="312" r:id="rId7"/>
    <p:sldId id="307" r:id="rId8"/>
    <p:sldId id="9080" r:id="rId9"/>
    <p:sldId id="269" r:id="rId10"/>
    <p:sldId id="273" r:id="rId11"/>
    <p:sldId id="9083" r:id="rId12"/>
    <p:sldId id="268" r:id="rId13"/>
    <p:sldId id="259" r:id="rId14"/>
    <p:sldId id="289" r:id="rId15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cy Rhoades" initials="NR" lastIdx="5" clrIdx="0">
    <p:extLst>
      <p:ext uri="{19B8F6BF-5375-455C-9EA6-DF929625EA0E}">
        <p15:presenceInfo xmlns:p15="http://schemas.microsoft.com/office/powerpoint/2012/main" userId="S::nancy.rhoades@lyonsmagnus.com::91327da2-a920-4ff7-a625-3d200eff17d6" providerId="AD"/>
      </p:ext>
    </p:extLst>
  </p:cmAuthor>
  <p:cmAuthor id="2" name="Cindy Cysewski" initials="CC" lastIdx="8" clrIdx="1">
    <p:extLst>
      <p:ext uri="{19B8F6BF-5375-455C-9EA6-DF929625EA0E}">
        <p15:presenceInfo xmlns:p15="http://schemas.microsoft.com/office/powerpoint/2012/main" userId="S::ccysewski@lyonsmagnus.com::ab54ef5a-0e6b-41a6-9915-3cc45f756cfb" providerId="AD"/>
      </p:ext>
    </p:extLst>
  </p:cmAuthor>
  <p:cmAuthor id="3" name="Nancy Barwick" initials="NB" lastIdx="4" clrIdx="2">
    <p:extLst>
      <p:ext uri="{19B8F6BF-5375-455C-9EA6-DF929625EA0E}">
        <p15:presenceInfo xmlns:p15="http://schemas.microsoft.com/office/powerpoint/2012/main" userId="S::nbarwick@lyonsmagnus.com::a10174c1-2843-4bbb-a7c1-d43dc1a67921" providerId="AD"/>
      </p:ext>
    </p:extLst>
  </p:cmAuthor>
  <p:cmAuthor id="4" name="Tracy Pfister" initials="TP" lastIdx="8" clrIdx="3">
    <p:extLst>
      <p:ext uri="{19B8F6BF-5375-455C-9EA6-DF929625EA0E}">
        <p15:presenceInfo xmlns:p15="http://schemas.microsoft.com/office/powerpoint/2012/main" userId="S::tracy.pfister@lyonsmagnus.com::87767b26-2ff5-4cfd-9ba3-32cf1cd5ebb1" providerId="AD"/>
      </p:ext>
    </p:extLst>
  </p:cmAuthor>
  <p:cmAuthor id="5" name="Maggi Seidler" initials="MS" lastIdx="5" clrIdx="4">
    <p:extLst>
      <p:ext uri="{19B8F6BF-5375-455C-9EA6-DF929625EA0E}">
        <p15:presenceInfo xmlns:p15="http://schemas.microsoft.com/office/powerpoint/2012/main" userId="S::mseidler@lyonsmagnus.com::e3d2456a-0534-4c2c-a779-360dd69e81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43B8FE-1AF8-4CE6-BC95-CFFEBF0BE4EC}" v="3" dt="2021-10-03T14:28:13.2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32D6860C-21E1-4CE2-8C63-C4CD1BAA0FFA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0DCA9DA-E85B-4B62-9C02-569B97EA9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Nancy 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151B01-21EF-4DB2-89EB-2846BFDDA0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68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CA9DA-E85B-4B62-9C02-569B97EA9F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22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CA9DA-E85B-4B62-9C02-569B97EA9F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88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CA9DA-E85B-4B62-9C02-569B97EA9F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2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CA9DA-E85B-4B62-9C02-569B97EA9F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16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Nancy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151B01-21EF-4DB2-89EB-2846BFDDA0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02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CA9DA-E85B-4B62-9C02-569B97EA9F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88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CA9DA-E85B-4B62-9C02-569B97EA9F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51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Abbie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151B01-21EF-4DB2-89EB-2846BFDDA0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55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151B01-21EF-4DB2-89EB-2846BFDDA0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51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9363">
              <a:defRPr/>
            </a:pPr>
            <a:fld id="{4C151B01-21EF-4DB2-89EB-2846BFDDA06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9363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3189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CA9DA-E85B-4B62-9C02-569B97EA9F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09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CA9DA-E85B-4B62-9C02-569B97EA9F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CA9DA-E85B-4B62-9C02-569B97EA9F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5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DDA94-45D2-4881-8066-86DE86C83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C8ACD2-E86A-4479-924D-79B279E67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A9680-0765-412E-87A3-605DE5C58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8324-B182-45B3-BFA0-8F8CA5629DB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41DF7-604E-47DF-9907-CE944F94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FCC82-7463-4E8C-BDFC-F13F02D3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9E47-8387-4F8D-89F2-C70CA88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00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809E6-5404-45AC-A732-C2EA07F00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86AAA-40BD-4AAC-91CF-212412D0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A363E-2453-458C-B996-9DCEEF3B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8324-B182-45B3-BFA0-8F8CA5629DB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3384-E09B-42AD-8A43-60F49F49E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F7D61-E0C3-4A1D-9F73-0B112AD8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9E47-8387-4F8D-89F2-C70CA88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319C0-0810-4589-8157-1BD149593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5C5B6E-A3FC-4525-B1ED-1F3E43FDB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2203C-1A32-4BCB-A673-3B14CEFD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8324-B182-45B3-BFA0-8F8CA5629DB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E076F-CC8F-44F4-9156-507847C5E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9E91F-3B63-47D2-AF4B-6F0B9C12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9E47-8387-4F8D-89F2-C70CA88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Use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6690-6D45-4FA1-9F5E-4832E18E9B6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932E67-736E-4F86-A524-1FFD408D5FE7}"/>
              </a:ext>
            </a:extLst>
          </p:cNvPr>
          <p:cNvSpPr/>
          <p:nvPr userDrawn="1"/>
        </p:nvSpPr>
        <p:spPr>
          <a:xfrm>
            <a:off x="0" y="6245679"/>
            <a:ext cx="12192000" cy="612321"/>
          </a:xfrm>
          <a:prstGeom prst="rect">
            <a:avLst/>
          </a:prstGeom>
          <a:solidFill>
            <a:srgbClr val="101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46B82-CD44-41E3-AADB-538D18221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264"/>
          <a:stretch/>
        </p:blipFill>
        <p:spPr>
          <a:xfrm>
            <a:off x="10544010" y="6337670"/>
            <a:ext cx="1524165" cy="4283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82FF794-5E2F-45B7-8BC5-7B89BA4ED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2626633"/>
            <a:ext cx="10515600" cy="80236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DFF901-C30D-49AF-A928-4786149A4083}"/>
              </a:ext>
            </a:extLst>
          </p:cNvPr>
          <p:cNvCxnSpPr/>
          <p:nvPr userDrawn="1"/>
        </p:nvCxnSpPr>
        <p:spPr>
          <a:xfrm>
            <a:off x="315685" y="3361644"/>
            <a:ext cx="11430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5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7DE55-385E-4BA2-AABF-DFE1BC9F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4EE3F-596B-414E-8D8E-F98EB068B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F58C9-3E55-403E-9C52-D872B265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8324-B182-45B3-BFA0-8F8CA5629DB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CECC9-13F3-4952-8D36-048BD3C9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325E5-30E3-4045-8D72-C60A380D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9E47-8387-4F8D-89F2-C70CA88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2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B5A8-A676-4926-A814-EC2E46FD1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FC863-DABD-481D-97BF-BC26C01E3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39C3B-4D88-4DFA-A79E-A59A8143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8324-B182-45B3-BFA0-8F8CA5629DB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B4BD7-931F-4CBA-9AAA-4BA2B241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49E13-9D23-4183-BFF1-F3597439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9E47-8387-4F8D-89F2-C70CA88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1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45D0F-B250-4DA5-9DAA-06EA2D941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A6B9B-08BF-4801-B3EA-5F17164D0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DBFB7-7862-4AC4-B9FE-092BD6F1F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D03F2-2AF1-4F86-A334-3C7953390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8324-B182-45B3-BFA0-8F8CA5629DB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04291-CE72-4EF3-BA1A-A98EB129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C1CC0-E1F2-4954-A335-6EFCE0E7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9E47-8387-4F8D-89F2-C70CA88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8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5DAB-697A-4BD7-AA24-A681283C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3DFD3-9EB5-4DBE-BA7F-06623FD90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650E1-57D2-452E-908E-8C3159F0C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5AC31E-423E-4F6A-80BE-D6146C0A7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523D2-E117-4952-AD68-C20D92E4CE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61FC81-E07A-4518-8D2B-31A4A427A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8324-B182-45B3-BFA0-8F8CA5629DB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D2E9E3-36BA-485F-BD7D-851720AA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C9DF9B-3005-4749-9CF4-10BC6231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9E47-8387-4F8D-89F2-C70CA88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6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8962-0599-4F1B-B8AA-C7ADDF27F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8E962C-786E-4CFA-AA5A-9637CB47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8324-B182-45B3-BFA0-8F8CA5629DB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F21DAA-3D36-4441-9BAE-2961B52C3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296D0-F89B-450C-8E11-5DD20EBD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9E47-8387-4F8D-89F2-C70CA88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48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2A2987-8AF7-4F2A-8384-CA30D39BF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8324-B182-45B3-BFA0-8F8CA5629DB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B7A79E-5424-4D8B-981E-08C96C023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494D4-C223-47F1-BECB-B91B1BF2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9E47-8387-4F8D-89F2-C70CA88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9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840AC-6838-4C59-AAFF-DEF8D1314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75F76-8300-49BD-A1F3-3BFACD784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1D684-C598-4D23-84CB-B100809C2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CAF6C-66DD-4289-8D7D-CCFA12E7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8324-B182-45B3-BFA0-8F8CA5629DB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F8C70-15D7-4633-BB41-97E39B518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8D021-234D-44C6-B270-3529472A9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9E47-8387-4F8D-89F2-C70CA88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1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5837-1949-42E0-8814-C2378AAD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70EBD7-0D78-496B-A75C-7B2B31CFC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38562-4D19-4B29-9228-F99F89253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678A62-A93C-43F8-A660-84BFD1872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8324-B182-45B3-BFA0-8F8CA5629DB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F49EC-22FC-4542-8228-9DBAA5D1E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157ED-999D-46A3-8E00-98576665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9E47-8387-4F8D-89F2-C70CA88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6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AE68C7-0B4A-4C53-9691-4E5BB920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BDDCE-7B25-4267-9A4A-EB84DF5E0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350B5-77BB-4160-AE34-52147EA2D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D8324-B182-45B3-BFA0-8F8CA5629DB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5CC25-28E3-4438-9859-5896FBE7D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6F461-51F2-43DB-96AD-B1112868C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69E47-8387-4F8D-89F2-C70CA887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2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cysewski@lyonsmagnus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://www.lyonsreadycare.com/" TargetMode="External"/><Relationship Id="rId7" Type="http://schemas.openxmlformats.org/officeDocument/2006/relationships/hyperlink" Target="http://www.youtube.com/user/LyonsInnovision" TargetMode="Externa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cebook.com/lyonsreadycare" TargetMode="External"/><Relationship Id="rId11" Type="http://schemas.openxmlformats.org/officeDocument/2006/relationships/hyperlink" Target="store.lyonsreadycare.com" TargetMode="External"/><Relationship Id="rId5" Type="http://schemas.openxmlformats.org/officeDocument/2006/relationships/hyperlink" Target="http://www.amazon.com/readycare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://store.lyonsreadycare.com/" TargetMode="Externa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7CCA7F-FDCC-4F47-BD10-DE929942042E}"/>
              </a:ext>
            </a:extLst>
          </p:cNvPr>
          <p:cNvSpPr txBox="1">
            <a:spLocks/>
          </p:cNvSpPr>
          <p:nvPr/>
        </p:nvSpPr>
        <p:spPr>
          <a:xfrm>
            <a:off x="1351722" y="3857897"/>
            <a:ext cx="8984974" cy="17591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spc="50" dirty="0">
                <a:solidFill>
                  <a:srgbClr val="0F2D54"/>
                </a:solidFill>
                <a:latin typeface="Modern No. 20" panose="02070704070505020303" pitchFamily="18" charset="0"/>
              </a:rPr>
              <a:t>Cindy Cysewski, MS.,RD.,LDN</a:t>
            </a:r>
          </a:p>
          <a:p>
            <a:pPr algn="ctr"/>
            <a:r>
              <a:rPr lang="en-US" sz="2800" b="1" spc="50" dirty="0">
                <a:solidFill>
                  <a:srgbClr val="0F2D54"/>
                </a:solidFill>
                <a:latin typeface="Modern No. 20" panose="02070704070505020303" pitchFamily="18" charset="0"/>
              </a:rPr>
              <a:t>Director of Healthcare</a:t>
            </a:r>
          </a:p>
          <a:p>
            <a:pPr algn="ctr"/>
            <a:r>
              <a:rPr lang="en-US" sz="2800" b="1" spc="50" dirty="0">
                <a:solidFill>
                  <a:srgbClr val="0F2D54"/>
                </a:solidFill>
                <a:latin typeface="Modern No. 20" panose="02070704070505020303" pitchFamily="18" charset="0"/>
                <a:hlinkClick r:id="rId3"/>
              </a:rPr>
              <a:t>ccysewski@lyonsmagnus.com</a:t>
            </a:r>
            <a:endParaRPr lang="en-US" sz="2800" b="1" spc="50" dirty="0">
              <a:solidFill>
                <a:srgbClr val="0F2D54"/>
              </a:solidFill>
              <a:latin typeface="Modern No. 20" panose="02070704070505020303" pitchFamily="18" charset="0"/>
            </a:endParaRPr>
          </a:p>
          <a:p>
            <a:pPr algn="ctr"/>
            <a:r>
              <a:rPr lang="en-US" sz="2800" b="1" spc="50" dirty="0">
                <a:solidFill>
                  <a:srgbClr val="0F2D54"/>
                </a:solidFill>
                <a:latin typeface="Modern No. 20" panose="02070704070505020303" pitchFamily="18" charset="0"/>
              </a:rPr>
              <a:t>252-548-0320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DCF5AB-030B-4F0D-B3AB-0FA3444E63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28" y="487681"/>
            <a:ext cx="6740435" cy="294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31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CEFBF-578D-48F5-B249-325DB4AD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u="sng" dirty="0">
                <a:solidFill>
                  <a:srgbClr val="FF0000"/>
                </a:solidFill>
                <a:latin typeface="Rockness" panose="02000500000000000000" charset="0"/>
              </a:rPr>
              <a:t>SF Thickened Strawberry Lemonade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43FEA5-5E4B-45E5-BA59-59911622BB0A}"/>
              </a:ext>
            </a:extLst>
          </p:cNvPr>
          <p:cNvSpPr txBox="1"/>
          <p:nvPr/>
        </p:nvSpPr>
        <p:spPr>
          <a:xfrm>
            <a:off x="6096000" y="2136338"/>
            <a:ext cx="57071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Attributes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Pre-thickened in two consistencies: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Nectar Consistency / Level 2 Mildly Thick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Honey Consistency / Level 3 Moderately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Sugar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Lactose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Gluten free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Packaging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6/46 </a:t>
            </a:r>
            <a:r>
              <a:rPr lang="en-US" dirty="0" err="1"/>
              <a:t>fl</a:t>
            </a:r>
            <a:r>
              <a:rPr lang="en-US" dirty="0"/>
              <a:t> oz Combi cartons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Shelf stable</a:t>
            </a:r>
          </a:p>
        </p:txBody>
      </p:sp>
      <p:pic>
        <p:nvPicPr>
          <p:cNvPr id="2052" name="Picture 4" descr="Image result for pink lemonade glass">
            <a:extLst>
              <a:ext uri="{FF2B5EF4-FFF2-40B4-BE49-F238E27FC236}">
                <a16:creationId xmlns:a16="http://schemas.microsoft.com/office/drawing/2014/main" id="{2767033D-3089-438D-8E4A-45F9CBFE8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1" t="12795" r="1504"/>
          <a:stretch/>
        </p:blipFill>
        <p:spPr bwMode="auto">
          <a:xfrm>
            <a:off x="315685" y="1809952"/>
            <a:ext cx="3867511" cy="38313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72E4C-B55C-4246-A5B1-573E817DB3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09" y="3232035"/>
            <a:ext cx="1636073" cy="2491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091C26-0D7C-41CF-8B77-FDD1FECADE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49" y="3569417"/>
            <a:ext cx="1636073" cy="249198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C00AEF0-EB2D-41A0-BB44-74AF1A962F42}"/>
              </a:ext>
            </a:extLst>
          </p:cNvPr>
          <p:cNvSpPr/>
          <p:nvPr/>
        </p:nvSpPr>
        <p:spPr>
          <a:xfrm>
            <a:off x="3559863" y="1286869"/>
            <a:ext cx="1636073" cy="135464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1"/>
              <a:t>Unique!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50812F-B209-44D8-9F91-0FDF7B3B29D4}"/>
              </a:ext>
            </a:extLst>
          </p:cNvPr>
          <p:cNvSpPr/>
          <p:nvPr/>
        </p:nvSpPr>
        <p:spPr>
          <a:xfrm>
            <a:off x="9146097" y="306350"/>
            <a:ext cx="3045903" cy="54845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1"/>
              <a:t>Dysphagia</a:t>
            </a:r>
          </a:p>
        </p:txBody>
      </p:sp>
    </p:spTree>
    <p:extLst>
      <p:ext uri="{BB962C8B-B14F-4D97-AF65-F5344CB8AC3E}">
        <p14:creationId xmlns:p14="http://schemas.microsoft.com/office/powerpoint/2010/main" val="2692568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1284137" y="1240603"/>
            <a:ext cx="5624339" cy="740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00"/>
              </a:lnSpc>
            </a:pPr>
            <a:r>
              <a:rPr lang="en-US" sz="8800" spc="-243" dirty="0">
                <a:solidFill>
                  <a:srgbClr val="0A33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ness" panose="02000500000000000000" pitchFamily="50" charset="0"/>
              </a:rPr>
              <a:t>Resources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484393-5616-47C6-95A3-DBF29C60CB0B}"/>
              </a:ext>
            </a:extLst>
          </p:cNvPr>
          <p:cNvGrpSpPr/>
          <p:nvPr/>
        </p:nvGrpSpPr>
        <p:grpSpPr>
          <a:xfrm>
            <a:off x="1002221" y="2005480"/>
            <a:ext cx="5198682" cy="4178397"/>
            <a:chOff x="1002221" y="2005480"/>
            <a:chExt cx="5198682" cy="4178397"/>
          </a:xfrm>
        </p:grpSpPr>
        <p:grpSp>
          <p:nvGrpSpPr>
            <p:cNvPr id="2" name="Group 2"/>
            <p:cNvGrpSpPr>
              <a:grpSpLocks noChangeAspect="1"/>
            </p:cNvGrpSpPr>
            <p:nvPr/>
          </p:nvGrpSpPr>
          <p:grpSpPr>
            <a:xfrm>
              <a:off x="1002221" y="2005480"/>
              <a:ext cx="5198682" cy="4178397"/>
              <a:chOff x="0" y="0"/>
              <a:chExt cx="7467600" cy="600202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7467600" cy="4513580"/>
              </a:xfrm>
              <a:custGeom>
                <a:avLst/>
                <a:gdLst/>
                <a:ahLst/>
                <a:cxnLst/>
                <a:rect l="l" t="t" r="r" b="b"/>
                <a:pathLst>
                  <a:path w="7467600" h="4513580">
                    <a:moveTo>
                      <a:pt x="7127240" y="0"/>
                    </a:moveTo>
                    <a:lnTo>
                      <a:pt x="340360" y="0"/>
                    </a:lnTo>
                    <a:cubicBezTo>
                      <a:pt x="152400" y="0"/>
                      <a:pt x="0" y="152400"/>
                      <a:pt x="0" y="340360"/>
                    </a:cubicBezTo>
                    <a:lnTo>
                      <a:pt x="0" y="4513580"/>
                    </a:lnTo>
                    <a:lnTo>
                      <a:pt x="7467600" y="4513580"/>
                    </a:lnTo>
                    <a:lnTo>
                      <a:pt x="7467600" y="340360"/>
                    </a:lnTo>
                    <a:cubicBezTo>
                      <a:pt x="7467600" y="152400"/>
                      <a:pt x="7315200" y="0"/>
                      <a:pt x="7127240" y="0"/>
                    </a:cubicBezTo>
                    <a:close/>
                    <a:moveTo>
                      <a:pt x="7142480" y="4188460"/>
                    </a:moveTo>
                    <a:lnTo>
                      <a:pt x="314961" y="4188460"/>
                    </a:lnTo>
                    <a:lnTo>
                      <a:pt x="314961" y="353060"/>
                    </a:lnTo>
                    <a:lnTo>
                      <a:pt x="7142480" y="353060"/>
                    </a:lnTo>
                    <a:lnTo>
                      <a:pt x="7142480" y="41884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0" y="4514850"/>
                <a:ext cx="7467600" cy="695960"/>
              </a:xfrm>
              <a:custGeom>
                <a:avLst/>
                <a:gdLst/>
                <a:ahLst/>
                <a:cxnLst/>
                <a:rect l="l" t="t" r="r" b="b"/>
                <a:pathLst>
                  <a:path w="7467600" h="695960">
                    <a:moveTo>
                      <a:pt x="0" y="355600"/>
                    </a:moveTo>
                    <a:cubicBezTo>
                      <a:pt x="0" y="543560"/>
                      <a:pt x="152400" y="695960"/>
                      <a:pt x="340360" y="695960"/>
                    </a:cubicBezTo>
                    <a:lnTo>
                      <a:pt x="7127240" y="695960"/>
                    </a:lnTo>
                    <a:cubicBezTo>
                      <a:pt x="7315200" y="695960"/>
                      <a:pt x="7467600" y="543560"/>
                      <a:pt x="7467600" y="355600"/>
                    </a:cubicBezTo>
                    <a:lnTo>
                      <a:pt x="7467600" y="0"/>
                    </a:lnTo>
                    <a:lnTo>
                      <a:pt x="0" y="0"/>
                    </a:lnTo>
                    <a:lnTo>
                      <a:pt x="0" y="355600"/>
                    </a:ln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2429510" y="5210810"/>
                <a:ext cx="2606040" cy="791210"/>
              </a:xfrm>
              <a:custGeom>
                <a:avLst/>
                <a:gdLst/>
                <a:ahLst/>
                <a:cxnLst/>
                <a:rect l="l" t="t" r="r" b="b"/>
                <a:pathLst>
                  <a:path w="2606040" h="791210">
                    <a:moveTo>
                      <a:pt x="1258570" y="0"/>
                    </a:moveTo>
                    <a:lnTo>
                      <a:pt x="453390" y="0"/>
                    </a:lnTo>
                    <a:cubicBezTo>
                      <a:pt x="453390" y="0"/>
                      <a:pt x="429260" y="370840"/>
                      <a:pt x="403860" y="525780"/>
                    </a:cubicBezTo>
                    <a:cubicBezTo>
                      <a:pt x="359410" y="791210"/>
                      <a:pt x="87630" y="706120"/>
                      <a:pt x="10160" y="762000"/>
                    </a:cubicBezTo>
                    <a:cubicBezTo>
                      <a:pt x="0" y="769620"/>
                      <a:pt x="5080" y="786130"/>
                      <a:pt x="17780" y="786130"/>
                    </a:cubicBezTo>
                    <a:lnTo>
                      <a:pt x="2588260" y="786130"/>
                    </a:lnTo>
                    <a:cubicBezTo>
                      <a:pt x="2600960" y="786130"/>
                      <a:pt x="2606040" y="769620"/>
                      <a:pt x="2595880" y="762000"/>
                    </a:cubicBezTo>
                    <a:cubicBezTo>
                      <a:pt x="2518410" y="706120"/>
                      <a:pt x="2246630" y="791210"/>
                      <a:pt x="2202180" y="525780"/>
                    </a:cubicBezTo>
                    <a:cubicBezTo>
                      <a:pt x="2176780" y="370840"/>
                      <a:pt x="2152650" y="0"/>
                      <a:pt x="2152650" y="0"/>
                    </a:cubicBezTo>
                    <a:lnTo>
                      <a:pt x="1258570" y="0"/>
                    </a:lnTo>
                    <a:close/>
                  </a:path>
                </a:pathLst>
              </a:custGeom>
              <a:solidFill>
                <a:srgbClr val="BBBBBB"/>
              </a:solidFill>
            </p:spPr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95312E9-8C6F-4623-9741-AA01BE361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3" t="1186" b="10448"/>
            <a:stretch/>
          </p:blipFill>
          <p:spPr>
            <a:xfrm>
              <a:off x="1218947" y="2627995"/>
              <a:ext cx="4756839" cy="2329205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A11D3EA-ABC3-426A-B771-BDBBBE1455C0}"/>
                </a:ext>
              </a:extLst>
            </p:cNvPr>
            <p:cNvGrpSpPr/>
            <p:nvPr/>
          </p:nvGrpSpPr>
          <p:grpSpPr>
            <a:xfrm>
              <a:off x="1218947" y="2160157"/>
              <a:ext cx="4763189" cy="417326"/>
              <a:chOff x="669030" y="1727332"/>
              <a:chExt cx="4763189" cy="417326"/>
            </a:xfrm>
          </p:grpSpPr>
          <p:sp>
            <p:nvSpPr>
              <p:cNvPr id="41" name="TextBox 7">
                <a:extLst>
                  <a:ext uri="{FF2B5EF4-FFF2-40B4-BE49-F238E27FC236}">
                    <a16:creationId xmlns:a16="http://schemas.microsoft.com/office/drawing/2014/main" id="{62CCFE79-F516-48DE-94FE-57CE6813CCD7}"/>
                  </a:ext>
                </a:extLst>
              </p:cNvPr>
              <p:cNvSpPr txBox="1"/>
              <p:nvPr/>
            </p:nvSpPr>
            <p:spPr>
              <a:xfrm>
                <a:off x="669030" y="1727332"/>
                <a:ext cx="4763189" cy="38888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en-US" sz="1400">
                    <a:latin typeface="+mj-lt"/>
                  </a:rPr>
                  <a:t>pro.lyonsreadycare.com</a:t>
                </a: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AC4E62E0-AF11-4D45-841F-AFCA4A3FC194}"/>
                  </a:ext>
                </a:extLst>
              </p:cNvPr>
              <p:cNvSpPr/>
              <p:nvPr/>
            </p:nvSpPr>
            <p:spPr>
              <a:xfrm>
                <a:off x="1207008" y="1850856"/>
                <a:ext cx="3699168" cy="293802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Graphic 43" descr="Magnifying glass with solid fill">
                <a:extLst>
                  <a:ext uri="{FF2B5EF4-FFF2-40B4-BE49-F238E27FC236}">
                    <a16:creationId xmlns:a16="http://schemas.microsoft.com/office/drawing/2014/main" id="{48AC14A7-FD9B-404B-B2B9-D2CE965CB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602798" y="1881831"/>
                <a:ext cx="228912" cy="228912"/>
              </a:xfrm>
              <a:prstGeom prst="rect">
                <a:avLst/>
              </a:prstGeom>
            </p:spPr>
          </p:pic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8A690D5-AF81-47DE-80F4-F634D7727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8947" y="2586135"/>
            <a:ext cx="4756838" cy="23813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D9869E-379E-4B60-9D00-69F70973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275" y="2614834"/>
            <a:ext cx="4753329" cy="235101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48F9676-1576-4FFC-A323-9CA953FEE8F9}"/>
              </a:ext>
            </a:extLst>
          </p:cNvPr>
          <p:cNvGrpSpPr/>
          <p:nvPr/>
        </p:nvGrpSpPr>
        <p:grpSpPr>
          <a:xfrm>
            <a:off x="5926677" y="3376332"/>
            <a:ext cx="5813019" cy="973343"/>
            <a:chOff x="1433892" y="4001843"/>
            <a:chExt cx="5813019" cy="97334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0AE8009-A038-4199-9D3D-1089C55BD2E9}"/>
                </a:ext>
              </a:extLst>
            </p:cNvPr>
            <p:cNvSpPr/>
            <p:nvPr/>
          </p:nvSpPr>
          <p:spPr>
            <a:xfrm>
              <a:off x="1433892" y="4001843"/>
              <a:ext cx="5813019" cy="973343"/>
            </a:xfrm>
            <a:prstGeom prst="roundRect">
              <a:avLst/>
            </a:prstGeom>
            <a:solidFill>
              <a:srgbClr val="0A33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FBE9C65E-58AB-4F49-AAE0-2CEFCD875057}"/>
                </a:ext>
              </a:extLst>
            </p:cNvPr>
            <p:cNvSpPr txBox="1"/>
            <p:nvPr/>
          </p:nvSpPr>
          <p:spPr>
            <a:xfrm>
              <a:off x="3230566" y="4296345"/>
              <a:ext cx="3256749" cy="409215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+mj-lt"/>
                </a:rPr>
                <a:t>Training Videos</a:t>
              </a:r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AE794F94-9408-4E6C-87DF-54895B91B5FF}"/>
                </a:ext>
              </a:extLst>
            </p:cNvPr>
            <p:cNvSpPr txBox="1"/>
            <p:nvPr/>
          </p:nvSpPr>
          <p:spPr>
            <a:xfrm>
              <a:off x="2038145" y="4035079"/>
              <a:ext cx="1112442" cy="818429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  <a:spcBef>
                  <a:spcPct val="0"/>
                </a:spcBef>
              </a:pPr>
              <a:r>
                <a:rPr lang="en-US" sz="4400">
                  <a:solidFill>
                    <a:srgbClr val="FFFFFF"/>
                  </a:solidFill>
                  <a:latin typeface="+mj-lt"/>
                </a:rPr>
                <a:t>02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45A18D-A95B-471B-AA40-2767524E3960}"/>
              </a:ext>
            </a:extLst>
          </p:cNvPr>
          <p:cNvGrpSpPr/>
          <p:nvPr/>
        </p:nvGrpSpPr>
        <p:grpSpPr>
          <a:xfrm>
            <a:off x="5227182" y="1825946"/>
            <a:ext cx="5813019" cy="973343"/>
            <a:chOff x="1433892" y="4001843"/>
            <a:chExt cx="5813019" cy="97334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D4050E7-3A47-40A4-BF98-4186A895C244}"/>
                </a:ext>
              </a:extLst>
            </p:cNvPr>
            <p:cNvSpPr/>
            <p:nvPr/>
          </p:nvSpPr>
          <p:spPr>
            <a:xfrm>
              <a:off x="1433892" y="4001843"/>
              <a:ext cx="5813019" cy="973343"/>
            </a:xfrm>
            <a:prstGeom prst="roundRect">
              <a:avLst/>
            </a:prstGeom>
            <a:solidFill>
              <a:srgbClr val="0A33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F9CAC6E9-2403-448C-B9B5-B5C252CCF350}"/>
                </a:ext>
              </a:extLst>
            </p:cNvPr>
            <p:cNvSpPr txBox="1"/>
            <p:nvPr/>
          </p:nvSpPr>
          <p:spPr>
            <a:xfrm>
              <a:off x="3230566" y="4296345"/>
              <a:ext cx="3713757" cy="40921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+mj-lt"/>
                </a:rPr>
                <a:t>Webinars for CE Credits</a:t>
              </a:r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EB9A0B3B-11D1-43D9-88F0-9C9440FA9C88}"/>
                </a:ext>
              </a:extLst>
            </p:cNvPr>
            <p:cNvSpPr txBox="1"/>
            <p:nvPr/>
          </p:nvSpPr>
          <p:spPr>
            <a:xfrm>
              <a:off x="2038145" y="4035079"/>
              <a:ext cx="1112442" cy="818429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  <a:spcBef>
                  <a:spcPct val="0"/>
                </a:spcBef>
              </a:pPr>
              <a:r>
                <a:rPr lang="en-US" sz="4400">
                  <a:solidFill>
                    <a:srgbClr val="FFFFFF"/>
                  </a:solidFill>
                  <a:latin typeface="+mj-lt"/>
                </a:rPr>
                <a:t>01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0458C19-115A-433A-854B-666DC92D3DB5}"/>
              </a:ext>
            </a:extLst>
          </p:cNvPr>
          <p:cNvGrpSpPr/>
          <p:nvPr/>
        </p:nvGrpSpPr>
        <p:grpSpPr>
          <a:xfrm>
            <a:off x="4622929" y="4873497"/>
            <a:ext cx="5813019" cy="973343"/>
            <a:chOff x="1433892" y="4001843"/>
            <a:chExt cx="5813019" cy="97334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20523FC-34F8-4641-9842-208BA07FDE9D}"/>
                </a:ext>
              </a:extLst>
            </p:cNvPr>
            <p:cNvSpPr/>
            <p:nvPr/>
          </p:nvSpPr>
          <p:spPr>
            <a:xfrm>
              <a:off x="1433892" y="4001843"/>
              <a:ext cx="5813019" cy="973343"/>
            </a:xfrm>
            <a:prstGeom prst="roundRect">
              <a:avLst/>
            </a:prstGeom>
            <a:solidFill>
              <a:srgbClr val="0A33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7">
              <a:extLst>
                <a:ext uri="{FF2B5EF4-FFF2-40B4-BE49-F238E27FC236}">
                  <a16:creationId xmlns:a16="http://schemas.microsoft.com/office/drawing/2014/main" id="{BA6DFDA0-60AD-4BD5-8CB9-C63329D7ADF7}"/>
                </a:ext>
              </a:extLst>
            </p:cNvPr>
            <p:cNvSpPr txBox="1"/>
            <p:nvPr/>
          </p:nvSpPr>
          <p:spPr>
            <a:xfrm>
              <a:off x="3227960" y="4283906"/>
              <a:ext cx="3256749" cy="409215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500">
                  <a:solidFill>
                    <a:srgbClr val="FFFFFF"/>
                  </a:solidFill>
                  <a:latin typeface="+mj-lt"/>
                </a:rPr>
                <a:t>IDDSI Support</a:t>
              </a:r>
            </a:p>
          </p:txBody>
        </p:sp>
        <p:sp>
          <p:nvSpPr>
            <p:cNvPr id="38" name="TextBox 8">
              <a:extLst>
                <a:ext uri="{FF2B5EF4-FFF2-40B4-BE49-F238E27FC236}">
                  <a16:creationId xmlns:a16="http://schemas.microsoft.com/office/drawing/2014/main" id="{5E060190-3F42-421B-9245-D11292EF11A6}"/>
                </a:ext>
              </a:extLst>
            </p:cNvPr>
            <p:cNvSpPr txBox="1"/>
            <p:nvPr/>
          </p:nvSpPr>
          <p:spPr>
            <a:xfrm>
              <a:off x="2038145" y="4035079"/>
              <a:ext cx="1112442" cy="818429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0"/>
                </a:lnSpc>
                <a:spcBef>
                  <a:spcPct val="0"/>
                </a:spcBef>
              </a:pPr>
              <a:r>
                <a:rPr lang="en-US" sz="4400">
                  <a:solidFill>
                    <a:srgbClr val="FFFFFF"/>
                  </a:solidFill>
                  <a:latin typeface="+mj-lt"/>
                </a:rPr>
                <a:t>03</a:t>
              </a:r>
            </a:p>
          </p:txBody>
        </p:sp>
      </p:grpSp>
      <p:pic>
        <p:nvPicPr>
          <p:cNvPr id="39" name="Picture 4">
            <a:extLst>
              <a:ext uri="{FF2B5EF4-FFF2-40B4-BE49-F238E27FC236}">
                <a16:creationId xmlns:a16="http://schemas.microsoft.com/office/drawing/2014/main" id="{0ACC6AAD-26D6-47FC-B07F-5FAB74F0F2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78252" y="6188617"/>
            <a:ext cx="1491975" cy="4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1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490965" y="1952750"/>
            <a:ext cx="5198682" cy="4178397"/>
            <a:chOff x="0" y="0"/>
            <a:chExt cx="7467600" cy="60020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805123" y="603641"/>
            <a:ext cx="8754363" cy="1596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000"/>
              </a:lnSpc>
            </a:pPr>
            <a:r>
              <a:rPr lang="en-US" sz="11500" spc="-243">
                <a:solidFill>
                  <a:srgbClr val="0A33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ness" panose="02000500000000000000" pitchFamily="50" charset="0"/>
              </a:rPr>
              <a:t>Home Health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CA5AD7-67F0-4F20-B62C-22E82EEBC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6"/>
          <a:stretch/>
        </p:blipFill>
        <p:spPr>
          <a:xfrm>
            <a:off x="5703459" y="2616786"/>
            <a:ext cx="4771925" cy="22545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61ADB5A-8BDD-4BCE-94F7-FA842140A1A3}"/>
              </a:ext>
            </a:extLst>
          </p:cNvPr>
          <p:cNvGrpSpPr/>
          <p:nvPr/>
        </p:nvGrpSpPr>
        <p:grpSpPr>
          <a:xfrm>
            <a:off x="5712195" y="2136756"/>
            <a:ext cx="4763189" cy="417326"/>
            <a:chOff x="669030" y="1727332"/>
            <a:chExt cx="4763189" cy="417326"/>
          </a:xfrm>
        </p:grpSpPr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F1EDD36E-C45B-4DB9-B6A5-19CA0093D7F1}"/>
                </a:ext>
              </a:extLst>
            </p:cNvPr>
            <p:cNvSpPr txBox="1"/>
            <p:nvPr/>
          </p:nvSpPr>
          <p:spPr>
            <a:xfrm>
              <a:off x="669030" y="1727332"/>
              <a:ext cx="4763189" cy="3888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1400">
                  <a:latin typeface="+mj-lt"/>
                </a:rPr>
                <a:t>lyonsreadycare.com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340A481-1B06-445E-902B-F0B6E4D61DEF}"/>
                </a:ext>
              </a:extLst>
            </p:cNvPr>
            <p:cNvSpPr/>
            <p:nvPr/>
          </p:nvSpPr>
          <p:spPr>
            <a:xfrm>
              <a:off x="1207008" y="1850856"/>
              <a:ext cx="3699168" cy="29380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 descr="Magnifying glass with solid fill">
              <a:extLst>
                <a:ext uri="{FF2B5EF4-FFF2-40B4-BE49-F238E27FC236}">
                  <a16:creationId xmlns:a16="http://schemas.microsoft.com/office/drawing/2014/main" id="{1D036EDB-6A9C-446A-83A4-8A14934AA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02798" y="1881831"/>
              <a:ext cx="228912" cy="228912"/>
            </a:xfrm>
            <a:prstGeom prst="rect">
              <a:avLst/>
            </a:prstGeom>
          </p:spPr>
        </p:pic>
      </p:grpSp>
      <p:sp>
        <p:nvSpPr>
          <p:cNvPr id="24" name="TextBox 7">
            <a:extLst>
              <a:ext uri="{FF2B5EF4-FFF2-40B4-BE49-F238E27FC236}">
                <a16:creationId xmlns:a16="http://schemas.microsoft.com/office/drawing/2014/main" id="{55085A16-0CD7-49EC-A0F4-CF3A868E0C02}"/>
              </a:ext>
            </a:extLst>
          </p:cNvPr>
          <p:cNvSpPr txBox="1"/>
          <p:nvPr/>
        </p:nvSpPr>
        <p:spPr>
          <a:xfrm>
            <a:off x="846473" y="2334036"/>
            <a:ext cx="4573874" cy="30469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Shelf stable products delivered directly to your front door: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Thickened Juices &amp; Waters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Thickened Dairy Drinks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Thickened Hot Beverage Mixes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Instant Food Thickener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2.0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New Shakes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Protein Powders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Fiber Juices</a:t>
            </a:r>
          </a:p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A03CCA-53EB-44F0-AE28-1EA4B6E8B84D}"/>
              </a:ext>
            </a:extLst>
          </p:cNvPr>
          <p:cNvGrpSpPr/>
          <p:nvPr/>
        </p:nvGrpSpPr>
        <p:grpSpPr>
          <a:xfrm>
            <a:off x="2118532" y="5249676"/>
            <a:ext cx="4771925" cy="1004683"/>
            <a:chOff x="2118532" y="5249676"/>
            <a:chExt cx="4771925" cy="1004683"/>
          </a:xfrm>
        </p:grpSpPr>
        <p:sp>
          <p:nvSpPr>
            <p:cNvPr id="8" name="Freeform 8"/>
            <p:cNvSpPr/>
            <p:nvPr/>
          </p:nvSpPr>
          <p:spPr>
            <a:xfrm>
              <a:off x="2118532" y="5249676"/>
              <a:ext cx="4771925" cy="1004683"/>
            </a:xfrm>
            <a:custGeom>
              <a:avLst/>
              <a:gdLst/>
              <a:ahLst/>
              <a:cxnLst/>
              <a:rect l="l" t="t" r="r" b="b"/>
              <a:pathLst>
                <a:path w="3029047" h="1177850">
                  <a:moveTo>
                    <a:pt x="2904586" y="1177850"/>
                  </a:moveTo>
                  <a:lnTo>
                    <a:pt x="124460" y="1177850"/>
                  </a:lnTo>
                  <a:cubicBezTo>
                    <a:pt x="55880" y="1177850"/>
                    <a:pt x="0" y="1121970"/>
                    <a:pt x="0" y="10533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04587" y="0"/>
                  </a:lnTo>
                  <a:cubicBezTo>
                    <a:pt x="2973167" y="0"/>
                    <a:pt x="3029047" y="55880"/>
                    <a:pt x="3029047" y="124460"/>
                  </a:cubicBezTo>
                  <a:lnTo>
                    <a:pt x="3029047" y="1053390"/>
                  </a:lnTo>
                  <a:cubicBezTo>
                    <a:pt x="3029047" y="1121970"/>
                    <a:pt x="2973167" y="1177850"/>
                    <a:pt x="2904587" y="1177850"/>
                  </a:cubicBezTo>
                  <a:close/>
                </a:path>
              </a:pathLst>
            </a:custGeom>
            <a:solidFill>
              <a:srgbClr val="0A335F"/>
            </a:solidFill>
          </p:spPr>
          <p:txBody>
            <a:bodyPr anchor="ctr"/>
            <a:lstStyle/>
            <a:p>
              <a:r>
                <a:rPr lang="en-US">
                  <a:solidFill>
                    <a:schemeClr val="bg1"/>
                  </a:solidFill>
                </a:rPr>
                <a:t>	Also available on</a:t>
              </a:r>
            </a:p>
          </p:txBody>
        </p:sp>
        <p:pic>
          <p:nvPicPr>
            <p:cNvPr id="1026" name="Picture 2" descr="Amazon Logo PNG Transparent &amp;amp; SVG Vector - Freebie Supply">
              <a:extLst>
                <a:ext uri="{FF2B5EF4-FFF2-40B4-BE49-F238E27FC236}">
                  <a16:creationId xmlns:a16="http://schemas.microsoft.com/office/drawing/2014/main" id="{BB8CD603-D298-4925-A37F-A74889E43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4406" y="5621379"/>
              <a:ext cx="1169581" cy="352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0D5623-7A0C-45E6-BB82-1A053AC37588}"/>
              </a:ext>
            </a:extLst>
          </p:cNvPr>
          <p:cNvGrpSpPr/>
          <p:nvPr/>
        </p:nvGrpSpPr>
        <p:grpSpPr>
          <a:xfrm>
            <a:off x="5712195" y="2136756"/>
            <a:ext cx="4763189" cy="417326"/>
            <a:chOff x="669030" y="1727332"/>
            <a:chExt cx="4763189" cy="41732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77169CF-4E17-4CA2-8BD2-EB461B20431C}"/>
                </a:ext>
              </a:extLst>
            </p:cNvPr>
            <p:cNvSpPr/>
            <p:nvPr/>
          </p:nvSpPr>
          <p:spPr>
            <a:xfrm>
              <a:off x="1207008" y="1850856"/>
              <a:ext cx="3699168" cy="2938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7">
              <a:extLst>
                <a:ext uri="{FF2B5EF4-FFF2-40B4-BE49-F238E27FC236}">
                  <a16:creationId xmlns:a16="http://schemas.microsoft.com/office/drawing/2014/main" id="{98598BDA-D0B8-4521-A4A2-F7D029495561}"/>
                </a:ext>
              </a:extLst>
            </p:cNvPr>
            <p:cNvSpPr txBox="1"/>
            <p:nvPr/>
          </p:nvSpPr>
          <p:spPr>
            <a:xfrm>
              <a:off x="669030" y="1727332"/>
              <a:ext cx="4763189" cy="38888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1400">
                  <a:latin typeface="+mj-lt"/>
                </a:rPr>
                <a:t>amazon.com/</a:t>
              </a:r>
              <a:r>
                <a:rPr lang="en-US" sz="1400" err="1">
                  <a:latin typeface="+mj-lt"/>
                </a:rPr>
                <a:t>readycare</a:t>
              </a:r>
              <a:endParaRPr lang="en-US" sz="1400">
                <a:latin typeface="+mj-lt"/>
              </a:endParaRPr>
            </a:p>
          </p:txBody>
        </p:sp>
        <p:pic>
          <p:nvPicPr>
            <p:cNvPr id="29" name="Graphic 28" descr="Magnifying glass with solid fill">
              <a:extLst>
                <a:ext uri="{FF2B5EF4-FFF2-40B4-BE49-F238E27FC236}">
                  <a16:creationId xmlns:a16="http://schemas.microsoft.com/office/drawing/2014/main" id="{07AF4A0C-570B-4B60-ABFF-127852C04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02798" y="1881831"/>
              <a:ext cx="228912" cy="22891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561C70E-D88B-45B2-9001-149074C57D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618"/>
          <a:stretch/>
        </p:blipFill>
        <p:spPr>
          <a:xfrm>
            <a:off x="5712195" y="2598112"/>
            <a:ext cx="4763189" cy="2273250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1612C9CE-FFB8-486E-98CE-C5F134EA66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78252" y="6188617"/>
            <a:ext cx="1491975" cy="432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CEFBF-578D-48F5-B249-325DB4AD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  <a:latin typeface="Rockness" panose="02000500000000000000" charset="0"/>
              </a:rPr>
              <a:t>More Lyons Healthcare Resources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79A2BD7-FF0B-413B-8911-D57B7E0037F2}"/>
              </a:ext>
            </a:extLst>
          </p:cNvPr>
          <p:cNvSpPr txBox="1">
            <a:spLocks/>
          </p:cNvSpPr>
          <p:nvPr/>
        </p:nvSpPr>
        <p:spPr>
          <a:xfrm>
            <a:off x="2790334" y="1647549"/>
            <a:ext cx="8464857" cy="4354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0000"/>
                </a:solidFill>
                <a:cs typeface="Tahoma" pitchFamily="34" charset="0"/>
              </a:rPr>
              <a:t>Website for Healthcare Professionals</a:t>
            </a:r>
            <a:endParaRPr lang="en-US" altLang="en-US" sz="2400" dirty="0">
              <a:solidFill>
                <a:srgbClr val="000000"/>
              </a:solidFill>
              <a:cs typeface="Tahom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585858"/>
                </a:solidFill>
                <a:cs typeface="Tahoma" pitchFamily="34" charset="0"/>
                <a:hlinkClick r:id="rId3"/>
              </a:rPr>
              <a:t>pro.lyonsreadycare.com</a:t>
            </a:r>
            <a:r>
              <a:rPr lang="en-US" altLang="en-US" sz="2400" dirty="0">
                <a:solidFill>
                  <a:srgbClr val="585858"/>
                </a:solidFill>
                <a:cs typeface="Tahoma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000000"/>
              </a:solidFill>
              <a:cs typeface="Tahom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0000"/>
                </a:solidFill>
                <a:cs typeface="Tahoma" pitchFamily="34" charset="0"/>
              </a:rPr>
              <a:t>Home Delivery</a:t>
            </a:r>
            <a:endParaRPr lang="en-US" altLang="en-US" sz="2400" dirty="0">
              <a:solidFill>
                <a:srgbClr val="000000"/>
              </a:solidFill>
              <a:cs typeface="Tahom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0000"/>
                </a:solidFill>
                <a:cs typeface="Tahoma" pitchFamily="34" charset="0"/>
                <a:hlinkClick r:id="rId4"/>
              </a:rPr>
              <a:t>store.lyonsreadycare.com</a:t>
            </a:r>
            <a:r>
              <a:rPr lang="en-US" altLang="en-US" sz="2400" dirty="0">
                <a:solidFill>
                  <a:srgbClr val="000000"/>
                </a:solidFill>
                <a:cs typeface="Tahoma" pitchFamily="34" charset="0"/>
              </a:rPr>
              <a:t>	</a:t>
            </a:r>
            <a:r>
              <a:rPr lang="en-US" altLang="en-US" sz="2400" dirty="0">
                <a:solidFill>
                  <a:srgbClr val="000000"/>
                </a:solidFill>
                <a:cs typeface="Tahoma" pitchFamily="34" charset="0"/>
                <a:hlinkClick r:id="rId5"/>
              </a:rPr>
              <a:t>www.amazon.com/readycare</a:t>
            </a:r>
            <a:r>
              <a:rPr lang="en-US" altLang="en-US" sz="2400" dirty="0">
                <a:solidFill>
                  <a:srgbClr val="000000"/>
                </a:solidFill>
                <a:cs typeface="Tahoma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000000"/>
              </a:solidFill>
              <a:cs typeface="Tahom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0000"/>
                </a:solidFill>
                <a:cs typeface="Tahoma" pitchFamily="34" charset="0"/>
              </a:rPr>
              <a:t>Facebook</a:t>
            </a:r>
            <a:endParaRPr lang="en-US" altLang="en-US" sz="2400" dirty="0">
              <a:solidFill>
                <a:srgbClr val="000000"/>
              </a:solidFill>
              <a:cs typeface="Tahom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0000"/>
                </a:solidFill>
                <a:cs typeface="Tahoma" pitchFamily="34" charset="0"/>
                <a:hlinkClick r:id="rId6"/>
              </a:rPr>
              <a:t>www.facebook.com/lyonsreadycare</a:t>
            </a:r>
            <a:r>
              <a:rPr lang="en-US" altLang="en-US" sz="2400" dirty="0">
                <a:solidFill>
                  <a:srgbClr val="000000"/>
                </a:solidFill>
                <a:cs typeface="Tahoma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000000"/>
              </a:solidFill>
              <a:cs typeface="Tahom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400" b="1" dirty="0">
                <a:solidFill>
                  <a:srgbClr val="000000"/>
                </a:solidFill>
                <a:cs typeface="Tahoma" pitchFamily="34" charset="0"/>
              </a:rPr>
              <a:t>YouTube </a:t>
            </a:r>
            <a:r>
              <a:rPr lang="en-US" altLang="en-US" sz="2400" b="1" dirty="0">
                <a:solidFill>
                  <a:srgbClr val="FF0000"/>
                </a:solidFill>
                <a:cs typeface="Tahoma" pitchFamily="34" charset="0"/>
              </a:rPr>
              <a:t>*includes new training videos*</a:t>
            </a:r>
            <a:endParaRPr lang="en-US" altLang="en-US" sz="2400" dirty="0">
              <a:solidFill>
                <a:srgbClr val="000000"/>
              </a:solidFill>
              <a:cs typeface="Tahom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0000"/>
                </a:solidFill>
                <a:cs typeface="Tahoma" pitchFamily="34" charset="0"/>
                <a:hlinkClick r:id="rId7"/>
              </a:rPr>
              <a:t>www.youtube.com/user/LyonsInnovision</a:t>
            </a:r>
            <a:r>
              <a:rPr lang="en-US" altLang="en-US" sz="2400" dirty="0">
                <a:solidFill>
                  <a:srgbClr val="000000"/>
                </a:solidFill>
                <a:cs typeface="Tahoma" pitchFamily="34" charset="0"/>
              </a:rPr>
              <a:t>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en-US" sz="1600" dirty="0">
              <a:solidFill>
                <a:srgbClr val="000000"/>
              </a:solidFill>
              <a:cs typeface="Tahoma" pitchFamily="34" charset="0"/>
            </a:endParaRPr>
          </a:p>
        </p:txBody>
      </p:sp>
      <p:pic>
        <p:nvPicPr>
          <p:cNvPr id="11" name="Picture 2" descr="Image result for youtube logo">
            <a:hlinkClick r:id="rId7"/>
            <a:extLst>
              <a:ext uri="{FF2B5EF4-FFF2-40B4-BE49-F238E27FC236}">
                <a16:creationId xmlns:a16="http://schemas.microsoft.com/office/drawing/2014/main" id="{C754DE62-3734-45C1-8A5E-EBBEDF938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526"/>
          <a:stretch>
            <a:fillRect/>
          </a:stretch>
        </p:blipFill>
        <p:spPr bwMode="auto">
          <a:xfrm>
            <a:off x="1719407" y="5123496"/>
            <a:ext cx="757052" cy="504702"/>
          </a:xfrm>
          <a:prstGeom prst="rect">
            <a:avLst/>
          </a:prstGeom>
          <a:noFill/>
        </p:spPr>
      </p:pic>
      <p:pic>
        <p:nvPicPr>
          <p:cNvPr id="12" name="Picture 11" descr="Image result for facebook logo">
            <a:hlinkClick r:id="rId6"/>
            <a:extLst>
              <a:ext uri="{FF2B5EF4-FFF2-40B4-BE49-F238E27FC236}">
                <a16:creationId xmlns:a16="http://schemas.microsoft.com/office/drawing/2014/main" id="{E66982CD-962B-49A6-9D25-7C5A1D3F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96" y="3954771"/>
            <a:ext cx="605474" cy="605474"/>
          </a:xfrm>
          <a:prstGeom prst="rect">
            <a:avLst/>
          </a:prstGeom>
          <a:noFill/>
        </p:spPr>
      </p:pic>
      <p:pic>
        <p:nvPicPr>
          <p:cNvPr id="13" name="Picture 2" descr="Image result for website icon">
            <a:hlinkClick r:id="rId3"/>
            <a:extLst>
              <a:ext uri="{FF2B5EF4-FFF2-40B4-BE49-F238E27FC236}">
                <a16:creationId xmlns:a16="http://schemas.microsoft.com/office/drawing/2014/main" id="{C7123E17-E3AB-408B-8C39-1046C3F12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4840" y="1647549"/>
            <a:ext cx="786187" cy="786187"/>
          </a:xfrm>
          <a:prstGeom prst="rect">
            <a:avLst/>
          </a:prstGeom>
          <a:noFill/>
        </p:spPr>
      </p:pic>
      <p:pic>
        <p:nvPicPr>
          <p:cNvPr id="14" name="Picture 7">
            <a:hlinkClick r:id="rId11" action="ppaction://hlinkfile"/>
            <a:extLst>
              <a:ext uri="{FF2B5EF4-FFF2-40B4-BE49-F238E27FC236}">
                <a16:creationId xmlns:a16="http://schemas.microsoft.com/office/drawing/2014/main" id="{E6376274-C0F0-4A5F-A501-31C93945B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739299" y="2776999"/>
            <a:ext cx="717269" cy="7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0847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ooden bench&#10;&#10;Description automatically generated">
            <a:extLst>
              <a:ext uri="{FF2B5EF4-FFF2-40B4-BE49-F238E27FC236}">
                <a16:creationId xmlns:a16="http://schemas.microsoft.com/office/drawing/2014/main" id="{9F654E2B-9161-47F9-B43D-DDFFB86D37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00"/>
          <a:stretch/>
        </p:blipFill>
        <p:spPr>
          <a:xfrm flipH="1">
            <a:off x="0" y="-1"/>
            <a:ext cx="12192000" cy="68690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9298F19-BB1F-4725-9C99-FF0252CD52B5}"/>
              </a:ext>
            </a:extLst>
          </p:cNvPr>
          <p:cNvSpPr txBox="1">
            <a:spLocks/>
          </p:cNvSpPr>
          <p:nvPr/>
        </p:nvSpPr>
        <p:spPr>
          <a:xfrm>
            <a:off x="83857" y="913837"/>
            <a:ext cx="11475352" cy="24404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spc="50" dirty="0">
                <a:solidFill>
                  <a:srgbClr val="0F2D54"/>
                </a:solidFill>
                <a:latin typeface="Rockness" panose="02000500000000000000" charset="0"/>
              </a:rPr>
              <a:t>Questions</a:t>
            </a:r>
            <a:r>
              <a:rPr lang="en-US" sz="6600" b="1" spc="50" dirty="0">
                <a:solidFill>
                  <a:srgbClr val="0F2D54"/>
                </a:solidFill>
                <a:latin typeface="Modern No. 20" panose="02070704070505020303" pitchFamily="18" charset="0"/>
              </a:rPr>
              <a:t>?</a:t>
            </a:r>
          </a:p>
          <a:p>
            <a:pPr algn="ctr"/>
            <a:r>
              <a:rPr lang="en-US" sz="3600" b="1" spc="50" dirty="0">
                <a:solidFill>
                  <a:srgbClr val="0F2D54"/>
                </a:solidFill>
                <a:latin typeface="Rockness" panose="02000500000000000000" charset="0"/>
              </a:rPr>
              <a:t>&amp;</a:t>
            </a:r>
          </a:p>
          <a:p>
            <a:pPr algn="ctr"/>
            <a:r>
              <a:rPr lang="en-US" sz="6600" b="1" spc="50" dirty="0">
                <a:solidFill>
                  <a:srgbClr val="0F2D54"/>
                </a:solidFill>
                <a:latin typeface="Rockness" panose="02000500000000000000" charset="0"/>
              </a:rPr>
              <a:t>Thank you</a:t>
            </a:r>
            <a:r>
              <a:rPr lang="en-US" sz="6600" b="1" spc="50" dirty="0">
                <a:solidFill>
                  <a:srgbClr val="0F2D54"/>
                </a:solidFill>
                <a:latin typeface="Modern No. 20" panose="02070704070505020303" pitchFamily="18" charset="0"/>
              </a:rPr>
              <a:t>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1644A7-BF2A-437A-AC06-22F0CB265574}"/>
              </a:ext>
            </a:extLst>
          </p:cNvPr>
          <p:cNvGrpSpPr/>
          <p:nvPr/>
        </p:nvGrpSpPr>
        <p:grpSpPr>
          <a:xfrm>
            <a:off x="4695108" y="3112427"/>
            <a:ext cx="1897104" cy="984885"/>
            <a:chOff x="2885199" y="5339626"/>
            <a:chExt cx="1897104" cy="98488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9D470F-70BA-4421-9963-D7E24C9AD158}"/>
                </a:ext>
              </a:extLst>
            </p:cNvPr>
            <p:cNvSpPr/>
            <p:nvPr/>
          </p:nvSpPr>
          <p:spPr>
            <a:xfrm>
              <a:off x="3714966" y="5339626"/>
              <a:ext cx="237565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0F2D54"/>
                  </a:solidFill>
                </a:rPr>
                <a:t> </a:t>
              </a:r>
            </a:p>
            <a:p>
              <a:pPr algn="ctr"/>
              <a:endParaRPr lang="en-US" sz="2000" b="1" dirty="0">
                <a:solidFill>
                  <a:srgbClr val="0F2D54"/>
                </a:solidFill>
              </a:endParaRPr>
            </a:p>
            <a:p>
              <a:pPr algn="ctr"/>
              <a:endParaRPr lang="en-US" sz="2000" b="1" dirty="0">
                <a:solidFill>
                  <a:srgbClr val="0F2D54"/>
                </a:solidFill>
              </a:endParaRPr>
            </a:p>
          </p:txBody>
        </p:sp>
        <p:pic>
          <p:nvPicPr>
            <p:cNvPr id="17" name="Picture 1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CC81E82-E004-433F-8022-958EBC734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199" y="5720982"/>
              <a:ext cx="1897104" cy="495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062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53588" y="685800"/>
            <a:ext cx="3711836" cy="5502817"/>
            <a:chOff x="0" y="0"/>
            <a:chExt cx="7423672" cy="1100563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1307" r="11307"/>
            <a:stretch>
              <a:fillRect/>
            </a:stretch>
          </p:blipFill>
          <p:spPr>
            <a:xfrm>
              <a:off x="0" y="0"/>
              <a:ext cx="7423672" cy="11005633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78252" y="6188617"/>
            <a:ext cx="1491975" cy="43267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762652" y="1525779"/>
            <a:ext cx="3654307" cy="719772"/>
            <a:chOff x="0" y="0"/>
            <a:chExt cx="7308613" cy="143954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439544" cy="143954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2C5B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70196" y="281020"/>
              <a:ext cx="1099156" cy="772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1"/>
                </a:lnSpc>
                <a:spcBef>
                  <a:spcPct val="0"/>
                </a:spcBef>
              </a:pPr>
              <a:r>
                <a:rPr lang="en-US" sz="2351">
                  <a:solidFill>
                    <a:srgbClr val="FFFFFF"/>
                  </a:solidFill>
                </a:rPr>
                <a:t>01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32652" y="206900"/>
              <a:ext cx="5575961" cy="1145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1666" b="1" dirty="0">
                  <a:solidFill>
                    <a:srgbClr val="646262"/>
                  </a:solidFill>
                </a:rPr>
                <a:t>What’s NEW</a:t>
              </a:r>
            </a:p>
            <a:p>
              <a:pPr>
                <a:lnSpc>
                  <a:spcPts val="2333"/>
                </a:lnSpc>
              </a:pPr>
              <a:r>
                <a:rPr lang="en-US" sz="1666" dirty="0">
                  <a:solidFill>
                    <a:srgbClr val="646262"/>
                  </a:solidFill>
                </a:rPr>
                <a:t>Innovative Product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62652" y="2655133"/>
            <a:ext cx="3754571" cy="719772"/>
            <a:chOff x="0" y="0"/>
            <a:chExt cx="7509141" cy="143954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39544" cy="143954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2C5B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70196" y="281020"/>
              <a:ext cx="1099156" cy="772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1"/>
                </a:lnSpc>
                <a:spcBef>
                  <a:spcPct val="0"/>
                </a:spcBef>
              </a:pPr>
              <a:r>
                <a:rPr lang="en-US" sz="2351">
                  <a:solidFill>
                    <a:srgbClr val="FFFFFF"/>
                  </a:solidFill>
                </a:rPr>
                <a:t>02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732652" y="206900"/>
              <a:ext cx="5776489" cy="1145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1666" b="1" dirty="0">
                  <a:solidFill>
                    <a:srgbClr val="646262"/>
                  </a:solidFill>
                </a:rPr>
                <a:t>Cindy’s Favorite Products</a:t>
              </a:r>
            </a:p>
            <a:p>
              <a:pPr>
                <a:lnSpc>
                  <a:spcPts val="2333"/>
                </a:lnSpc>
              </a:pPr>
              <a:r>
                <a:rPr lang="en-US" sz="1666" dirty="0">
                  <a:solidFill>
                    <a:srgbClr val="646262"/>
                  </a:solidFill>
                </a:rPr>
                <a:t>Pre-Thickened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762652" y="3768447"/>
            <a:ext cx="3921678" cy="719772"/>
            <a:chOff x="0" y="0"/>
            <a:chExt cx="7843355" cy="143954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439544" cy="1439544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2C5B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170196" y="281020"/>
              <a:ext cx="1099156" cy="772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1"/>
                </a:lnSpc>
                <a:spcBef>
                  <a:spcPct val="0"/>
                </a:spcBef>
              </a:pPr>
              <a:r>
                <a:rPr lang="en-US" sz="2351" dirty="0">
                  <a:solidFill>
                    <a:srgbClr val="FFFFFF"/>
                  </a:solidFill>
                </a:rPr>
                <a:t>03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732650" y="206900"/>
              <a:ext cx="6110705" cy="1129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1666" b="1" dirty="0">
                  <a:solidFill>
                    <a:srgbClr val="646262"/>
                  </a:solidFill>
                </a:rPr>
                <a:t>How We Can Help</a:t>
              </a:r>
            </a:p>
            <a:p>
              <a:pPr>
                <a:lnSpc>
                  <a:spcPts val="2333"/>
                </a:lnSpc>
              </a:pPr>
              <a:r>
                <a:rPr lang="en-US" sz="1666" dirty="0">
                  <a:solidFill>
                    <a:srgbClr val="646262"/>
                  </a:solidFill>
                </a:rPr>
                <a:t>Value Added Resources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81F6C97-9CCE-4738-B81A-813E2C321492}"/>
              </a:ext>
            </a:extLst>
          </p:cNvPr>
          <p:cNvSpPr txBox="1"/>
          <p:nvPr/>
        </p:nvSpPr>
        <p:spPr>
          <a:xfrm>
            <a:off x="674777" y="979761"/>
            <a:ext cx="39639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002C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ness" panose="02000500000000000000" pitchFamily="50" charset="0"/>
              </a:rPr>
              <a:t>Today’s</a:t>
            </a:r>
          </a:p>
          <a:p>
            <a:r>
              <a:rPr lang="en-US" sz="9600" dirty="0">
                <a:solidFill>
                  <a:srgbClr val="002C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ness" panose="02000500000000000000" pitchFamily="50" charset="0"/>
              </a:rPr>
              <a:t>Agenda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A4105-1F2A-40C7-A3FA-C048E2B1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Innovation</a:t>
            </a:r>
          </a:p>
        </p:txBody>
      </p:sp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4" descr="White bulbs with a yellow one standing out">
            <a:extLst>
              <a:ext uri="{FF2B5EF4-FFF2-40B4-BE49-F238E27FC236}">
                <a16:creationId xmlns:a16="http://schemas.microsoft.com/office/drawing/2014/main" id="{DA911128-D33D-4062-926C-309E78A2B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60" r="23730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2958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61948" y="987286"/>
            <a:ext cx="10820400" cy="3510803"/>
            <a:chOff x="0" y="0"/>
            <a:chExt cx="5394495" cy="17503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94494" cy="1750306"/>
            </a:xfrm>
            <a:custGeom>
              <a:avLst/>
              <a:gdLst/>
              <a:ahLst/>
              <a:cxnLst/>
              <a:rect l="l" t="t" r="r" b="b"/>
              <a:pathLst>
                <a:path w="5394494" h="1750306">
                  <a:moveTo>
                    <a:pt x="0" y="0"/>
                  </a:moveTo>
                  <a:lnTo>
                    <a:pt x="5394494" y="0"/>
                  </a:lnTo>
                  <a:lnTo>
                    <a:pt x="5394494" y="1750306"/>
                  </a:lnTo>
                  <a:lnTo>
                    <a:pt x="0" y="175030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88627"/>
              </a:scheme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13104" y="3141952"/>
            <a:ext cx="5473538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" marR="23241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A7E59"/>
              </a:buClr>
              <a:buSzPct val="123809"/>
            </a:pPr>
            <a:r>
              <a:rPr lang="en-US" sz="2600" b="1">
                <a:solidFill>
                  <a:schemeClr val="bg1"/>
                </a:solidFill>
                <a:latin typeface="Segoe UI"/>
                <a:cs typeface="Segoe UI"/>
              </a:rPr>
              <a:t>44% </a:t>
            </a:r>
            <a:r>
              <a:rPr lang="en-US" sz="2600">
                <a:solidFill>
                  <a:schemeClr val="bg1"/>
                </a:solidFill>
                <a:latin typeface="Segoe UI"/>
                <a:cs typeface="Segoe UI"/>
              </a:rPr>
              <a:t>of consumers identify as vegan, vegetarian, or flexitarian. </a:t>
            </a:r>
            <a:endParaRPr lang="en-US" sz="2600" baseline="30000">
              <a:solidFill>
                <a:schemeClr val="bg1"/>
              </a:solidFill>
              <a:latin typeface="Segoe UI"/>
              <a:cs typeface="Segoe U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00738" y="4733643"/>
            <a:ext cx="5050064" cy="1259681"/>
            <a:chOff x="-302188" y="-95249"/>
            <a:chExt cx="10100129" cy="2519362"/>
          </a:xfrm>
        </p:grpSpPr>
        <p:sp>
          <p:nvSpPr>
            <p:cNvPr id="10" name="TextBox 10"/>
            <p:cNvSpPr txBox="1"/>
            <p:nvPr/>
          </p:nvSpPr>
          <p:spPr>
            <a:xfrm>
              <a:off x="-302188" y="-95249"/>
              <a:ext cx="2076342" cy="86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34"/>
                </a:lnSpc>
                <a:spcBef>
                  <a:spcPct val="0"/>
                </a:spcBef>
              </a:pPr>
              <a:r>
                <a:rPr lang="en-US" sz="2667" b="1">
                  <a:solidFill>
                    <a:srgbClr val="008037"/>
                  </a:solidFill>
                  <a:latin typeface="+mj-lt"/>
                </a:rPr>
                <a:t>$4.8B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774156" y="-38099"/>
              <a:ext cx="8023785" cy="24622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14300" marR="23241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3A7E59"/>
                </a:buClr>
                <a:buSzPct val="123809"/>
              </a:pPr>
              <a:r>
                <a:rPr lang="en-US" sz="1600">
                  <a:solidFill>
                    <a:srgbClr val="646262"/>
                  </a:solidFill>
                  <a:latin typeface="Segoe UI"/>
                  <a:cs typeface="Segoe UI"/>
                </a:rPr>
                <a:t>was the global plant-based protein supplements market size in 2019 and it is projected to reach $7.1 billion by 2027 (CAGR 5.1%). North America accounts for about half of global sales in 2019.</a:t>
              </a:r>
              <a:r>
                <a:rPr lang="en-US" sz="1600" baseline="30000">
                  <a:solidFill>
                    <a:srgbClr val="646262"/>
                  </a:solidFill>
                  <a:latin typeface="Segoe UI"/>
                  <a:cs typeface="Segoe UI"/>
                </a:rPr>
                <a:t>3</a:t>
              </a:r>
            </a:p>
          </p:txBody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203E4211-9E9E-462F-89B3-9FF4C15219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78252" y="6188617"/>
            <a:ext cx="1491975" cy="432673"/>
          </a:xfrm>
          <a:prstGeom prst="rect">
            <a:avLst/>
          </a:prstGeom>
        </p:spPr>
      </p:pic>
      <p:grpSp>
        <p:nvGrpSpPr>
          <p:cNvPr id="31" name="Group 9">
            <a:extLst>
              <a:ext uri="{FF2B5EF4-FFF2-40B4-BE49-F238E27FC236}">
                <a16:creationId xmlns:a16="http://schemas.microsoft.com/office/drawing/2014/main" id="{AE6095AE-5EC1-4504-8B10-A8D79D2AE5BA}"/>
              </a:ext>
            </a:extLst>
          </p:cNvPr>
          <p:cNvGrpSpPr/>
          <p:nvPr/>
        </p:nvGrpSpPr>
        <p:grpSpPr>
          <a:xfrm>
            <a:off x="6388668" y="4709141"/>
            <a:ext cx="4995704" cy="1034938"/>
            <a:chOff x="373546" y="-138205"/>
            <a:chExt cx="9991409" cy="2069876"/>
          </a:xfrm>
        </p:grpSpPr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16B7C4E2-A713-454D-9AD9-DCFF6353DBEA}"/>
                </a:ext>
              </a:extLst>
            </p:cNvPr>
            <p:cNvSpPr txBox="1"/>
            <p:nvPr/>
          </p:nvSpPr>
          <p:spPr>
            <a:xfrm>
              <a:off x="373546" y="-138205"/>
              <a:ext cx="1770408" cy="86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34"/>
                </a:lnSpc>
                <a:spcBef>
                  <a:spcPct val="0"/>
                </a:spcBef>
              </a:pPr>
              <a:r>
                <a:rPr lang="en-US" sz="2667" b="1">
                  <a:solidFill>
                    <a:srgbClr val="008037"/>
                  </a:solidFill>
                  <a:latin typeface="+mj-lt"/>
                </a:rPr>
                <a:t>82%</a:t>
              </a:r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2FBD0028-956B-4AB9-8D0A-552B2CDA8D33}"/>
                </a:ext>
              </a:extLst>
            </p:cNvPr>
            <p:cNvSpPr txBox="1"/>
            <p:nvPr/>
          </p:nvSpPr>
          <p:spPr>
            <a:xfrm>
              <a:off x="1774156" y="-38099"/>
              <a:ext cx="8590799" cy="1969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14300" marR="23241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3A7E59"/>
                </a:buClr>
                <a:buSzPct val="123809"/>
              </a:pPr>
              <a:r>
                <a:rPr lang="en-US" sz="1600">
                  <a:solidFill>
                    <a:srgbClr val="646262"/>
                  </a:solidFill>
                  <a:latin typeface="Segoe UI"/>
                  <a:cs typeface="Segoe UI"/>
                </a:rPr>
                <a:t>of consumers think that plant-based eating is a fundamental change in how we eat that is here to stay. Only 18% think that it is only a trend or fad.</a:t>
              </a:r>
              <a:r>
                <a:rPr lang="en-US" sz="1600" baseline="30000">
                  <a:solidFill>
                    <a:srgbClr val="646262"/>
                  </a:solidFill>
                  <a:latin typeface="Segoe UI"/>
                  <a:cs typeface="Segoe UI"/>
                </a:rPr>
                <a:t> 4</a:t>
              </a:r>
              <a:endParaRPr lang="en-US" sz="1600">
                <a:solidFill>
                  <a:srgbClr val="646262"/>
                </a:solidFill>
                <a:latin typeface="Segoe UI"/>
                <a:cs typeface="Segoe U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E9A29F2-1171-427F-A554-4DF94572AA4A}"/>
              </a:ext>
            </a:extLst>
          </p:cNvPr>
          <p:cNvGrpSpPr/>
          <p:nvPr/>
        </p:nvGrpSpPr>
        <p:grpSpPr>
          <a:xfrm>
            <a:off x="6182020" y="1511385"/>
            <a:ext cx="5651482" cy="2584928"/>
            <a:chOff x="6182020" y="1511385"/>
            <a:chExt cx="5651482" cy="25849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3AD7C0-3B3F-444A-8A67-E379FDE62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2020" y="1511385"/>
              <a:ext cx="5651482" cy="258492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6AD1AD-86EB-4AD6-819F-CEF48A1B215B}"/>
                </a:ext>
              </a:extLst>
            </p:cNvPr>
            <p:cNvSpPr txBox="1"/>
            <p:nvPr/>
          </p:nvSpPr>
          <p:spPr>
            <a:xfrm>
              <a:off x="11514787" y="3803997"/>
              <a:ext cx="281542" cy="278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rgbClr val="646262"/>
                  </a:solidFill>
                </a:rPr>
                <a:t>2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09654" y="752089"/>
            <a:ext cx="8181481" cy="2081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5400" dirty="0">
                <a:solidFill>
                  <a:srgbClr val="0080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</a:rPr>
              <a:t>The Plant-Based</a:t>
            </a:r>
          </a:p>
          <a:p>
            <a:pPr>
              <a:lnSpc>
                <a:spcPts val="8500"/>
              </a:lnSpc>
            </a:pPr>
            <a:r>
              <a:rPr lang="en-US" sz="5400" dirty="0">
                <a:solidFill>
                  <a:srgbClr val="0080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anose="03040602040607080904" pitchFamily="66" charset="0"/>
              </a:rPr>
              <a:t>Movement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C7D541C-EEAF-4164-B809-B74BB4BB5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0"/>
            <a:ext cx="10515600" cy="943296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Content Placeholder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2F760B2-846A-4983-B24E-A9BF3BE6E7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2" r="-42" b="7432"/>
          <a:stretch/>
        </p:blipFill>
        <p:spPr>
          <a:xfrm>
            <a:off x="0" y="0"/>
            <a:ext cx="12192000" cy="62460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433CDDF-1F0A-4592-A7B5-28ABB5532B88}"/>
              </a:ext>
            </a:extLst>
          </p:cNvPr>
          <p:cNvGrpSpPr/>
          <p:nvPr/>
        </p:nvGrpSpPr>
        <p:grpSpPr>
          <a:xfrm>
            <a:off x="7078729" y="136525"/>
            <a:ext cx="4471988" cy="2126194"/>
            <a:chOff x="6229350" y="679376"/>
            <a:chExt cx="5962650" cy="28349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4C4431-5FAE-4774-BDA1-F5D88A967567}"/>
                </a:ext>
              </a:extLst>
            </p:cNvPr>
            <p:cNvSpPr/>
            <p:nvPr/>
          </p:nvSpPr>
          <p:spPr>
            <a:xfrm>
              <a:off x="7537565" y="679376"/>
              <a:ext cx="334622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i="1">
                  <a:solidFill>
                    <a:schemeClr val="bg1"/>
                  </a:solidFill>
                </a:rPr>
                <a:t>Introducing</a:t>
              </a:r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DDC9158A-0217-47C4-8164-F3A75603E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837" y="1090388"/>
              <a:ext cx="2409676" cy="1013987"/>
            </a:xfrm>
            <a:prstGeom prst="rect">
              <a:avLst/>
            </a:prstGeom>
          </p:spPr>
        </p:pic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C32BA967-9A3C-48BB-B4D7-9B2E1A79E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64" b="9323"/>
            <a:stretch/>
          </p:blipFill>
          <p:spPr>
            <a:xfrm>
              <a:off x="6229350" y="1536704"/>
              <a:ext cx="5962650" cy="16097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FEED0F8-ABC4-45FD-BBA7-43C21AB29A4D}"/>
                </a:ext>
              </a:extLst>
            </p:cNvPr>
            <p:cNvCxnSpPr>
              <a:cxnSpLocks/>
            </p:cNvCxnSpPr>
            <p:nvPr/>
          </p:nvCxnSpPr>
          <p:spPr>
            <a:xfrm>
              <a:off x="6826363" y="910208"/>
              <a:ext cx="142240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DA4EC59-36C6-4EC1-90C7-3DFA23BF30F2}"/>
                </a:ext>
              </a:extLst>
            </p:cNvPr>
            <p:cNvCxnSpPr>
              <a:cxnSpLocks/>
            </p:cNvCxnSpPr>
            <p:nvPr/>
          </p:nvCxnSpPr>
          <p:spPr>
            <a:xfrm>
              <a:off x="10194003" y="910209"/>
              <a:ext cx="137956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EC99CC6-5953-4F6C-9525-B73EE6E512DF}"/>
                </a:ext>
              </a:extLst>
            </p:cNvPr>
            <p:cNvCxnSpPr>
              <a:cxnSpLocks/>
            </p:cNvCxnSpPr>
            <p:nvPr/>
          </p:nvCxnSpPr>
          <p:spPr>
            <a:xfrm>
              <a:off x="6826363" y="3514301"/>
              <a:ext cx="479589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27464D5-04CD-49F4-9E82-4B3AEF464899}"/>
              </a:ext>
            </a:extLst>
          </p:cNvPr>
          <p:cNvSpPr/>
          <p:nvPr/>
        </p:nvSpPr>
        <p:spPr>
          <a:xfrm>
            <a:off x="999112" y="288224"/>
            <a:ext cx="1246665" cy="118431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1" dirty="0"/>
              <a:t>Now Available</a:t>
            </a:r>
          </a:p>
        </p:txBody>
      </p:sp>
    </p:spTree>
    <p:extLst>
      <p:ext uri="{BB962C8B-B14F-4D97-AF65-F5344CB8AC3E}">
        <p14:creationId xmlns:p14="http://schemas.microsoft.com/office/powerpoint/2010/main" val="2111940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30F66E-50B1-40B8-B6B9-04FAA7905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50" dirty="0">
                <a:solidFill>
                  <a:srgbClr val="0080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ness" panose="02000500000000000000" pitchFamily="50" charset="0"/>
              </a:rPr>
              <a:t>Plant-Based Protein Shakes</a:t>
            </a:r>
            <a:br>
              <a:rPr lang="en-US" sz="4000" u="sng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ness" panose="02000500000000000000" pitchFamily="50" charset="0"/>
              </a:rPr>
            </a:br>
            <a:r>
              <a:rPr lang="en-US" sz="2800" u="sng" dirty="0">
                <a:solidFill>
                  <a:srgbClr val="FF0000"/>
                </a:solidFill>
              </a:rPr>
              <a:t>Features &amp; Benefits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39960-A058-4979-BF8B-AE07A0120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5" y="1570793"/>
            <a:ext cx="4139543" cy="4127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377FB9-B2A8-41F8-A301-559E5DB729E6}"/>
              </a:ext>
            </a:extLst>
          </p:cNvPr>
          <p:cNvSpPr txBox="1"/>
          <p:nvPr/>
        </p:nvSpPr>
        <p:spPr>
          <a:xfrm>
            <a:off x="5053553" y="1192034"/>
            <a:ext cx="6234934" cy="5514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A7E59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7E5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Plant-based &amp; Diet Friendly</a:t>
            </a:r>
          </a:p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A7E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Protein blend from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BC63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yellow pea and brown rice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that contains all 9 essential amino acids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A7E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Sweetened with sugar and stevia leaf extract –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CC63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only 8g added sugar, no sugar alcohols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A7E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CC63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Clean label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– no artificial flavors or colors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A7E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Dairy free, lactose free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7E5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Robust Support for Patients &amp; Residents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A7E59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A7E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Creamy, indulgent flavors to encourage consumption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A7E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Suitable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CC63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Nectar Consistency / Level 2 Mildly Thick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for individuals with dysphagia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A7E59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Convenient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A7E59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A7E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CC63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Shelf stable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; simply chill and shake before serving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A7E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Single serve packaging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3A7E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Easy-to-hold cartons with re-closeable caps</a:t>
            </a:r>
          </a:p>
        </p:txBody>
      </p:sp>
    </p:spTree>
    <p:extLst>
      <p:ext uri="{BB962C8B-B14F-4D97-AF65-F5344CB8AC3E}">
        <p14:creationId xmlns:p14="http://schemas.microsoft.com/office/powerpoint/2010/main" val="3039334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78252" y="6188617"/>
            <a:ext cx="1491975" cy="43267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5D55825-E14B-46F1-B402-9F699FC61F56}"/>
              </a:ext>
            </a:extLst>
          </p:cNvPr>
          <p:cNvSpPr/>
          <p:nvPr/>
        </p:nvSpPr>
        <p:spPr>
          <a:xfrm>
            <a:off x="925303" y="5325648"/>
            <a:ext cx="4875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  <a:ea typeface="Calibri" panose="020F0502020204030204" pitchFamily="34" charset="0"/>
              </a:rPr>
              <a:t>INGREDIENTS: WATER, PEA PROTEIN, RICE PROTEIN CONCENTRATE, SUGAR, CONTAINS 2% OR LESS OF SUNFLOWER OIL, NATURAL FLAVORS, SUNFLOWER LECITHIN, GELLAN GUM, XANTHAN GUM, SEA SALT, STEVIA LEAF EXTRACT, CONTAINS SOY</a:t>
            </a:r>
            <a:endParaRPr lang="en-US" sz="1200" dirty="0"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62F3F5-C390-45C9-9471-F07AE297E947}"/>
              </a:ext>
            </a:extLst>
          </p:cNvPr>
          <p:cNvSpPr/>
          <p:nvPr/>
        </p:nvSpPr>
        <p:spPr>
          <a:xfrm>
            <a:off x="6391563" y="5325648"/>
            <a:ext cx="5310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Calibri" panose="020F0502020204030204" pitchFamily="34" charset="0"/>
              </a:rPr>
              <a:t>INGREDIENTS: WATER, PEA PROTEIN, RICE PROTEIN CONCENTRATE, NATURAL FLAVORS, CONTAINS 2% OR LESS OF SUNFLOWER OIL, SUGAR, COCOA PROCESSED WITH ALKALI, SUNFLOWER LECITHIN, GELLAN GUM, XANTHAN GUM, SEA SALT, STEVIA LEAF EXTRACT, CONTAINS SOY</a:t>
            </a:r>
            <a:endParaRPr lang="en-US" sz="1200" dirty="0"/>
          </a:p>
        </p:txBody>
      </p:sp>
      <p:pic>
        <p:nvPicPr>
          <p:cNvPr id="27" name="Picture 26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F868545F-655D-45C9-8B6A-C962E3645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1" t="16567" r="33146" b="14316"/>
          <a:stretch/>
        </p:blipFill>
        <p:spPr>
          <a:xfrm>
            <a:off x="967407" y="920808"/>
            <a:ext cx="2614078" cy="4576047"/>
          </a:xfrm>
          <a:prstGeom prst="rect">
            <a:avLst/>
          </a:prstGeom>
        </p:spPr>
      </p:pic>
      <p:pic>
        <p:nvPicPr>
          <p:cNvPr id="30" name="Picture 29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1F73E266-2FFB-487E-9118-7D9F689BC5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7" t="16252" r="28289" b="11513"/>
          <a:stretch/>
        </p:blipFill>
        <p:spPr>
          <a:xfrm>
            <a:off x="6058542" y="748422"/>
            <a:ext cx="3345780" cy="47658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E4F86B-94B4-466F-99C5-74FD1A3BA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371" y="920808"/>
            <a:ext cx="2221905" cy="43521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9BEE37E-9BC2-4D56-ADAE-DDFA0A535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2708" y="963096"/>
            <a:ext cx="2190957" cy="4273719"/>
          </a:xfrm>
          <a:prstGeom prst="rect">
            <a:avLst/>
          </a:prstGeom>
        </p:spPr>
      </p:pic>
      <p:sp>
        <p:nvSpPr>
          <p:cNvPr id="29" name="TextBox 15">
            <a:extLst>
              <a:ext uri="{FF2B5EF4-FFF2-40B4-BE49-F238E27FC236}">
                <a16:creationId xmlns:a16="http://schemas.microsoft.com/office/drawing/2014/main" id="{F6E11686-0819-4B75-BF6E-F6418F762B37}"/>
              </a:ext>
            </a:extLst>
          </p:cNvPr>
          <p:cNvSpPr txBox="1"/>
          <p:nvPr/>
        </p:nvSpPr>
        <p:spPr>
          <a:xfrm>
            <a:off x="1799121" y="96418"/>
            <a:ext cx="11864622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  <a:spcBef>
                <a:spcPct val="0"/>
              </a:spcBef>
            </a:pPr>
            <a:r>
              <a:rPr lang="en-US" sz="6600" spc="-150" dirty="0">
                <a:solidFill>
                  <a:srgbClr val="0080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ness" panose="02000500000000000000" pitchFamily="50" charset="0"/>
              </a:rPr>
              <a:t>Plant-Based Protein Shakes</a:t>
            </a:r>
          </a:p>
        </p:txBody>
      </p:sp>
    </p:spTree>
    <p:extLst>
      <p:ext uri="{BB962C8B-B14F-4D97-AF65-F5344CB8AC3E}">
        <p14:creationId xmlns:p14="http://schemas.microsoft.com/office/powerpoint/2010/main" val="181520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32A67F-3598-4A13-8552-DA884FFCC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7CF699-8F80-4DB3-AF8E-35FD42E0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73475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Cindy’s Favorites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98EBA13-C937-430B-9523-439FE2109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Heart">
            <a:extLst>
              <a:ext uri="{FF2B5EF4-FFF2-40B4-BE49-F238E27FC236}">
                <a16:creationId xmlns:a16="http://schemas.microsoft.com/office/drawing/2014/main" id="{7AD1595F-1ECD-493C-AC9B-3DBEAF778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0424" y="1845770"/>
            <a:ext cx="43338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64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A2226A3-FF3C-48B8-BB64-D41F1F21D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13" r="4640"/>
          <a:stretch/>
        </p:blipFill>
        <p:spPr>
          <a:xfrm>
            <a:off x="315685" y="2012653"/>
            <a:ext cx="3403716" cy="3403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3CEFBF-578D-48F5-B249-325DB4AD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  <a:latin typeface="Rockness" panose="02000500000000000000" charset="0"/>
              </a:rPr>
              <a:t>Thickened Water Clear &amp; No Flavor Added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EB86F1-11AD-498A-8BFB-CFE027367CDB}"/>
              </a:ext>
            </a:extLst>
          </p:cNvPr>
          <p:cNvSpPr txBox="1"/>
          <p:nvPr/>
        </p:nvSpPr>
        <p:spPr>
          <a:xfrm>
            <a:off x="5671930" y="1616765"/>
            <a:ext cx="60652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Attributes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Clear, No Flavor—tastes like plain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portion cup pack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Pre-thickened in two consistencies: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Nectar Consistency / Level 2 Mildly Thick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Honey Consistency / Level 3 Moderately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Lactose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Gluten free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Packaging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48/4 </a:t>
            </a:r>
            <a:r>
              <a:rPr lang="en-US" dirty="0" err="1"/>
              <a:t>fl</a:t>
            </a:r>
            <a:r>
              <a:rPr lang="en-US" dirty="0"/>
              <a:t> oz portion cups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6/46 </a:t>
            </a:r>
            <a:r>
              <a:rPr lang="en-US" dirty="0" err="1"/>
              <a:t>fl</a:t>
            </a:r>
            <a:r>
              <a:rPr lang="en-US" dirty="0"/>
              <a:t> </a:t>
            </a:r>
            <a:r>
              <a:rPr lang="en-US"/>
              <a:t>oz Combi </a:t>
            </a:r>
            <a:r>
              <a:rPr lang="en-US" dirty="0"/>
              <a:t>cartons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Shelf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Recipes available for ice cubes, popsicles, and flavored waters!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979B7-5108-431B-B961-E4AA04BDF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198" y="3645593"/>
            <a:ext cx="2008704" cy="1820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9A3E9-7109-4053-8C11-43BA853136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57" y="4347094"/>
            <a:ext cx="2008704" cy="1820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9679D20-EF8F-42B7-83B0-A9AF9F0AEBCB}"/>
              </a:ext>
            </a:extLst>
          </p:cNvPr>
          <p:cNvSpPr/>
          <p:nvPr/>
        </p:nvSpPr>
        <p:spPr>
          <a:xfrm>
            <a:off x="3096068" y="1518369"/>
            <a:ext cx="1573903" cy="124660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1"/>
              <a:t>No Lemon!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B0512D6-5DA2-4AEC-91D6-0D0A4CA7A8CB}"/>
              </a:ext>
            </a:extLst>
          </p:cNvPr>
          <p:cNvSpPr/>
          <p:nvPr/>
        </p:nvSpPr>
        <p:spPr>
          <a:xfrm>
            <a:off x="9146097" y="306350"/>
            <a:ext cx="3045903" cy="54845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1"/>
              <a:t>Dysphagia</a:t>
            </a:r>
          </a:p>
        </p:txBody>
      </p:sp>
    </p:spTree>
    <p:extLst>
      <p:ext uri="{BB962C8B-B14F-4D97-AF65-F5344CB8AC3E}">
        <p14:creationId xmlns:p14="http://schemas.microsoft.com/office/powerpoint/2010/main" val="3547245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582</Words>
  <Application>Microsoft Office PowerPoint</Application>
  <PresentationFormat>Widescreen</PresentationFormat>
  <Paragraphs>132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Modern No. 20</vt:lpstr>
      <vt:lpstr>Rockness</vt:lpstr>
      <vt:lpstr>Script MT Bold</vt:lpstr>
      <vt:lpstr>Segoe UI</vt:lpstr>
      <vt:lpstr>Wingdings</vt:lpstr>
      <vt:lpstr>Office Theme</vt:lpstr>
      <vt:lpstr>PowerPoint Presentation</vt:lpstr>
      <vt:lpstr>PowerPoint Presentation</vt:lpstr>
      <vt:lpstr>Innovation</vt:lpstr>
      <vt:lpstr>PowerPoint Presentation</vt:lpstr>
      <vt:lpstr>PowerPoint Presentation</vt:lpstr>
      <vt:lpstr>Plant-Based Protein Shakes Features &amp; Benefits</vt:lpstr>
      <vt:lpstr>PowerPoint Presentation</vt:lpstr>
      <vt:lpstr>Cindy’s Favorites</vt:lpstr>
      <vt:lpstr>Thickened Water Clear &amp; No Flavor Added</vt:lpstr>
      <vt:lpstr>SF Thickened Strawberry Lemonade</vt:lpstr>
      <vt:lpstr>PowerPoint Presentation</vt:lpstr>
      <vt:lpstr>PowerPoint Presentation</vt:lpstr>
      <vt:lpstr>More Lyons Healthcare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Cindy Cysewski</dc:creator>
  <cp:lastModifiedBy>Cindy Cysewski</cp:lastModifiedBy>
  <cp:revision>5</cp:revision>
  <cp:lastPrinted>2021-10-03T14:30:55Z</cp:lastPrinted>
  <dcterms:created xsi:type="dcterms:W3CDTF">2021-09-08T20:52:53Z</dcterms:created>
  <dcterms:modified xsi:type="dcterms:W3CDTF">2021-10-03T14:31:54Z</dcterms:modified>
</cp:coreProperties>
</file>