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62" r:id="rId1"/>
  </p:sldMasterIdLst>
  <p:notesMasterIdLst>
    <p:notesMasterId r:id="rId55"/>
  </p:notesMasterIdLst>
  <p:sldIdLst>
    <p:sldId id="256" r:id="rId2"/>
    <p:sldId id="257" r:id="rId3"/>
    <p:sldId id="258" r:id="rId4"/>
    <p:sldId id="260" r:id="rId5"/>
    <p:sldId id="262" r:id="rId6"/>
    <p:sldId id="266" r:id="rId7"/>
    <p:sldId id="267" r:id="rId8"/>
    <p:sldId id="268" r:id="rId9"/>
    <p:sldId id="259" r:id="rId10"/>
    <p:sldId id="261" r:id="rId11"/>
    <p:sldId id="263" r:id="rId12"/>
    <p:sldId id="264" r:id="rId13"/>
    <p:sldId id="265" r:id="rId14"/>
    <p:sldId id="269" r:id="rId15"/>
    <p:sldId id="270" r:id="rId16"/>
    <p:sldId id="271" r:id="rId17"/>
    <p:sldId id="272" r:id="rId18"/>
    <p:sldId id="273" r:id="rId19"/>
    <p:sldId id="274" r:id="rId20"/>
    <p:sldId id="276" r:id="rId21"/>
    <p:sldId id="277" r:id="rId22"/>
    <p:sldId id="278" r:id="rId23"/>
    <p:sldId id="279" r:id="rId24"/>
    <p:sldId id="280" r:id="rId25"/>
    <p:sldId id="281" r:id="rId26"/>
    <p:sldId id="282" r:id="rId27"/>
    <p:sldId id="283" r:id="rId28"/>
    <p:sldId id="285" r:id="rId29"/>
    <p:sldId id="284" r:id="rId30"/>
    <p:sldId id="286" r:id="rId31"/>
    <p:sldId id="287" r:id="rId32"/>
    <p:sldId id="289" r:id="rId33"/>
    <p:sldId id="288" r:id="rId34"/>
    <p:sldId id="290" r:id="rId35"/>
    <p:sldId id="291" r:id="rId36"/>
    <p:sldId id="292" r:id="rId37"/>
    <p:sldId id="293" r:id="rId38"/>
    <p:sldId id="294" r:id="rId39"/>
    <p:sldId id="296" r:id="rId40"/>
    <p:sldId id="297" r:id="rId41"/>
    <p:sldId id="298" r:id="rId42"/>
    <p:sldId id="295" r:id="rId43"/>
    <p:sldId id="300" r:id="rId44"/>
    <p:sldId id="299" r:id="rId45"/>
    <p:sldId id="301" r:id="rId46"/>
    <p:sldId id="302" r:id="rId47"/>
    <p:sldId id="303" r:id="rId48"/>
    <p:sldId id="305" r:id="rId49"/>
    <p:sldId id="306" r:id="rId50"/>
    <p:sldId id="308" r:id="rId51"/>
    <p:sldId id="307" r:id="rId52"/>
    <p:sldId id="309" r:id="rId53"/>
    <p:sldId id="31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17"/>
    <p:restoredTop sz="93177"/>
  </p:normalViewPr>
  <p:slideViewPr>
    <p:cSldViewPr snapToGrid="0" snapToObjects="1">
      <p:cViewPr varScale="1">
        <p:scale>
          <a:sx n="68" d="100"/>
          <a:sy n="68" d="100"/>
        </p:scale>
        <p:origin x="216"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08B478-2FB0-014C-B7DB-320CE56B2E1D}" type="datetimeFigureOut">
              <a:rPr lang="en-US" smtClean="0"/>
              <a:t>2/13/22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FF43FF-B2B3-964B-B0E6-9378E8879E98}" type="slidenum">
              <a:rPr lang="en-US" smtClean="0"/>
              <a:t>‹#›</a:t>
            </a:fld>
            <a:endParaRPr lang="en-US"/>
          </a:p>
        </p:txBody>
      </p:sp>
    </p:spTree>
    <p:extLst>
      <p:ext uri="{BB962C8B-B14F-4D97-AF65-F5344CB8AC3E}">
        <p14:creationId xmlns:p14="http://schemas.microsoft.com/office/powerpoint/2010/main" val="2452419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F43FF-B2B3-964B-B0E6-9378E8879E98}" type="slidenum">
              <a:rPr lang="en-US" smtClean="0"/>
              <a:t>3</a:t>
            </a:fld>
            <a:endParaRPr lang="en-US"/>
          </a:p>
        </p:txBody>
      </p:sp>
    </p:spTree>
    <p:extLst>
      <p:ext uri="{BB962C8B-B14F-4D97-AF65-F5344CB8AC3E}">
        <p14:creationId xmlns:p14="http://schemas.microsoft.com/office/powerpoint/2010/main" val="3444779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sedentary time was independently associated with MSS. </a:t>
            </a:r>
          </a:p>
          <a:p>
            <a:r>
              <a:rPr lang="en-US" dirty="0"/>
              <a:t>Participants with MSS were less likely to have a positive outlook on aging than those without MSS</a:t>
            </a:r>
          </a:p>
        </p:txBody>
      </p:sp>
      <p:sp>
        <p:nvSpPr>
          <p:cNvPr id="4" name="Slide Number Placeholder 3"/>
          <p:cNvSpPr>
            <a:spLocks noGrp="1"/>
          </p:cNvSpPr>
          <p:nvPr>
            <p:ph type="sldNum" sz="quarter" idx="5"/>
          </p:nvPr>
        </p:nvSpPr>
        <p:spPr/>
        <p:txBody>
          <a:bodyPr/>
          <a:lstStyle/>
          <a:p>
            <a:fld id="{F5FF43FF-B2B3-964B-B0E6-9378E8879E98}" type="slidenum">
              <a:rPr lang="en-US" smtClean="0"/>
              <a:t>16</a:t>
            </a:fld>
            <a:endParaRPr lang="en-US"/>
          </a:p>
        </p:txBody>
      </p:sp>
    </p:spTree>
    <p:extLst>
      <p:ext uri="{BB962C8B-B14F-4D97-AF65-F5344CB8AC3E}">
        <p14:creationId xmlns:p14="http://schemas.microsoft.com/office/powerpoint/2010/main" val="3998984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who were malnourished at the time of DM diagnosis spent more on inpatient and outpatient medical care, were 3x as likely to have higher acute inpatient care days, twice as likely to have higher non-acute inpatient care days, as well as </a:t>
            </a:r>
            <a:r>
              <a:rPr lang="en-US" dirty="0" err="1"/>
              <a:t>lmore</a:t>
            </a:r>
            <a:r>
              <a:rPr lang="en-US" dirty="0"/>
              <a:t> likelihood of having higher SNF stays, hospice care and hospital readmissions.</a:t>
            </a:r>
          </a:p>
        </p:txBody>
      </p:sp>
      <p:sp>
        <p:nvSpPr>
          <p:cNvPr id="4" name="Slide Number Placeholder 3"/>
          <p:cNvSpPr>
            <a:spLocks noGrp="1"/>
          </p:cNvSpPr>
          <p:nvPr>
            <p:ph type="sldNum" sz="quarter" idx="5"/>
          </p:nvPr>
        </p:nvSpPr>
        <p:spPr/>
        <p:txBody>
          <a:bodyPr/>
          <a:lstStyle/>
          <a:p>
            <a:fld id="{F5FF43FF-B2B3-964B-B0E6-9378E8879E98}" type="slidenum">
              <a:rPr lang="en-US" smtClean="0"/>
              <a:t>19</a:t>
            </a:fld>
            <a:endParaRPr lang="en-US"/>
          </a:p>
        </p:txBody>
      </p:sp>
    </p:spTree>
    <p:extLst>
      <p:ext uri="{BB962C8B-B14F-4D97-AF65-F5344CB8AC3E}">
        <p14:creationId xmlns:p14="http://schemas.microsoft.com/office/powerpoint/2010/main" val="3001572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Malnutrition at the time of DM diagnosis was associated with increased risk of death in isolated DM and across all comorbid conditions, and resulted in nearly a 3 year difference in survival time.</a:t>
            </a:r>
          </a:p>
        </p:txBody>
      </p:sp>
      <p:sp>
        <p:nvSpPr>
          <p:cNvPr id="4" name="Slide Number Placeholder 3"/>
          <p:cNvSpPr>
            <a:spLocks noGrp="1"/>
          </p:cNvSpPr>
          <p:nvPr>
            <p:ph type="sldNum" sz="quarter" idx="5"/>
          </p:nvPr>
        </p:nvSpPr>
        <p:spPr/>
        <p:txBody>
          <a:bodyPr/>
          <a:lstStyle/>
          <a:p>
            <a:fld id="{F5FF43FF-B2B3-964B-B0E6-9378E8879E98}" type="slidenum">
              <a:rPr lang="en-US" smtClean="0"/>
              <a:t>20</a:t>
            </a:fld>
            <a:endParaRPr lang="en-US"/>
          </a:p>
        </p:txBody>
      </p:sp>
    </p:spTree>
    <p:extLst>
      <p:ext uri="{BB962C8B-B14F-4D97-AF65-F5344CB8AC3E}">
        <p14:creationId xmlns:p14="http://schemas.microsoft.com/office/powerpoint/2010/main" val="869620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Focusing on the bolded paradigms. The MNA is primarily used in outpatient and community dwelling populations as it requires a high level of responsiveness from the patient/client. </a:t>
            </a:r>
          </a:p>
          <a:p>
            <a:r>
              <a:rPr lang="en-US" dirty="0"/>
              <a:t>SGA , AACC, and GLIM can be seen as a an evolution of the diagnostic concepts that malnutrition has a cause beyond just inadequate oral intake, with a range of physical and physiological manifestations that requires a holistic assessment by a trained clinician.</a:t>
            </a:r>
          </a:p>
        </p:txBody>
      </p:sp>
      <p:sp>
        <p:nvSpPr>
          <p:cNvPr id="4" name="Slide Number Placeholder 3"/>
          <p:cNvSpPr>
            <a:spLocks noGrp="1"/>
          </p:cNvSpPr>
          <p:nvPr>
            <p:ph type="sldNum" sz="quarter" idx="5"/>
          </p:nvPr>
        </p:nvSpPr>
        <p:spPr/>
        <p:txBody>
          <a:bodyPr/>
          <a:lstStyle/>
          <a:p>
            <a:fld id="{F5FF43FF-B2B3-964B-B0E6-9378E8879E98}" type="slidenum">
              <a:rPr lang="en-US" smtClean="0"/>
              <a:t>22</a:t>
            </a:fld>
            <a:endParaRPr lang="en-US"/>
          </a:p>
        </p:txBody>
      </p:sp>
    </p:spTree>
    <p:extLst>
      <p:ext uri="{BB962C8B-B14F-4D97-AF65-F5344CB8AC3E}">
        <p14:creationId xmlns:p14="http://schemas.microsoft.com/office/powerpoint/2010/main" val="3373331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Moderate and Severe malnutrition both associated with increased infectious morbidity and antibiotic use during hospitalizations, while severe malnutrition has been associated with increased hospital length of stay</a:t>
            </a:r>
          </a:p>
        </p:txBody>
      </p:sp>
      <p:sp>
        <p:nvSpPr>
          <p:cNvPr id="4" name="Slide Number Placeholder 3"/>
          <p:cNvSpPr>
            <a:spLocks noGrp="1"/>
          </p:cNvSpPr>
          <p:nvPr>
            <p:ph type="sldNum" sz="quarter" idx="5"/>
          </p:nvPr>
        </p:nvSpPr>
        <p:spPr/>
        <p:txBody>
          <a:bodyPr/>
          <a:lstStyle/>
          <a:p>
            <a:fld id="{F5FF43FF-B2B3-964B-B0E6-9378E8879E98}" type="slidenum">
              <a:rPr lang="en-US" smtClean="0"/>
              <a:t>23</a:t>
            </a:fld>
            <a:endParaRPr lang="en-US"/>
          </a:p>
        </p:txBody>
      </p:sp>
    </p:spTree>
    <p:extLst>
      <p:ext uri="{BB962C8B-B14F-4D97-AF65-F5344CB8AC3E}">
        <p14:creationId xmlns:p14="http://schemas.microsoft.com/office/powerpoint/2010/main" val="1682115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Practitioner selects a finial rating based after completing the interview and exam. With training, SGA has been shown to be easy to implement with acceptable inter- and intra-rater reliability, however there are not defined criteria for SGA class A, B or C.</a:t>
            </a:r>
          </a:p>
        </p:txBody>
      </p:sp>
      <p:sp>
        <p:nvSpPr>
          <p:cNvPr id="4" name="Slide Number Placeholder 3"/>
          <p:cNvSpPr>
            <a:spLocks noGrp="1"/>
          </p:cNvSpPr>
          <p:nvPr>
            <p:ph type="sldNum" sz="quarter" idx="5"/>
          </p:nvPr>
        </p:nvSpPr>
        <p:spPr/>
        <p:txBody>
          <a:bodyPr/>
          <a:lstStyle/>
          <a:p>
            <a:fld id="{F5FF43FF-B2B3-964B-B0E6-9378E8879E98}" type="slidenum">
              <a:rPr lang="en-US" smtClean="0"/>
              <a:t>24</a:t>
            </a:fld>
            <a:endParaRPr lang="en-US"/>
          </a:p>
        </p:txBody>
      </p:sp>
    </p:spTree>
    <p:extLst>
      <p:ext uri="{BB962C8B-B14F-4D97-AF65-F5344CB8AC3E}">
        <p14:creationId xmlns:p14="http://schemas.microsoft.com/office/powerpoint/2010/main" val="1999226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an etiology or clinical cause of malnutrition is identified using this decision tree. Chronic versus acute illness is determined by time with a duration of &lt;3 months being considered acute and a duration &gt;3 months considered chronic</a:t>
            </a:r>
          </a:p>
        </p:txBody>
      </p:sp>
      <p:sp>
        <p:nvSpPr>
          <p:cNvPr id="4" name="Slide Number Placeholder 3"/>
          <p:cNvSpPr>
            <a:spLocks noGrp="1"/>
          </p:cNvSpPr>
          <p:nvPr>
            <p:ph type="sldNum" sz="quarter" idx="5"/>
          </p:nvPr>
        </p:nvSpPr>
        <p:spPr/>
        <p:txBody>
          <a:bodyPr/>
          <a:lstStyle/>
          <a:p>
            <a:fld id="{F5FF43FF-B2B3-964B-B0E6-9378E8879E98}" type="slidenum">
              <a:rPr lang="en-US" smtClean="0"/>
              <a:t>27</a:t>
            </a:fld>
            <a:endParaRPr lang="en-US"/>
          </a:p>
        </p:txBody>
      </p:sp>
    </p:spTree>
    <p:extLst>
      <p:ext uri="{BB962C8B-B14F-4D97-AF65-F5344CB8AC3E}">
        <p14:creationId xmlns:p14="http://schemas.microsoft.com/office/powerpoint/2010/main" val="293467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clinical scenario for malnutrition is determined, the </a:t>
            </a:r>
            <a:r>
              <a:rPr lang="en-US" dirty="0" err="1"/>
              <a:t>clinican</a:t>
            </a:r>
            <a:r>
              <a:rPr lang="en-US" dirty="0"/>
              <a:t> evaluates the patient/client for the 6 clinical characteristics of malnutrition. 2 characteristics, are required in addition to a clinical scenario, for diagnosis. As with SGA, there is no differentiation between mild and moderate malnutrition despite the presence of ICD-9 and 10 codes for mild malnutrition. Studies have found handgrip strength reliability to be suboptimal during acute/critical illness, therefore it is not widely used in those populations</a:t>
            </a:r>
          </a:p>
        </p:txBody>
      </p:sp>
      <p:sp>
        <p:nvSpPr>
          <p:cNvPr id="4" name="Slide Number Placeholder 3"/>
          <p:cNvSpPr>
            <a:spLocks noGrp="1"/>
          </p:cNvSpPr>
          <p:nvPr>
            <p:ph type="sldNum" sz="quarter" idx="5"/>
          </p:nvPr>
        </p:nvSpPr>
        <p:spPr/>
        <p:txBody>
          <a:bodyPr/>
          <a:lstStyle/>
          <a:p>
            <a:fld id="{F5FF43FF-B2B3-964B-B0E6-9378E8879E98}" type="slidenum">
              <a:rPr lang="en-US" smtClean="0"/>
              <a:t>28</a:t>
            </a:fld>
            <a:endParaRPr lang="en-US"/>
          </a:p>
        </p:txBody>
      </p:sp>
    </p:spTree>
    <p:extLst>
      <p:ext uri="{BB962C8B-B14F-4D97-AF65-F5344CB8AC3E}">
        <p14:creationId xmlns:p14="http://schemas.microsoft.com/office/powerpoint/2010/main" val="2616152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Hipskind</a:t>
            </a:r>
            <a:r>
              <a:rPr lang="en-US" dirty="0"/>
              <a:t> et al in 2018 showed that AACC malnutrition diagnoses to data derived SGA scores were highly correlated in 225 patients. </a:t>
            </a:r>
            <a:r>
              <a:rPr lang="en-US" dirty="0" err="1"/>
              <a:t>Coltman</a:t>
            </a:r>
            <a:r>
              <a:rPr lang="en-US" dirty="0"/>
              <a:t> and colleagues found that in 1009 patients, 32 diagnosed with malnutrition by SGA but not by AACC based on the presence of GI </a:t>
            </a:r>
            <a:r>
              <a:rPr lang="en-US" dirty="0" err="1"/>
              <a:t>symtpoms</a:t>
            </a:r>
            <a:r>
              <a:rPr lang="en-US" dirty="0"/>
              <a:t>. For the 176 patients diagnosed by AACC but not by SGA, the majority of patients had reduced handgrip strength but were not found to have functional </a:t>
            </a:r>
            <a:r>
              <a:rPr lang="en-US" dirty="0" err="1"/>
              <a:t>impairement</a:t>
            </a:r>
            <a:r>
              <a:rPr lang="en-US" dirty="0"/>
              <a:t> when using SGA, again highlighting the potential limitations of handgrip strength </a:t>
            </a:r>
            <a:r>
              <a:rPr lang="en-US" dirty="0" err="1"/>
              <a:t>dynomometry</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5FF43FF-B2B3-964B-B0E6-9378E8879E98}" type="slidenum">
              <a:rPr lang="en-US" smtClean="0"/>
              <a:t>29</a:t>
            </a:fld>
            <a:endParaRPr lang="en-US"/>
          </a:p>
        </p:txBody>
      </p:sp>
    </p:spTree>
    <p:extLst>
      <p:ext uri="{BB962C8B-B14F-4D97-AF65-F5344CB8AC3E}">
        <p14:creationId xmlns:p14="http://schemas.microsoft.com/office/powerpoint/2010/main" val="4242795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Cenicolla</a:t>
            </a:r>
            <a:r>
              <a:rPr lang="en-US" dirty="0"/>
              <a:t> conducted a prospective observational study investigating the association between. </a:t>
            </a:r>
            <a:r>
              <a:rPr lang="en-US" dirty="0" err="1"/>
              <a:t>Malnutritiona</a:t>
            </a:r>
            <a:r>
              <a:rPr lang="en-US" dirty="0"/>
              <a:t> s diagnosed by AACC and mortality in trauma patients in Brazil. The study included 414 traumatically injured adults for analysis, and found that while no malnutrition characteristic was associated with mortality, a diagnosis of malnutrition using the AACC was independently associated with a nearly 2-fold increase in risk of death after controlling for gender, APACHE II, presence of head injury and hospital LOS. The authors also showed a high level of concordance between SGA and AACC malnutrition diagnoses</a:t>
            </a:r>
          </a:p>
          <a:p>
            <a:endParaRPr lang="en-US" dirty="0"/>
          </a:p>
        </p:txBody>
      </p:sp>
      <p:sp>
        <p:nvSpPr>
          <p:cNvPr id="4" name="Slide Number Placeholder 3"/>
          <p:cNvSpPr>
            <a:spLocks noGrp="1"/>
          </p:cNvSpPr>
          <p:nvPr>
            <p:ph type="sldNum" sz="quarter" idx="5"/>
          </p:nvPr>
        </p:nvSpPr>
        <p:spPr/>
        <p:txBody>
          <a:bodyPr/>
          <a:lstStyle/>
          <a:p>
            <a:fld id="{F5FF43FF-B2B3-964B-B0E6-9378E8879E98}" type="slidenum">
              <a:rPr lang="en-US" smtClean="0"/>
              <a:t>30</a:t>
            </a:fld>
            <a:endParaRPr lang="en-US"/>
          </a:p>
        </p:txBody>
      </p:sp>
    </p:spTree>
    <p:extLst>
      <p:ext uri="{BB962C8B-B14F-4D97-AF65-F5344CB8AC3E}">
        <p14:creationId xmlns:p14="http://schemas.microsoft.com/office/powerpoint/2010/main" val="1396680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mean age 59.6, % female 50.9, </a:t>
            </a:r>
          </a:p>
          <a:p>
            <a:r>
              <a:rPr lang="en-US" dirty="0"/>
              <a:t>Well nourished patients more likely to be white (68.2% vs 67.7%) or Hispanic (10.9 vs 9.4%)</a:t>
            </a:r>
          </a:p>
        </p:txBody>
      </p:sp>
      <p:sp>
        <p:nvSpPr>
          <p:cNvPr id="4" name="Slide Number Placeholder 3"/>
          <p:cNvSpPr>
            <a:spLocks noGrp="1"/>
          </p:cNvSpPr>
          <p:nvPr>
            <p:ph type="sldNum" sz="quarter" idx="5"/>
          </p:nvPr>
        </p:nvSpPr>
        <p:spPr/>
        <p:txBody>
          <a:bodyPr/>
          <a:lstStyle/>
          <a:p>
            <a:fld id="{F5FF43FF-B2B3-964B-B0E6-9378E8879E98}" type="slidenum">
              <a:rPr lang="en-US" smtClean="0"/>
              <a:t>6</a:t>
            </a:fld>
            <a:endParaRPr lang="en-US"/>
          </a:p>
        </p:txBody>
      </p:sp>
    </p:spTree>
    <p:extLst>
      <p:ext uri="{BB962C8B-B14F-4D97-AF65-F5344CB8AC3E}">
        <p14:creationId xmlns:p14="http://schemas.microsoft.com/office/powerpoint/2010/main" val="4091912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Burgel</a:t>
            </a:r>
            <a:r>
              <a:rPr lang="en-US" dirty="0"/>
              <a:t> and colleagues conducted a multi-center study in Brazil investigating the validity of AACC paradigm, as well as the utility of handgrip strength in hospitalized adults. They enrolled 600 patients across 5 </a:t>
            </a:r>
            <a:r>
              <a:rPr lang="en-US" dirty="0" err="1"/>
              <a:t>hsopitals</a:t>
            </a:r>
            <a:r>
              <a:rPr lang="en-US" dirty="0"/>
              <a:t>, and found that malnutrition was independently associated with all major outcomes, regardless of </a:t>
            </a:r>
            <a:r>
              <a:rPr lang="en-US" dirty="0" err="1"/>
              <a:t>wether</a:t>
            </a:r>
            <a:r>
              <a:rPr lang="en-US" dirty="0"/>
              <a:t> HGS was used or omitted. </a:t>
            </a:r>
          </a:p>
        </p:txBody>
      </p:sp>
      <p:sp>
        <p:nvSpPr>
          <p:cNvPr id="4" name="Slide Number Placeholder 3"/>
          <p:cNvSpPr>
            <a:spLocks noGrp="1"/>
          </p:cNvSpPr>
          <p:nvPr>
            <p:ph type="sldNum" sz="quarter" idx="5"/>
          </p:nvPr>
        </p:nvSpPr>
        <p:spPr/>
        <p:txBody>
          <a:bodyPr/>
          <a:lstStyle/>
          <a:p>
            <a:fld id="{F5FF43FF-B2B3-964B-B0E6-9378E8879E98}" type="slidenum">
              <a:rPr lang="en-US" smtClean="0"/>
              <a:t>31</a:t>
            </a:fld>
            <a:endParaRPr lang="en-US"/>
          </a:p>
        </p:txBody>
      </p:sp>
    </p:spTree>
    <p:extLst>
      <p:ext uri="{BB962C8B-B14F-4D97-AF65-F5344CB8AC3E}">
        <p14:creationId xmlns:p14="http://schemas.microsoft.com/office/powerpoint/2010/main" val="413699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also found a high level of concordance with SGA malnutrition diagnosis, again regardless of whether HGS was incorporated</a:t>
            </a:r>
          </a:p>
        </p:txBody>
      </p:sp>
      <p:sp>
        <p:nvSpPr>
          <p:cNvPr id="4" name="Slide Number Placeholder 3"/>
          <p:cNvSpPr>
            <a:spLocks noGrp="1"/>
          </p:cNvSpPr>
          <p:nvPr>
            <p:ph type="sldNum" sz="quarter" idx="5"/>
          </p:nvPr>
        </p:nvSpPr>
        <p:spPr/>
        <p:txBody>
          <a:bodyPr/>
          <a:lstStyle/>
          <a:p>
            <a:fld id="{F5FF43FF-B2B3-964B-B0E6-9378E8879E98}" type="slidenum">
              <a:rPr lang="en-US" smtClean="0"/>
              <a:t>32</a:t>
            </a:fld>
            <a:endParaRPr lang="en-US"/>
          </a:p>
        </p:txBody>
      </p:sp>
    </p:spTree>
    <p:extLst>
      <p:ext uri="{BB962C8B-B14F-4D97-AF65-F5344CB8AC3E}">
        <p14:creationId xmlns:p14="http://schemas.microsoft.com/office/powerpoint/2010/main" val="3621778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Interestingly, Australasia (</a:t>
            </a:r>
            <a:r>
              <a:rPr lang="en-US" dirty="0" err="1"/>
              <a:t>AuSPEN</a:t>
            </a:r>
            <a:r>
              <a:rPr lang="en-US" dirty="0"/>
              <a:t>) and Africa (</a:t>
            </a:r>
            <a:r>
              <a:rPr lang="en-US" dirty="0" err="1"/>
              <a:t>Waspen</a:t>
            </a:r>
            <a:r>
              <a:rPr lang="en-US" dirty="0"/>
              <a:t>, SASPEN) not mentioned in the text, though the authors list does include 1 rep from South Africa and 1 from the Alfred in Australia (both are dietitians)</a:t>
            </a:r>
          </a:p>
          <a:p>
            <a:r>
              <a:rPr lang="en-US" dirty="0"/>
              <a:t>Consensus statement published in 2019</a:t>
            </a:r>
          </a:p>
        </p:txBody>
      </p:sp>
      <p:sp>
        <p:nvSpPr>
          <p:cNvPr id="4" name="Slide Number Placeholder 3"/>
          <p:cNvSpPr>
            <a:spLocks noGrp="1"/>
          </p:cNvSpPr>
          <p:nvPr>
            <p:ph type="sldNum" sz="quarter" idx="5"/>
          </p:nvPr>
        </p:nvSpPr>
        <p:spPr/>
        <p:txBody>
          <a:bodyPr/>
          <a:lstStyle/>
          <a:p>
            <a:fld id="{F5FF43FF-B2B3-964B-B0E6-9378E8879E98}" type="slidenum">
              <a:rPr lang="en-US" smtClean="0"/>
              <a:t>33</a:t>
            </a:fld>
            <a:endParaRPr lang="en-US"/>
          </a:p>
        </p:txBody>
      </p:sp>
    </p:spTree>
    <p:extLst>
      <p:ext uri="{BB962C8B-B14F-4D97-AF65-F5344CB8AC3E}">
        <p14:creationId xmlns:p14="http://schemas.microsoft.com/office/powerpoint/2010/main" val="2402793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MST Study populations ranged from average age of 45 to 85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Youngest adult populations were average age in the mid 40s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2018 preliminary update on malnutrition screening in adults and pediatrics also found fair evidence for the Short nutrition assessment questionnaire (SNAQ) for in- and outpatient adults </a:t>
            </a:r>
          </a:p>
          <a:p>
            <a:endParaRPr lang="en-US" dirty="0"/>
          </a:p>
        </p:txBody>
      </p:sp>
      <p:sp>
        <p:nvSpPr>
          <p:cNvPr id="4" name="Slide Number Placeholder 3"/>
          <p:cNvSpPr>
            <a:spLocks noGrp="1"/>
          </p:cNvSpPr>
          <p:nvPr>
            <p:ph type="sldNum" sz="quarter" idx="5"/>
          </p:nvPr>
        </p:nvSpPr>
        <p:spPr/>
        <p:txBody>
          <a:bodyPr/>
          <a:lstStyle/>
          <a:p>
            <a:fld id="{F5FF43FF-B2B3-964B-B0E6-9378E8879E98}" type="slidenum">
              <a:rPr lang="en-US" smtClean="0"/>
              <a:t>34</a:t>
            </a:fld>
            <a:endParaRPr lang="en-US"/>
          </a:p>
        </p:txBody>
      </p:sp>
    </p:spTree>
    <p:extLst>
      <p:ext uri="{BB962C8B-B14F-4D97-AF65-F5344CB8AC3E}">
        <p14:creationId xmlns:p14="http://schemas.microsoft.com/office/powerpoint/2010/main" val="3727439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SGA and AACC, no thresholds for mild malnutrition</a:t>
            </a:r>
          </a:p>
        </p:txBody>
      </p:sp>
      <p:sp>
        <p:nvSpPr>
          <p:cNvPr id="4" name="Slide Number Placeholder 3"/>
          <p:cNvSpPr>
            <a:spLocks noGrp="1"/>
          </p:cNvSpPr>
          <p:nvPr>
            <p:ph type="sldNum" sz="quarter" idx="5"/>
          </p:nvPr>
        </p:nvSpPr>
        <p:spPr/>
        <p:txBody>
          <a:bodyPr/>
          <a:lstStyle/>
          <a:p>
            <a:fld id="{F5FF43FF-B2B3-964B-B0E6-9378E8879E98}" type="slidenum">
              <a:rPr lang="en-US" smtClean="0"/>
              <a:t>35</a:t>
            </a:fld>
            <a:endParaRPr lang="en-US"/>
          </a:p>
        </p:txBody>
      </p:sp>
    </p:spTree>
    <p:extLst>
      <p:ext uri="{BB962C8B-B14F-4D97-AF65-F5344CB8AC3E}">
        <p14:creationId xmlns:p14="http://schemas.microsoft.com/office/powerpoint/2010/main" val="1041883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GLIM does recommend the use of validated body composition measures, however this is slightly aspirational as there is not yet global consensus, consistent study availability, or adequate supporting evidence making these evaluations feasible in a range of settings</a:t>
            </a:r>
          </a:p>
        </p:txBody>
      </p:sp>
      <p:sp>
        <p:nvSpPr>
          <p:cNvPr id="4" name="Slide Number Placeholder 3"/>
          <p:cNvSpPr>
            <a:spLocks noGrp="1"/>
          </p:cNvSpPr>
          <p:nvPr>
            <p:ph type="sldNum" sz="quarter" idx="5"/>
          </p:nvPr>
        </p:nvSpPr>
        <p:spPr/>
        <p:txBody>
          <a:bodyPr/>
          <a:lstStyle/>
          <a:p>
            <a:fld id="{F5FF43FF-B2B3-964B-B0E6-9378E8879E98}" type="slidenum">
              <a:rPr lang="en-US" smtClean="0"/>
              <a:t>36</a:t>
            </a:fld>
            <a:endParaRPr lang="en-US"/>
          </a:p>
        </p:txBody>
      </p:sp>
    </p:spTree>
    <p:extLst>
      <p:ext uri="{BB962C8B-B14F-4D97-AF65-F5344CB8AC3E}">
        <p14:creationId xmlns:p14="http://schemas.microsoft.com/office/powerpoint/2010/main" val="1218208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thresholds from European working group on sarcopenia in older people, the Asian working group for sarcopenia in Asians, and NIH. These can be implemented when using validated body composition tool such as dual-energy absorptiometry (DXA), bioelectrical </a:t>
            </a:r>
            <a:r>
              <a:rPr lang="en-US" dirty="0" err="1"/>
              <a:t>impedence</a:t>
            </a:r>
            <a:r>
              <a:rPr lang="en-US" dirty="0"/>
              <a:t> analysis, computed tomography composition analysis (most validated slice is the 3</a:t>
            </a:r>
            <a:r>
              <a:rPr lang="en-US" baseline="30000" dirty="0"/>
              <a:t>rd</a:t>
            </a:r>
            <a:r>
              <a:rPr lang="en-US" dirty="0"/>
              <a:t> lumbar level). However, there is not general consensus on how to incorporate body composition analysis to routine clinical practice, and these studies are not routinely available or appropriate in many care settings, therefore standard anthropometric measures and nutrition focused physical exam for muscle wasting can be used in place of these. </a:t>
            </a:r>
          </a:p>
        </p:txBody>
      </p:sp>
      <p:sp>
        <p:nvSpPr>
          <p:cNvPr id="4" name="Slide Number Placeholder 3"/>
          <p:cNvSpPr>
            <a:spLocks noGrp="1"/>
          </p:cNvSpPr>
          <p:nvPr>
            <p:ph type="sldNum" sz="quarter" idx="5"/>
          </p:nvPr>
        </p:nvSpPr>
        <p:spPr/>
        <p:txBody>
          <a:bodyPr/>
          <a:lstStyle/>
          <a:p>
            <a:fld id="{F5FF43FF-B2B3-964B-B0E6-9378E8879E98}" type="slidenum">
              <a:rPr lang="en-US" smtClean="0"/>
              <a:t>37</a:t>
            </a:fld>
            <a:endParaRPr lang="en-US"/>
          </a:p>
        </p:txBody>
      </p:sp>
    </p:spTree>
    <p:extLst>
      <p:ext uri="{BB962C8B-B14F-4D97-AF65-F5344CB8AC3E}">
        <p14:creationId xmlns:p14="http://schemas.microsoft.com/office/powerpoint/2010/main" val="4152869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acknowledging that the recommendation for use of validated body composition analysis tools was aspirational, the workgroup identified that more work was needed to determine the validity and applicability of BMI thresholds in Asian populations</a:t>
            </a:r>
          </a:p>
        </p:txBody>
      </p:sp>
      <p:sp>
        <p:nvSpPr>
          <p:cNvPr id="4" name="Slide Number Placeholder 3"/>
          <p:cNvSpPr>
            <a:spLocks noGrp="1"/>
          </p:cNvSpPr>
          <p:nvPr>
            <p:ph type="sldNum" sz="quarter" idx="5"/>
          </p:nvPr>
        </p:nvSpPr>
        <p:spPr/>
        <p:txBody>
          <a:bodyPr/>
          <a:lstStyle/>
          <a:p>
            <a:fld id="{F5FF43FF-B2B3-964B-B0E6-9378E8879E98}" type="slidenum">
              <a:rPr lang="en-US" smtClean="0"/>
              <a:t>38</a:t>
            </a:fld>
            <a:endParaRPr lang="en-US"/>
          </a:p>
        </p:txBody>
      </p:sp>
    </p:spTree>
    <p:extLst>
      <p:ext uri="{BB962C8B-B14F-4D97-AF65-F5344CB8AC3E}">
        <p14:creationId xmlns:p14="http://schemas.microsoft.com/office/powerpoint/2010/main" val="242813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Retrospective database analysis of patients &gt;/= 65 years admitted to a hospital in Japan for treatment of pneumonia between 4/2014 and 11/2017 to investigate the association of severity of malnutrition based on GLIM BMI ranges with 30-day in-hospital mortality, hospital LOS and 30-day readmissions</a:t>
            </a:r>
          </a:p>
          <a:p>
            <a:endParaRPr lang="en-US" dirty="0"/>
          </a:p>
          <a:p>
            <a:r>
              <a:rPr lang="en-US" dirty="0"/>
              <a:t>Malnutrition diagnoses were based not based on diagnoses during hospitalization, rather all patients were assumed to have an inflammatory illness as a potential clinical cause and BMIs were abstracted as a potential phenotypic criterion – problematic as under this method, BMI and pneumonia are unlikely to be temporally related</a:t>
            </a:r>
          </a:p>
          <a:p>
            <a:endParaRPr lang="en-US" dirty="0"/>
          </a:p>
          <a:p>
            <a:r>
              <a:rPr lang="en-US" dirty="0"/>
              <a:t>Analyzed 26,098 patients. For patients &lt;70 years, 12.8% met BMI thresholds for moderate malnutrition and 14.7% for severe. In patients age 70 years or older, 21.6% met moderate and 27.1% met severe malnutrition BMI thresholds – these are very high rates of malnutrition </a:t>
            </a:r>
          </a:p>
          <a:p>
            <a:endParaRPr lang="en-US" dirty="0"/>
          </a:p>
          <a:p>
            <a:r>
              <a:rPr lang="en-US" dirty="0"/>
              <a:t>No statistical difference in 30-day in hospital mortality for adults &lt;70 years of age, however for older adults patients meeting severe malnutrition BMI thresholds had significantly lower probability of survival compared to moderately malnourished and non-malnourished groups</a:t>
            </a:r>
          </a:p>
        </p:txBody>
      </p:sp>
      <p:sp>
        <p:nvSpPr>
          <p:cNvPr id="4" name="Slide Number Placeholder 3"/>
          <p:cNvSpPr>
            <a:spLocks noGrp="1"/>
          </p:cNvSpPr>
          <p:nvPr>
            <p:ph type="sldNum" sz="quarter" idx="5"/>
          </p:nvPr>
        </p:nvSpPr>
        <p:spPr/>
        <p:txBody>
          <a:bodyPr/>
          <a:lstStyle/>
          <a:p>
            <a:fld id="{F5FF43FF-B2B3-964B-B0E6-9378E8879E98}" type="slidenum">
              <a:rPr lang="en-US" smtClean="0"/>
              <a:t>39</a:t>
            </a:fld>
            <a:endParaRPr lang="en-US"/>
          </a:p>
        </p:txBody>
      </p:sp>
    </p:spTree>
    <p:extLst>
      <p:ext uri="{BB962C8B-B14F-4D97-AF65-F5344CB8AC3E}">
        <p14:creationId xmlns:p14="http://schemas.microsoft.com/office/powerpoint/2010/main" val="4093288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multivariate analysis, malnutrition in adults &lt;70 years was not independently associated with mortality, however severe malnutrition in the older cohort was independently associated with a 1 fold increase in risk of mortality</a:t>
            </a:r>
          </a:p>
        </p:txBody>
      </p:sp>
      <p:sp>
        <p:nvSpPr>
          <p:cNvPr id="4" name="Slide Number Placeholder 3"/>
          <p:cNvSpPr>
            <a:spLocks noGrp="1"/>
          </p:cNvSpPr>
          <p:nvPr>
            <p:ph type="sldNum" sz="quarter" idx="5"/>
          </p:nvPr>
        </p:nvSpPr>
        <p:spPr/>
        <p:txBody>
          <a:bodyPr/>
          <a:lstStyle/>
          <a:p>
            <a:fld id="{F5FF43FF-B2B3-964B-B0E6-9378E8879E98}" type="slidenum">
              <a:rPr lang="en-US" smtClean="0"/>
              <a:t>40</a:t>
            </a:fld>
            <a:endParaRPr lang="en-US"/>
          </a:p>
        </p:txBody>
      </p:sp>
    </p:spTree>
    <p:extLst>
      <p:ext uri="{BB962C8B-B14F-4D97-AF65-F5344CB8AC3E}">
        <p14:creationId xmlns:p14="http://schemas.microsoft.com/office/powerpoint/2010/main" val="1229728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mean age 59.6, % female 50.9, </a:t>
            </a:r>
          </a:p>
          <a:p>
            <a:r>
              <a:rPr lang="en-US" dirty="0"/>
              <a:t>Well nourished patients more likely to be white (68.2% vs 67.7%) or Hispanic (10.9 vs 9.4%)</a:t>
            </a:r>
          </a:p>
        </p:txBody>
      </p:sp>
      <p:sp>
        <p:nvSpPr>
          <p:cNvPr id="4" name="Slide Number Placeholder 3"/>
          <p:cNvSpPr>
            <a:spLocks noGrp="1"/>
          </p:cNvSpPr>
          <p:nvPr>
            <p:ph type="sldNum" sz="quarter" idx="5"/>
          </p:nvPr>
        </p:nvSpPr>
        <p:spPr/>
        <p:txBody>
          <a:bodyPr/>
          <a:lstStyle/>
          <a:p>
            <a:fld id="{F5FF43FF-B2B3-964B-B0E6-9378E8879E98}" type="slidenum">
              <a:rPr lang="en-US" smtClean="0"/>
              <a:t>7</a:t>
            </a:fld>
            <a:endParaRPr lang="en-US"/>
          </a:p>
        </p:txBody>
      </p:sp>
    </p:spTree>
    <p:extLst>
      <p:ext uri="{BB962C8B-B14F-4D97-AF65-F5344CB8AC3E}">
        <p14:creationId xmlns:p14="http://schemas.microsoft.com/office/powerpoint/2010/main" val="3672512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BMIs consistent with moderate and severe malnutrition in the older cohort only were independently associated with increased risk of 30-day readmission; however, moderate and severe malnutrition were independently associated with Increased length of stay across age groups</a:t>
            </a:r>
          </a:p>
          <a:p>
            <a:endParaRPr lang="en-US" dirty="0"/>
          </a:p>
          <a:p>
            <a:r>
              <a:rPr lang="en-US" dirty="0"/>
              <a:t>So, the BMIs thresholds appear reasonable for older adults, but more investigation is needed into the thresholds for adults &lt; age 70</a:t>
            </a:r>
          </a:p>
        </p:txBody>
      </p:sp>
      <p:sp>
        <p:nvSpPr>
          <p:cNvPr id="4" name="Slide Number Placeholder 3"/>
          <p:cNvSpPr>
            <a:spLocks noGrp="1"/>
          </p:cNvSpPr>
          <p:nvPr>
            <p:ph type="sldNum" sz="quarter" idx="5"/>
          </p:nvPr>
        </p:nvSpPr>
        <p:spPr/>
        <p:txBody>
          <a:bodyPr/>
          <a:lstStyle/>
          <a:p>
            <a:fld id="{F5FF43FF-B2B3-964B-B0E6-9378E8879E98}" type="slidenum">
              <a:rPr lang="en-US" smtClean="0"/>
              <a:t>41</a:t>
            </a:fld>
            <a:endParaRPr lang="en-US"/>
          </a:p>
        </p:txBody>
      </p:sp>
    </p:spTree>
    <p:extLst>
      <p:ext uri="{BB962C8B-B14F-4D97-AF65-F5344CB8AC3E}">
        <p14:creationId xmlns:p14="http://schemas.microsoft.com/office/powerpoint/2010/main" val="3523894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err="1"/>
              <a:t>pubmed</a:t>
            </a:r>
            <a:r>
              <a:rPr lang="en-US" dirty="0"/>
              <a:t> search of GLIM criteria generates 171 results, when limited to a combination of GLIM criteria and outcomes the search generates 65 results</a:t>
            </a:r>
          </a:p>
          <a:p>
            <a:endParaRPr lang="en-US" dirty="0"/>
          </a:p>
          <a:p>
            <a:r>
              <a:rPr lang="en-US" dirty="0"/>
              <a:t>One study from Japan comparing the ESPEN and GLIM criteria in 921 patients with cardiovascular disease with a follow-up period of 2.3 years found that malnutrition diagnosed by GLIM was associated with low physical function, while both criteria were associated with an increase in all-cause mortality. Another study in Japan found that malnutrition diagnosed by GLIM was independently associated with reduced ADL performance and lower odds of being discharged home in stroke patients</a:t>
            </a:r>
          </a:p>
        </p:txBody>
      </p:sp>
      <p:sp>
        <p:nvSpPr>
          <p:cNvPr id="4" name="Slide Number Placeholder 3"/>
          <p:cNvSpPr>
            <a:spLocks noGrp="1"/>
          </p:cNvSpPr>
          <p:nvPr>
            <p:ph type="sldNum" sz="quarter" idx="5"/>
          </p:nvPr>
        </p:nvSpPr>
        <p:spPr/>
        <p:txBody>
          <a:bodyPr/>
          <a:lstStyle/>
          <a:p>
            <a:fld id="{F5FF43FF-B2B3-964B-B0E6-9378E8879E98}" type="slidenum">
              <a:rPr lang="en-US" smtClean="0"/>
              <a:t>42</a:t>
            </a:fld>
            <a:endParaRPr lang="en-US"/>
          </a:p>
        </p:txBody>
      </p:sp>
    </p:spTree>
    <p:extLst>
      <p:ext uri="{BB962C8B-B14F-4D97-AF65-F5344CB8AC3E}">
        <p14:creationId xmlns:p14="http://schemas.microsoft.com/office/powerpoint/2010/main" val="613014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F43FF-B2B3-964B-B0E6-9378E8879E98}" type="slidenum">
              <a:rPr lang="en-US" smtClean="0"/>
              <a:t>43</a:t>
            </a:fld>
            <a:endParaRPr lang="en-US"/>
          </a:p>
        </p:txBody>
      </p:sp>
    </p:spTree>
    <p:extLst>
      <p:ext uri="{BB962C8B-B14F-4D97-AF65-F5344CB8AC3E}">
        <p14:creationId xmlns:p14="http://schemas.microsoft.com/office/powerpoint/2010/main" val="3973345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hoc analysis of a cohort study, analyzed 574 patients, Published in JAND</a:t>
            </a:r>
          </a:p>
          <a:p>
            <a:r>
              <a:rPr lang="en-US" dirty="0"/>
              <a:t>FFM assessed with BIA</a:t>
            </a:r>
          </a:p>
          <a:p>
            <a:endParaRPr lang="en-US" dirty="0"/>
          </a:p>
          <a:p>
            <a:r>
              <a:rPr lang="en-US" dirty="0"/>
              <a:t>Suboptimal agreement between the two methods Kappa coefficient = 0.22, P = 0.00 (kappa 0.21-0.4 = weak agreement)</a:t>
            </a:r>
          </a:p>
        </p:txBody>
      </p:sp>
      <p:sp>
        <p:nvSpPr>
          <p:cNvPr id="4" name="Slide Number Placeholder 3"/>
          <p:cNvSpPr>
            <a:spLocks noGrp="1"/>
          </p:cNvSpPr>
          <p:nvPr>
            <p:ph type="sldNum" sz="quarter" idx="5"/>
          </p:nvPr>
        </p:nvSpPr>
        <p:spPr/>
        <p:txBody>
          <a:bodyPr/>
          <a:lstStyle/>
          <a:p>
            <a:fld id="{F5FF43FF-B2B3-964B-B0E6-9378E8879E98}" type="slidenum">
              <a:rPr lang="en-US" smtClean="0"/>
              <a:t>44</a:t>
            </a:fld>
            <a:endParaRPr lang="en-US"/>
          </a:p>
        </p:txBody>
      </p:sp>
    </p:spTree>
    <p:extLst>
      <p:ext uri="{BB962C8B-B14F-4D97-AF65-F5344CB8AC3E}">
        <p14:creationId xmlns:p14="http://schemas.microsoft.com/office/powerpoint/2010/main" val="1382492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Malnutrition diagnosed by GLIM was </a:t>
            </a:r>
            <a:r>
              <a:rPr lang="en-US" dirty="0" err="1"/>
              <a:t>indepenantly</a:t>
            </a:r>
            <a:r>
              <a:rPr lang="en-US" dirty="0"/>
              <a:t> associated with a greater than 2fold increase in risk of 1-year mortality after adjusting for potential confounders, so while there was low concordance, it appears to be because in this cohort GLIM was identifying those patients in whom nutrition status was correlating with negative outcomes</a:t>
            </a:r>
          </a:p>
        </p:txBody>
      </p:sp>
      <p:sp>
        <p:nvSpPr>
          <p:cNvPr id="4" name="Slide Number Placeholder 3"/>
          <p:cNvSpPr>
            <a:spLocks noGrp="1"/>
          </p:cNvSpPr>
          <p:nvPr>
            <p:ph type="sldNum" sz="quarter" idx="5"/>
          </p:nvPr>
        </p:nvSpPr>
        <p:spPr/>
        <p:txBody>
          <a:bodyPr/>
          <a:lstStyle/>
          <a:p>
            <a:fld id="{F5FF43FF-B2B3-964B-B0E6-9378E8879E98}" type="slidenum">
              <a:rPr lang="en-US" smtClean="0"/>
              <a:t>45</a:t>
            </a:fld>
            <a:endParaRPr lang="en-US"/>
          </a:p>
        </p:txBody>
      </p:sp>
    </p:spTree>
    <p:extLst>
      <p:ext uri="{BB962C8B-B14F-4D97-AF65-F5344CB8AC3E}">
        <p14:creationId xmlns:p14="http://schemas.microsoft.com/office/powerpoint/2010/main" val="928626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Published in frontiers in nutrition, multi-center retrospective analysis of 2388 patients with cancer. Screening with NRS 2002, compared SGA and GLIM. </a:t>
            </a:r>
          </a:p>
          <a:p>
            <a:r>
              <a:rPr lang="en-US" dirty="0"/>
              <a:t>Kappa coefficient was 0.426 – moderate agreement</a:t>
            </a:r>
          </a:p>
          <a:p>
            <a:r>
              <a:rPr lang="en-US" dirty="0"/>
              <a:t>Again, GLIM was associated with complications while SGA was not – complications defined as “any deviation from the ideal course of treatment during hospitalization, excluding failure to cure”</a:t>
            </a:r>
          </a:p>
          <a:p>
            <a:endParaRPr lang="en-US" dirty="0"/>
          </a:p>
          <a:p>
            <a:r>
              <a:rPr lang="en-US" dirty="0"/>
              <a:t>Another larger retrospective by Poulter and colleagues compared GLIM to ESPEN and ICD-10 malnutrition diagnoses and found the while GLIM detected the highest prevalence of malnutrition, it was also the strongest predictor of mortality and unplanned 30-day admission/readmission</a:t>
            </a:r>
          </a:p>
        </p:txBody>
      </p:sp>
      <p:sp>
        <p:nvSpPr>
          <p:cNvPr id="4" name="Slide Number Placeholder 3"/>
          <p:cNvSpPr>
            <a:spLocks noGrp="1"/>
          </p:cNvSpPr>
          <p:nvPr>
            <p:ph type="sldNum" sz="quarter" idx="5"/>
          </p:nvPr>
        </p:nvSpPr>
        <p:spPr/>
        <p:txBody>
          <a:bodyPr/>
          <a:lstStyle/>
          <a:p>
            <a:fld id="{F5FF43FF-B2B3-964B-B0E6-9378E8879E98}" type="slidenum">
              <a:rPr lang="en-US" smtClean="0"/>
              <a:t>46</a:t>
            </a:fld>
            <a:endParaRPr lang="en-US"/>
          </a:p>
        </p:txBody>
      </p:sp>
    </p:spTree>
    <p:extLst>
      <p:ext uri="{BB962C8B-B14F-4D97-AF65-F5344CB8AC3E}">
        <p14:creationId xmlns:p14="http://schemas.microsoft.com/office/powerpoint/2010/main" val="853089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diagnoses only accounted for up to 15% of presentations</a:t>
            </a:r>
          </a:p>
        </p:txBody>
      </p:sp>
      <p:sp>
        <p:nvSpPr>
          <p:cNvPr id="4" name="Slide Number Placeholder 3"/>
          <p:cNvSpPr>
            <a:spLocks noGrp="1"/>
          </p:cNvSpPr>
          <p:nvPr>
            <p:ph type="sldNum" sz="quarter" idx="5"/>
          </p:nvPr>
        </p:nvSpPr>
        <p:spPr/>
        <p:txBody>
          <a:bodyPr/>
          <a:lstStyle/>
          <a:p>
            <a:fld id="{F5FF43FF-B2B3-964B-B0E6-9378E8879E98}" type="slidenum">
              <a:rPr lang="en-US" smtClean="0"/>
              <a:t>10</a:t>
            </a:fld>
            <a:endParaRPr lang="en-US"/>
          </a:p>
        </p:txBody>
      </p:sp>
    </p:spTree>
    <p:extLst>
      <p:ext uri="{BB962C8B-B14F-4D97-AF65-F5344CB8AC3E}">
        <p14:creationId xmlns:p14="http://schemas.microsoft.com/office/powerpoint/2010/main" val="949487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F43FF-B2B3-964B-B0E6-9378E8879E98}" type="slidenum">
              <a:rPr lang="en-US" smtClean="0"/>
              <a:t>11</a:t>
            </a:fld>
            <a:endParaRPr lang="en-US"/>
          </a:p>
        </p:txBody>
      </p:sp>
    </p:spTree>
    <p:extLst>
      <p:ext uri="{BB962C8B-B14F-4D97-AF65-F5344CB8AC3E}">
        <p14:creationId xmlns:p14="http://schemas.microsoft.com/office/powerpoint/2010/main" val="829589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F43FF-B2B3-964B-B0E6-9378E8879E98}" type="slidenum">
              <a:rPr lang="en-US" smtClean="0"/>
              <a:t>12</a:t>
            </a:fld>
            <a:endParaRPr lang="en-US"/>
          </a:p>
        </p:txBody>
      </p:sp>
    </p:spTree>
    <p:extLst>
      <p:ext uri="{BB962C8B-B14F-4D97-AF65-F5344CB8AC3E}">
        <p14:creationId xmlns:p14="http://schemas.microsoft.com/office/powerpoint/2010/main" val="3672797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F43FF-B2B3-964B-B0E6-9378E8879E98}" type="slidenum">
              <a:rPr lang="en-US" smtClean="0"/>
              <a:t>13</a:t>
            </a:fld>
            <a:endParaRPr lang="en-US"/>
          </a:p>
        </p:txBody>
      </p:sp>
    </p:spTree>
    <p:extLst>
      <p:ext uri="{BB962C8B-B14F-4D97-AF65-F5344CB8AC3E}">
        <p14:creationId xmlns:p14="http://schemas.microsoft.com/office/powerpoint/2010/main" val="1666962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efficacy – how confident is an individual that they can perform their usual physical activities?</a:t>
            </a:r>
          </a:p>
          <a:p>
            <a:r>
              <a:rPr lang="en-US" dirty="0"/>
              <a:t>Aging expectations – how much does an individual expect to experience age-associated decline (higher score = positive expectations, lower scores = more negative expectations)</a:t>
            </a:r>
          </a:p>
          <a:p>
            <a:r>
              <a:rPr lang="en-US" dirty="0"/>
              <a:t>Power </a:t>
            </a:r>
            <a:r>
              <a:rPr lang="en-US" dirty="0" err="1"/>
              <a:t>anaylsis</a:t>
            </a:r>
            <a:r>
              <a:rPr lang="en-US" dirty="0"/>
              <a:t> – 122 </a:t>
            </a:r>
            <a:r>
              <a:rPr lang="en-US" dirty="0" err="1"/>
              <a:t>responants</a:t>
            </a:r>
            <a:r>
              <a:rPr lang="en-US" dirty="0"/>
              <a:t> required</a:t>
            </a:r>
          </a:p>
        </p:txBody>
      </p:sp>
      <p:sp>
        <p:nvSpPr>
          <p:cNvPr id="4" name="Slide Number Placeholder 3"/>
          <p:cNvSpPr>
            <a:spLocks noGrp="1"/>
          </p:cNvSpPr>
          <p:nvPr>
            <p:ph type="sldNum" sz="quarter" idx="5"/>
          </p:nvPr>
        </p:nvSpPr>
        <p:spPr/>
        <p:txBody>
          <a:bodyPr/>
          <a:lstStyle/>
          <a:p>
            <a:fld id="{F5FF43FF-B2B3-964B-B0E6-9378E8879E98}" type="slidenum">
              <a:rPr lang="en-US" smtClean="0"/>
              <a:t>14</a:t>
            </a:fld>
            <a:endParaRPr lang="en-US"/>
          </a:p>
        </p:txBody>
      </p:sp>
    </p:spTree>
    <p:extLst>
      <p:ext uri="{BB962C8B-B14F-4D97-AF65-F5344CB8AC3E}">
        <p14:creationId xmlns:p14="http://schemas.microsoft.com/office/powerpoint/2010/main" val="2097087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not meet power analysis enrollment targets</a:t>
            </a:r>
          </a:p>
        </p:txBody>
      </p:sp>
      <p:sp>
        <p:nvSpPr>
          <p:cNvPr id="4" name="Slide Number Placeholder 3"/>
          <p:cNvSpPr>
            <a:spLocks noGrp="1"/>
          </p:cNvSpPr>
          <p:nvPr>
            <p:ph type="sldNum" sz="quarter" idx="5"/>
          </p:nvPr>
        </p:nvSpPr>
        <p:spPr/>
        <p:txBody>
          <a:bodyPr/>
          <a:lstStyle/>
          <a:p>
            <a:fld id="{F5FF43FF-B2B3-964B-B0E6-9378E8879E98}" type="slidenum">
              <a:rPr lang="en-US" smtClean="0"/>
              <a:t>15</a:t>
            </a:fld>
            <a:endParaRPr lang="en-US"/>
          </a:p>
        </p:txBody>
      </p:sp>
    </p:spTree>
    <p:extLst>
      <p:ext uri="{BB962C8B-B14F-4D97-AF65-F5344CB8AC3E}">
        <p14:creationId xmlns:p14="http://schemas.microsoft.com/office/powerpoint/2010/main" val="2574934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EA0CFEA9-86D2-BB41-A36C-1A7A27D6DADA}" type="datetimeFigureOut">
              <a:rPr lang="en-US" smtClean="0"/>
              <a:t>2/13/22</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02CB2D07-F542-EC45-BBA1-02DFCF020F93}"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67278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0CFEA9-86D2-BB41-A36C-1A7A27D6DADA}" type="datetimeFigureOut">
              <a:rPr lang="en-US" smtClean="0"/>
              <a:t>2/13/22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B2D07-F542-EC45-BBA1-02DFCF020F93}" type="slidenum">
              <a:rPr lang="en-US" smtClean="0"/>
              <a:t>‹#›</a:t>
            </a:fld>
            <a:endParaRPr lang="en-US"/>
          </a:p>
        </p:txBody>
      </p:sp>
    </p:spTree>
    <p:extLst>
      <p:ext uri="{BB962C8B-B14F-4D97-AF65-F5344CB8AC3E}">
        <p14:creationId xmlns:p14="http://schemas.microsoft.com/office/powerpoint/2010/main" val="876553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0CFEA9-86D2-BB41-A36C-1A7A27D6DADA}" type="datetimeFigureOut">
              <a:rPr lang="en-US" smtClean="0"/>
              <a:t>2/13/22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B2D07-F542-EC45-BBA1-02DFCF020F93}" type="slidenum">
              <a:rPr lang="en-US" smtClean="0"/>
              <a:t>‹#›</a:t>
            </a:fld>
            <a:endParaRPr lang="en-US"/>
          </a:p>
        </p:txBody>
      </p:sp>
    </p:spTree>
    <p:extLst>
      <p:ext uri="{BB962C8B-B14F-4D97-AF65-F5344CB8AC3E}">
        <p14:creationId xmlns:p14="http://schemas.microsoft.com/office/powerpoint/2010/main" val="1489620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0CFEA9-86D2-BB41-A36C-1A7A27D6DADA}" type="datetimeFigureOut">
              <a:rPr lang="en-US" smtClean="0"/>
              <a:t>2/13/22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B2D07-F542-EC45-BBA1-02DFCF020F93}" type="slidenum">
              <a:rPr lang="en-US" smtClean="0"/>
              <a:t>‹#›</a:t>
            </a:fld>
            <a:endParaRPr lang="en-US"/>
          </a:p>
        </p:txBody>
      </p:sp>
    </p:spTree>
    <p:extLst>
      <p:ext uri="{BB962C8B-B14F-4D97-AF65-F5344CB8AC3E}">
        <p14:creationId xmlns:p14="http://schemas.microsoft.com/office/powerpoint/2010/main" val="3630044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EA0CFEA9-86D2-BB41-A36C-1A7A27D6DADA}" type="datetimeFigureOut">
              <a:rPr lang="en-US" smtClean="0"/>
              <a:t>2/13/22</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02CB2D07-F542-EC45-BBA1-02DFCF020F93}"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054856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0CFEA9-86D2-BB41-A36C-1A7A27D6DADA}" type="datetimeFigureOut">
              <a:rPr lang="en-US" smtClean="0"/>
              <a:t>2/13/22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CB2D07-F542-EC45-BBA1-02DFCF020F93}" type="slidenum">
              <a:rPr lang="en-US" smtClean="0"/>
              <a:t>‹#›</a:t>
            </a:fld>
            <a:endParaRPr lang="en-US"/>
          </a:p>
        </p:txBody>
      </p:sp>
    </p:spTree>
    <p:extLst>
      <p:ext uri="{BB962C8B-B14F-4D97-AF65-F5344CB8AC3E}">
        <p14:creationId xmlns:p14="http://schemas.microsoft.com/office/powerpoint/2010/main" val="3998213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0CFEA9-86D2-BB41-A36C-1A7A27D6DADA}" type="datetimeFigureOut">
              <a:rPr lang="en-US" smtClean="0"/>
              <a:t>2/13/22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CB2D07-F542-EC45-BBA1-02DFCF020F93}" type="slidenum">
              <a:rPr lang="en-US" smtClean="0"/>
              <a:t>‹#›</a:t>
            </a:fld>
            <a:endParaRPr lang="en-US"/>
          </a:p>
        </p:txBody>
      </p:sp>
    </p:spTree>
    <p:extLst>
      <p:ext uri="{BB962C8B-B14F-4D97-AF65-F5344CB8AC3E}">
        <p14:creationId xmlns:p14="http://schemas.microsoft.com/office/powerpoint/2010/main" val="1563043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0CFEA9-86D2-BB41-A36C-1A7A27D6DADA}" type="datetimeFigureOut">
              <a:rPr lang="en-US" smtClean="0"/>
              <a:t>2/13/22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CB2D07-F542-EC45-BBA1-02DFCF020F93}" type="slidenum">
              <a:rPr lang="en-US" smtClean="0"/>
              <a:t>‹#›</a:t>
            </a:fld>
            <a:endParaRPr lang="en-US"/>
          </a:p>
        </p:txBody>
      </p:sp>
    </p:spTree>
    <p:extLst>
      <p:ext uri="{BB962C8B-B14F-4D97-AF65-F5344CB8AC3E}">
        <p14:creationId xmlns:p14="http://schemas.microsoft.com/office/powerpoint/2010/main" val="1126894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0CFEA9-86D2-BB41-A36C-1A7A27D6DADA}" type="datetimeFigureOut">
              <a:rPr lang="en-US" smtClean="0"/>
              <a:t>2/13/22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CB2D07-F542-EC45-BBA1-02DFCF020F93}" type="slidenum">
              <a:rPr lang="en-US" smtClean="0"/>
              <a:t>‹#›</a:t>
            </a:fld>
            <a:endParaRPr lang="en-US"/>
          </a:p>
        </p:txBody>
      </p:sp>
    </p:spTree>
    <p:extLst>
      <p:ext uri="{BB962C8B-B14F-4D97-AF65-F5344CB8AC3E}">
        <p14:creationId xmlns:p14="http://schemas.microsoft.com/office/powerpoint/2010/main" val="1555315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A0CFEA9-86D2-BB41-A36C-1A7A27D6DADA}" type="datetimeFigureOut">
              <a:rPr lang="en-US" smtClean="0"/>
              <a:t>2/13/22</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02CB2D07-F542-EC45-BBA1-02DFCF020F93}"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131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A0CFEA9-86D2-BB41-A36C-1A7A27D6DADA}" type="datetimeFigureOut">
              <a:rPr lang="en-US" smtClean="0"/>
              <a:t>2/13/22</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02CB2D07-F542-EC45-BBA1-02DFCF020F93}"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9189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EA0CFEA9-86D2-BB41-A36C-1A7A27D6DADA}" type="datetimeFigureOut">
              <a:rPr lang="en-US" smtClean="0"/>
              <a:t>2/13/22</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02CB2D07-F542-EC45-BBA1-02DFCF020F93}"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31530404"/>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3A445-1A02-7D4B-9C66-B9C966C07CF6}"/>
              </a:ext>
            </a:extLst>
          </p:cNvPr>
          <p:cNvSpPr>
            <a:spLocks noGrp="1"/>
          </p:cNvSpPr>
          <p:nvPr>
            <p:ph type="ctrTitle"/>
          </p:nvPr>
        </p:nvSpPr>
        <p:spPr/>
        <p:txBody>
          <a:bodyPr/>
          <a:lstStyle/>
          <a:p>
            <a:r>
              <a:rPr lang="en-US" dirty="0"/>
              <a:t>Malnutrition:</a:t>
            </a:r>
            <a:br>
              <a:rPr lang="en-US" dirty="0"/>
            </a:br>
            <a:r>
              <a:rPr lang="en-US" sz="4800" dirty="0"/>
              <a:t>How do we Diagnose that?</a:t>
            </a:r>
            <a:endParaRPr lang="en-US" dirty="0"/>
          </a:p>
        </p:txBody>
      </p:sp>
      <p:sp>
        <p:nvSpPr>
          <p:cNvPr id="3" name="Subtitle 2">
            <a:extLst>
              <a:ext uri="{FF2B5EF4-FFF2-40B4-BE49-F238E27FC236}">
                <a16:creationId xmlns:a16="http://schemas.microsoft.com/office/drawing/2014/main" id="{638E32FE-87B7-D449-A3CB-103C6396BA0E}"/>
              </a:ext>
            </a:extLst>
          </p:cNvPr>
          <p:cNvSpPr>
            <a:spLocks noGrp="1"/>
          </p:cNvSpPr>
          <p:nvPr>
            <p:ph type="subTitle" idx="1"/>
          </p:nvPr>
        </p:nvSpPr>
        <p:spPr/>
        <p:txBody>
          <a:bodyPr/>
          <a:lstStyle/>
          <a:p>
            <a:r>
              <a:rPr lang="en-US" dirty="0"/>
              <a:t>Stacy </a:t>
            </a:r>
            <a:r>
              <a:rPr lang="en-US" dirty="0" err="1"/>
              <a:t>Pelekhaty</a:t>
            </a:r>
            <a:r>
              <a:rPr lang="en-US"/>
              <a:t> MS, RDN, LDN, CNSC</a:t>
            </a:r>
          </a:p>
        </p:txBody>
      </p:sp>
    </p:spTree>
    <p:extLst>
      <p:ext uri="{BB962C8B-B14F-4D97-AF65-F5344CB8AC3E}">
        <p14:creationId xmlns:p14="http://schemas.microsoft.com/office/powerpoint/2010/main" val="843532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984D40-5991-2845-8707-9FFB2C28F258}"/>
              </a:ext>
            </a:extLst>
          </p:cNvPr>
          <p:cNvPicPr>
            <a:picLocks noChangeAspect="1"/>
          </p:cNvPicPr>
          <p:nvPr/>
        </p:nvPicPr>
        <p:blipFill>
          <a:blip r:embed="rId3"/>
          <a:stretch>
            <a:fillRect/>
          </a:stretch>
        </p:blipFill>
        <p:spPr>
          <a:xfrm>
            <a:off x="3117396" y="219759"/>
            <a:ext cx="6109607" cy="2417982"/>
          </a:xfrm>
          <a:prstGeom prst="rect">
            <a:avLst/>
          </a:prstGeom>
        </p:spPr>
      </p:pic>
      <p:sp>
        <p:nvSpPr>
          <p:cNvPr id="3" name="Content Placeholder 2">
            <a:extLst>
              <a:ext uri="{FF2B5EF4-FFF2-40B4-BE49-F238E27FC236}">
                <a16:creationId xmlns:a16="http://schemas.microsoft.com/office/drawing/2014/main" id="{0B09DE98-9BD2-004D-8758-94CB23141955}"/>
              </a:ext>
            </a:extLst>
          </p:cNvPr>
          <p:cNvSpPr>
            <a:spLocks noGrp="1"/>
          </p:cNvSpPr>
          <p:nvPr>
            <p:ph idx="1"/>
          </p:nvPr>
        </p:nvSpPr>
        <p:spPr>
          <a:xfrm>
            <a:off x="1371600" y="2637740"/>
            <a:ext cx="9601200" cy="3229659"/>
          </a:xfrm>
        </p:spPr>
        <p:txBody>
          <a:bodyPr>
            <a:normAutofit lnSpcReduction="10000"/>
          </a:bodyPr>
          <a:lstStyle/>
          <a:p>
            <a:r>
              <a:rPr lang="en-US" dirty="0"/>
              <a:t>238,269,616 ED visits analyzed</a:t>
            </a:r>
          </a:p>
          <a:p>
            <a:pPr lvl="1"/>
            <a:r>
              <a:rPr lang="en-US" dirty="0"/>
              <a:t>2,353,145 visits included a diagnosis of malnutrition</a:t>
            </a:r>
          </a:p>
          <a:p>
            <a:pPr lvl="2"/>
            <a:r>
              <a:rPr lang="en-US" dirty="0"/>
              <a:t>Overall prevalence 0.99%</a:t>
            </a:r>
          </a:p>
          <a:p>
            <a:pPr lvl="2"/>
            <a:r>
              <a:rPr lang="en-US" dirty="0"/>
              <a:t>Increased every year of the study period</a:t>
            </a:r>
          </a:p>
          <a:p>
            <a:pPr lvl="3"/>
            <a:r>
              <a:rPr lang="en-US" dirty="0"/>
              <a:t>Overall: 0.7 to 1.15%</a:t>
            </a:r>
          </a:p>
          <a:p>
            <a:pPr lvl="3"/>
            <a:r>
              <a:rPr lang="en-US" dirty="0"/>
              <a:t>Patients age 65 or older: 2.54 to 3.63%</a:t>
            </a:r>
          </a:p>
          <a:p>
            <a:r>
              <a:rPr lang="en-US" dirty="0"/>
              <a:t>Most common primary diagnoses</a:t>
            </a:r>
          </a:p>
          <a:p>
            <a:pPr lvl="1"/>
            <a:r>
              <a:rPr lang="en-US" dirty="0"/>
              <a:t>Age 1-17 years: nutritional/metabolic/endocrine disorders</a:t>
            </a:r>
          </a:p>
          <a:p>
            <a:pPr lvl="1"/>
            <a:r>
              <a:rPr lang="en-US" dirty="0"/>
              <a:t>&gt;17 years: septicemia</a:t>
            </a:r>
          </a:p>
        </p:txBody>
      </p:sp>
    </p:spTree>
    <p:extLst>
      <p:ext uri="{BB962C8B-B14F-4D97-AF65-F5344CB8AC3E}">
        <p14:creationId xmlns:p14="http://schemas.microsoft.com/office/powerpoint/2010/main" val="936288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984D40-5991-2845-8707-9FFB2C28F258}"/>
              </a:ext>
            </a:extLst>
          </p:cNvPr>
          <p:cNvPicPr>
            <a:picLocks noChangeAspect="1"/>
          </p:cNvPicPr>
          <p:nvPr/>
        </p:nvPicPr>
        <p:blipFill>
          <a:blip r:embed="rId3"/>
          <a:stretch>
            <a:fillRect/>
          </a:stretch>
        </p:blipFill>
        <p:spPr>
          <a:xfrm>
            <a:off x="3117396" y="219759"/>
            <a:ext cx="6109607" cy="2417982"/>
          </a:xfrm>
          <a:prstGeom prst="rect">
            <a:avLst/>
          </a:prstGeom>
        </p:spPr>
      </p:pic>
      <p:pic>
        <p:nvPicPr>
          <p:cNvPr id="5" name="Content Placeholder 4">
            <a:extLst>
              <a:ext uri="{FF2B5EF4-FFF2-40B4-BE49-F238E27FC236}">
                <a16:creationId xmlns:a16="http://schemas.microsoft.com/office/drawing/2014/main" id="{2D253EE0-9340-0B46-8789-420084842AF7}"/>
              </a:ext>
            </a:extLst>
          </p:cNvPr>
          <p:cNvPicPr>
            <a:picLocks noGrp="1" noChangeAspect="1"/>
          </p:cNvPicPr>
          <p:nvPr>
            <p:ph idx="1"/>
          </p:nvPr>
        </p:nvPicPr>
        <p:blipFill>
          <a:blip r:embed="rId4"/>
          <a:stretch>
            <a:fillRect/>
          </a:stretch>
        </p:blipFill>
        <p:spPr>
          <a:xfrm>
            <a:off x="720328" y="3314700"/>
            <a:ext cx="10751344" cy="2800350"/>
          </a:xfrm>
          <a:prstGeom prst="rect">
            <a:avLst/>
          </a:prstGeom>
        </p:spPr>
      </p:pic>
      <p:sp>
        <p:nvSpPr>
          <p:cNvPr id="6" name="Rectangle 5">
            <a:extLst>
              <a:ext uri="{FF2B5EF4-FFF2-40B4-BE49-F238E27FC236}">
                <a16:creationId xmlns:a16="http://schemas.microsoft.com/office/drawing/2014/main" id="{A24A5D47-68CB-044B-8048-CCC05B86F42E}"/>
              </a:ext>
            </a:extLst>
          </p:cNvPr>
          <p:cNvSpPr/>
          <p:nvPr/>
        </p:nvSpPr>
        <p:spPr>
          <a:xfrm>
            <a:off x="9778701" y="4248150"/>
            <a:ext cx="1506071" cy="915521"/>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70007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520246-2EE8-D54E-BA52-F24E09512E30}"/>
              </a:ext>
            </a:extLst>
          </p:cNvPr>
          <p:cNvPicPr>
            <a:picLocks noChangeAspect="1"/>
          </p:cNvPicPr>
          <p:nvPr/>
        </p:nvPicPr>
        <p:blipFill>
          <a:blip r:embed="rId3"/>
          <a:stretch>
            <a:fillRect/>
          </a:stretch>
        </p:blipFill>
        <p:spPr>
          <a:xfrm>
            <a:off x="369041" y="2686610"/>
            <a:ext cx="11530119" cy="3675887"/>
          </a:xfrm>
          <a:prstGeom prst="rect">
            <a:avLst/>
          </a:prstGeom>
        </p:spPr>
      </p:pic>
      <p:pic>
        <p:nvPicPr>
          <p:cNvPr id="4" name="Picture 3">
            <a:extLst>
              <a:ext uri="{FF2B5EF4-FFF2-40B4-BE49-F238E27FC236}">
                <a16:creationId xmlns:a16="http://schemas.microsoft.com/office/drawing/2014/main" id="{70984D40-5991-2845-8707-9FFB2C28F258}"/>
              </a:ext>
            </a:extLst>
          </p:cNvPr>
          <p:cNvPicPr>
            <a:picLocks noChangeAspect="1"/>
          </p:cNvPicPr>
          <p:nvPr/>
        </p:nvPicPr>
        <p:blipFill>
          <a:blip r:embed="rId4"/>
          <a:stretch>
            <a:fillRect/>
          </a:stretch>
        </p:blipFill>
        <p:spPr>
          <a:xfrm>
            <a:off x="3117396" y="219759"/>
            <a:ext cx="6109607" cy="2417982"/>
          </a:xfrm>
          <a:prstGeom prst="rect">
            <a:avLst/>
          </a:prstGeom>
        </p:spPr>
      </p:pic>
      <p:sp>
        <p:nvSpPr>
          <p:cNvPr id="6" name="Rectangle 5">
            <a:extLst>
              <a:ext uri="{FF2B5EF4-FFF2-40B4-BE49-F238E27FC236}">
                <a16:creationId xmlns:a16="http://schemas.microsoft.com/office/drawing/2014/main" id="{A24A5D47-68CB-044B-8048-CCC05B86F42E}"/>
              </a:ext>
            </a:extLst>
          </p:cNvPr>
          <p:cNvSpPr/>
          <p:nvPr/>
        </p:nvSpPr>
        <p:spPr>
          <a:xfrm>
            <a:off x="9353263" y="3848101"/>
            <a:ext cx="2305337" cy="38100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24145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520246-2EE8-D54E-BA52-F24E09512E30}"/>
              </a:ext>
            </a:extLst>
          </p:cNvPr>
          <p:cNvPicPr>
            <a:picLocks noChangeAspect="1"/>
          </p:cNvPicPr>
          <p:nvPr/>
        </p:nvPicPr>
        <p:blipFill>
          <a:blip r:embed="rId3"/>
          <a:stretch>
            <a:fillRect/>
          </a:stretch>
        </p:blipFill>
        <p:spPr>
          <a:xfrm>
            <a:off x="369041" y="2686610"/>
            <a:ext cx="11530119" cy="3675887"/>
          </a:xfrm>
          <a:prstGeom prst="rect">
            <a:avLst/>
          </a:prstGeom>
        </p:spPr>
      </p:pic>
      <p:pic>
        <p:nvPicPr>
          <p:cNvPr id="4" name="Picture 3">
            <a:extLst>
              <a:ext uri="{FF2B5EF4-FFF2-40B4-BE49-F238E27FC236}">
                <a16:creationId xmlns:a16="http://schemas.microsoft.com/office/drawing/2014/main" id="{70984D40-5991-2845-8707-9FFB2C28F258}"/>
              </a:ext>
            </a:extLst>
          </p:cNvPr>
          <p:cNvPicPr>
            <a:picLocks noChangeAspect="1"/>
          </p:cNvPicPr>
          <p:nvPr/>
        </p:nvPicPr>
        <p:blipFill>
          <a:blip r:embed="rId4"/>
          <a:stretch>
            <a:fillRect/>
          </a:stretch>
        </p:blipFill>
        <p:spPr>
          <a:xfrm>
            <a:off x="3117396" y="219759"/>
            <a:ext cx="6109607" cy="2417982"/>
          </a:xfrm>
          <a:prstGeom prst="rect">
            <a:avLst/>
          </a:prstGeom>
        </p:spPr>
      </p:pic>
      <p:sp>
        <p:nvSpPr>
          <p:cNvPr id="6" name="Rectangle 5">
            <a:extLst>
              <a:ext uri="{FF2B5EF4-FFF2-40B4-BE49-F238E27FC236}">
                <a16:creationId xmlns:a16="http://schemas.microsoft.com/office/drawing/2014/main" id="{A24A5D47-68CB-044B-8048-CCC05B86F42E}"/>
              </a:ext>
            </a:extLst>
          </p:cNvPr>
          <p:cNvSpPr/>
          <p:nvPr/>
        </p:nvSpPr>
        <p:spPr>
          <a:xfrm>
            <a:off x="9353263" y="3848101"/>
            <a:ext cx="2305337" cy="38100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297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3CB308-74D7-DD41-8401-A41F4459A4D8}"/>
              </a:ext>
            </a:extLst>
          </p:cNvPr>
          <p:cNvSpPr>
            <a:spLocks noGrp="1"/>
          </p:cNvSpPr>
          <p:nvPr>
            <p:ph idx="1"/>
          </p:nvPr>
        </p:nvSpPr>
        <p:spPr>
          <a:xfrm>
            <a:off x="1371600" y="2286000"/>
            <a:ext cx="9982200" cy="3581400"/>
          </a:xfrm>
        </p:spPr>
        <p:txBody>
          <a:bodyPr>
            <a:normAutofit fontScale="85000" lnSpcReduction="20000"/>
          </a:bodyPr>
          <a:lstStyle/>
          <a:p>
            <a:r>
              <a:rPr lang="en-US" dirty="0"/>
              <a:t> Cross-sectional correlation design with a convenience sample</a:t>
            </a:r>
          </a:p>
          <a:p>
            <a:pPr lvl="1"/>
            <a:r>
              <a:rPr lang="en-US" dirty="0"/>
              <a:t>Adults &gt;70 years of age living in Midwest continuing-care communities</a:t>
            </a:r>
          </a:p>
          <a:p>
            <a:pPr lvl="2"/>
            <a:r>
              <a:rPr lang="en-US" dirty="0"/>
              <a:t>Excluded adults with low cognitive assessment and high geriatric depression scores</a:t>
            </a:r>
          </a:p>
          <a:p>
            <a:pPr lvl="1"/>
            <a:r>
              <a:rPr lang="en-US" dirty="0"/>
              <a:t>Malnutrition assessed with the Mini Nutritional Assessment questionnaire</a:t>
            </a:r>
          </a:p>
          <a:p>
            <a:pPr lvl="1"/>
            <a:r>
              <a:rPr lang="en-US" dirty="0"/>
              <a:t>Sarcopenia was assessed with bio-electrical </a:t>
            </a:r>
            <a:r>
              <a:rPr lang="en-US" dirty="0" err="1"/>
              <a:t>impedence</a:t>
            </a:r>
            <a:r>
              <a:rPr lang="en-US" dirty="0"/>
              <a:t>, handgrip strength and gait speed</a:t>
            </a:r>
          </a:p>
          <a:p>
            <a:r>
              <a:rPr lang="en-US" dirty="0"/>
              <a:t>Objectives</a:t>
            </a:r>
          </a:p>
          <a:p>
            <a:pPr lvl="1"/>
            <a:r>
              <a:rPr lang="en-US" dirty="0"/>
              <a:t>Determine the prevalence of malnutrition-sarcopenia syndrome in this population</a:t>
            </a:r>
          </a:p>
          <a:p>
            <a:pPr lvl="1"/>
            <a:r>
              <a:rPr lang="en-US" dirty="0"/>
              <a:t>Examine the relationship between  malnutrition-sarcopenia syndrome and self-management</a:t>
            </a:r>
          </a:p>
          <a:p>
            <a:pPr lvl="2"/>
            <a:r>
              <a:rPr lang="en-US" dirty="0"/>
              <a:t>Self-efficacy</a:t>
            </a:r>
          </a:p>
          <a:p>
            <a:pPr lvl="2"/>
            <a:r>
              <a:rPr lang="en-US" dirty="0"/>
              <a:t>Aging expectations</a:t>
            </a:r>
          </a:p>
          <a:p>
            <a:pPr lvl="2"/>
            <a:r>
              <a:rPr lang="en-US" dirty="0"/>
              <a:t>Sedentary and physical activity</a:t>
            </a:r>
          </a:p>
          <a:p>
            <a:pPr lvl="2"/>
            <a:r>
              <a:rPr lang="en-US" dirty="0"/>
              <a:t>Protein and Calorie intake</a:t>
            </a:r>
          </a:p>
        </p:txBody>
      </p:sp>
      <p:pic>
        <p:nvPicPr>
          <p:cNvPr id="5" name="Picture 4">
            <a:extLst>
              <a:ext uri="{FF2B5EF4-FFF2-40B4-BE49-F238E27FC236}">
                <a16:creationId xmlns:a16="http://schemas.microsoft.com/office/drawing/2014/main" id="{EC66556A-7D0D-FB43-B316-BEEC17F692BE}"/>
              </a:ext>
            </a:extLst>
          </p:cNvPr>
          <p:cNvPicPr>
            <a:picLocks noChangeAspect="1"/>
          </p:cNvPicPr>
          <p:nvPr/>
        </p:nvPicPr>
        <p:blipFill>
          <a:blip r:embed="rId3"/>
          <a:stretch>
            <a:fillRect/>
          </a:stretch>
        </p:blipFill>
        <p:spPr>
          <a:xfrm>
            <a:off x="2616201" y="52362"/>
            <a:ext cx="6815666" cy="2108596"/>
          </a:xfrm>
          <a:prstGeom prst="rect">
            <a:avLst/>
          </a:prstGeom>
        </p:spPr>
      </p:pic>
    </p:spTree>
    <p:extLst>
      <p:ext uri="{BB962C8B-B14F-4D97-AF65-F5344CB8AC3E}">
        <p14:creationId xmlns:p14="http://schemas.microsoft.com/office/powerpoint/2010/main" val="3012128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83CB308-74D7-DD41-8401-A41F4459A4D8}"/>
                  </a:ext>
                </a:extLst>
              </p:cNvPr>
              <p:cNvSpPr>
                <a:spLocks noGrp="1"/>
              </p:cNvSpPr>
              <p:nvPr>
                <p:ph idx="1"/>
              </p:nvPr>
            </p:nvSpPr>
            <p:spPr>
              <a:xfrm>
                <a:off x="1371600" y="2286000"/>
                <a:ext cx="9982200" cy="3581400"/>
              </a:xfrm>
            </p:spPr>
            <p:txBody>
              <a:bodyPr>
                <a:normAutofit/>
              </a:bodyPr>
              <a:lstStyle/>
              <a:p>
                <a:r>
                  <a:rPr lang="en-US" dirty="0"/>
                  <a:t>96 participants</a:t>
                </a:r>
              </a:p>
              <a:p>
                <a:pPr lvl="1"/>
                <a:r>
                  <a:rPr lang="en-US" dirty="0"/>
                  <a:t>Mean age 82.5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7.4 years</a:t>
                </a:r>
              </a:p>
              <a:p>
                <a:pPr lvl="1"/>
                <a:r>
                  <a:rPr lang="en-US" dirty="0"/>
                  <a:t>BMI 26.1 </a:t>
                </a:r>
                <a14:m>
                  <m:oMath xmlns:m="http://schemas.openxmlformats.org/officeDocument/2006/math">
                    <m:r>
                      <a:rPr lang="en-US">
                        <a:latin typeface="Cambria Math" panose="02040503050406030204" pitchFamily="18" charset="0"/>
                        <a:ea typeface="Cambria Math" panose="02040503050406030204" pitchFamily="18" charset="0"/>
                      </a:rPr>
                      <m:t>±</m:t>
                    </m:r>
                  </m:oMath>
                </a14:m>
                <a:r>
                  <a:rPr lang="en-US" dirty="0"/>
                  <a:t> 6.1 kg/m</a:t>
                </a:r>
                <a:r>
                  <a:rPr lang="en-US" baseline="30000" dirty="0"/>
                  <a:t>2</a:t>
                </a:r>
                <a:endParaRPr lang="en-US" dirty="0"/>
              </a:p>
              <a:p>
                <a:pPr lvl="1"/>
                <a:r>
                  <a:rPr lang="en-US" dirty="0"/>
                  <a:t>82.3% female </a:t>
                </a:r>
              </a:p>
              <a:p>
                <a:r>
                  <a:rPr lang="en-US" dirty="0"/>
                  <a:t>Prevalence </a:t>
                </a:r>
              </a:p>
              <a:p>
                <a:pPr lvl="1"/>
                <a:r>
                  <a:rPr lang="en-US" dirty="0"/>
                  <a:t>Sarcopenia – 37.5%</a:t>
                </a:r>
              </a:p>
              <a:p>
                <a:pPr lvl="1"/>
                <a:r>
                  <a:rPr lang="en-US" dirty="0"/>
                  <a:t>Risk of malnutrition – 21.9%</a:t>
                </a:r>
              </a:p>
              <a:p>
                <a:pPr lvl="1"/>
                <a:r>
                  <a:rPr lang="en-US" dirty="0"/>
                  <a:t>Malnutrition – 13.4%</a:t>
                </a:r>
              </a:p>
              <a:p>
                <a:pPr lvl="1"/>
                <a:r>
                  <a:rPr lang="en-US" dirty="0"/>
                  <a:t>Malnutrition-sarcopenia syndrome – 12.5%</a:t>
                </a:r>
              </a:p>
              <a:p>
                <a:pPr lvl="1"/>
                <a:endParaRPr lang="en-US" dirty="0"/>
              </a:p>
            </p:txBody>
          </p:sp>
        </mc:Choice>
        <mc:Fallback>
          <p:sp>
            <p:nvSpPr>
              <p:cNvPr id="3" name="Content Placeholder 2">
                <a:extLst>
                  <a:ext uri="{FF2B5EF4-FFF2-40B4-BE49-F238E27FC236}">
                    <a16:creationId xmlns:a16="http://schemas.microsoft.com/office/drawing/2014/main" id="{083CB308-74D7-DD41-8401-A41F4459A4D8}"/>
                  </a:ext>
                </a:extLst>
              </p:cNvPr>
              <p:cNvSpPr>
                <a:spLocks noGrp="1" noRot="1" noChangeAspect="1" noMove="1" noResize="1" noEditPoints="1" noAdjustHandles="1" noChangeArrowheads="1" noChangeShapeType="1" noTextEdit="1"/>
              </p:cNvSpPr>
              <p:nvPr>
                <p:ph idx="1"/>
              </p:nvPr>
            </p:nvSpPr>
            <p:spPr>
              <a:xfrm>
                <a:off x="1371600" y="2286000"/>
                <a:ext cx="9982200" cy="3581400"/>
              </a:xfrm>
              <a:blipFill>
                <a:blip r:embed="rId3"/>
                <a:stretch>
                  <a:fillRect l="-636" t="-141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EC66556A-7D0D-FB43-B316-BEEC17F692BE}"/>
              </a:ext>
            </a:extLst>
          </p:cNvPr>
          <p:cNvPicPr>
            <a:picLocks noChangeAspect="1"/>
          </p:cNvPicPr>
          <p:nvPr/>
        </p:nvPicPr>
        <p:blipFill>
          <a:blip r:embed="rId4"/>
          <a:stretch>
            <a:fillRect/>
          </a:stretch>
        </p:blipFill>
        <p:spPr>
          <a:xfrm>
            <a:off x="2616201" y="52362"/>
            <a:ext cx="6815666" cy="2108596"/>
          </a:xfrm>
          <a:prstGeom prst="rect">
            <a:avLst/>
          </a:prstGeom>
        </p:spPr>
      </p:pic>
    </p:spTree>
    <p:extLst>
      <p:ext uri="{BB962C8B-B14F-4D97-AF65-F5344CB8AC3E}">
        <p14:creationId xmlns:p14="http://schemas.microsoft.com/office/powerpoint/2010/main" val="304809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73EF53BA-04B7-BB41-AF85-A65F68D4922A}"/>
              </a:ext>
            </a:extLst>
          </p:cNvPr>
          <p:cNvPicPr>
            <a:picLocks noGrp="1" noChangeAspect="1"/>
          </p:cNvPicPr>
          <p:nvPr>
            <p:ph idx="1"/>
          </p:nvPr>
        </p:nvPicPr>
        <p:blipFill>
          <a:blip r:embed="rId3"/>
          <a:stretch>
            <a:fillRect/>
          </a:stretch>
        </p:blipFill>
        <p:spPr>
          <a:xfrm>
            <a:off x="1809750" y="2298700"/>
            <a:ext cx="9105900" cy="3556000"/>
          </a:xfrm>
          <a:prstGeom prst="rect">
            <a:avLst/>
          </a:prstGeom>
        </p:spPr>
      </p:pic>
      <p:pic>
        <p:nvPicPr>
          <p:cNvPr id="5" name="Picture 4">
            <a:extLst>
              <a:ext uri="{FF2B5EF4-FFF2-40B4-BE49-F238E27FC236}">
                <a16:creationId xmlns:a16="http://schemas.microsoft.com/office/drawing/2014/main" id="{EC66556A-7D0D-FB43-B316-BEEC17F692BE}"/>
              </a:ext>
            </a:extLst>
          </p:cNvPr>
          <p:cNvPicPr>
            <a:picLocks noChangeAspect="1"/>
          </p:cNvPicPr>
          <p:nvPr/>
        </p:nvPicPr>
        <p:blipFill>
          <a:blip r:embed="rId4"/>
          <a:stretch>
            <a:fillRect/>
          </a:stretch>
        </p:blipFill>
        <p:spPr>
          <a:xfrm>
            <a:off x="2616201" y="52362"/>
            <a:ext cx="6815666" cy="2108596"/>
          </a:xfrm>
          <a:prstGeom prst="rect">
            <a:avLst/>
          </a:prstGeom>
        </p:spPr>
      </p:pic>
      <p:sp>
        <p:nvSpPr>
          <p:cNvPr id="4" name="Rectangle 3">
            <a:extLst>
              <a:ext uri="{FF2B5EF4-FFF2-40B4-BE49-F238E27FC236}">
                <a16:creationId xmlns:a16="http://schemas.microsoft.com/office/drawing/2014/main" id="{BDB9831A-8046-BF4E-9AED-9929FE4A1917}"/>
              </a:ext>
            </a:extLst>
          </p:cNvPr>
          <p:cNvSpPr/>
          <p:nvPr/>
        </p:nvSpPr>
        <p:spPr>
          <a:xfrm>
            <a:off x="1786467" y="3691467"/>
            <a:ext cx="9127066" cy="364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AB60C67-B562-9140-9F96-B34B82638840}"/>
              </a:ext>
            </a:extLst>
          </p:cNvPr>
          <p:cNvSpPr/>
          <p:nvPr/>
        </p:nvSpPr>
        <p:spPr>
          <a:xfrm>
            <a:off x="1799167" y="4986867"/>
            <a:ext cx="9127066" cy="364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33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FE8483-330F-8040-BD37-204A088C4FBE}"/>
              </a:ext>
            </a:extLst>
          </p:cNvPr>
          <p:cNvSpPr>
            <a:spLocks noGrp="1"/>
          </p:cNvSpPr>
          <p:nvPr>
            <p:ph idx="1"/>
          </p:nvPr>
        </p:nvSpPr>
        <p:spPr>
          <a:xfrm>
            <a:off x="1371599" y="2285999"/>
            <a:ext cx="10160001" cy="4123267"/>
          </a:xfrm>
        </p:spPr>
        <p:txBody>
          <a:bodyPr>
            <a:normAutofit fontScale="92500" lnSpcReduction="20000"/>
          </a:bodyPr>
          <a:lstStyle/>
          <a:p>
            <a:r>
              <a:rPr lang="en-US" dirty="0"/>
              <a:t>Retrospective, propensity-matched analysis of the CMS claims database from 1999-2014</a:t>
            </a:r>
          </a:p>
          <a:p>
            <a:pPr lvl="1"/>
            <a:r>
              <a:rPr lang="en-US" dirty="0"/>
              <a:t>ICD-9 codes for malnutrition and malnutrition associated diseases</a:t>
            </a:r>
          </a:p>
          <a:p>
            <a:r>
              <a:rPr lang="en-US" dirty="0"/>
              <a:t>Outcomes</a:t>
            </a:r>
          </a:p>
          <a:p>
            <a:pPr lvl="1"/>
            <a:r>
              <a:rPr lang="en-US" dirty="0"/>
              <a:t>Examine the impact of malnutrition on survival and healthcare utilization in elderly Medicare beneficiaries with diabetes</a:t>
            </a:r>
          </a:p>
          <a:p>
            <a:pPr lvl="2"/>
            <a:r>
              <a:rPr lang="en-US" dirty="0"/>
              <a:t>Investigated impact of malnutrition on life expectancy with commonly co-occurring disease states</a:t>
            </a:r>
          </a:p>
          <a:p>
            <a:pPr lvl="3"/>
            <a:r>
              <a:rPr lang="en-US" dirty="0"/>
              <a:t>Acute MI</a:t>
            </a:r>
          </a:p>
          <a:p>
            <a:pPr lvl="3"/>
            <a:r>
              <a:rPr lang="en-US" dirty="0"/>
              <a:t>Chronic kidney disease</a:t>
            </a:r>
          </a:p>
          <a:p>
            <a:pPr lvl="3"/>
            <a:r>
              <a:rPr lang="en-US" dirty="0"/>
              <a:t>COPD</a:t>
            </a:r>
          </a:p>
          <a:p>
            <a:pPr lvl="3"/>
            <a:r>
              <a:rPr lang="en-US" dirty="0"/>
              <a:t>Heart failure</a:t>
            </a:r>
          </a:p>
          <a:p>
            <a:pPr lvl="3"/>
            <a:r>
              <a:rPr lang="en-US" dirty="0"/>
              <a:t>Ischemic heart disease</a:t>
            </a:r>
          </a:p>
          <a:p>
            <a:pPr lvl="3"/>
            <a:r>
              <a:rPr lang="en-US" dirty="0"/>
              <a:t>Lung cancer</a:t>
            </a:r>
          </a:p>
          <a:p>
            <a:pPr lvl="3"/>
            <a:r>
              <a:rPr lang="en-US" dirty="0"/>
              <a:t>Stroke or TIA</a:t>
            </a:r>
          </a:p>
        </p:txBody>
      </p:sp>
      <p:pic>
        <p:nvPicPr>
          <p:cNvPr id="5" name="Picture 4">
            <a:extLst>
              <a:ext uri="{FF2B5EF4-FFF2-40B4-BE49-F238E27FC236}">
                <a16:creationId xmlns:a16="http://schemas.microsoft.com/office/drawing/2014/main" id="{C7AC8B29-5DA3-F74A-9B42-ACCA7C453F77}"/>
              </a:ext>
            </a:extLst>
          </p:cNvPr>
          <p:cNvPicPr>
            <a:picLocks noChangeAspect="1"/>
          </p:cNvPicPr>
          <p:nvPr/>
        </p:nvPicPr>
        <p:blipFill>
          <a:blip r:embed="rId2"/>
          <a:stretch>
            <a:fillRect/>
          </a:stretch>
        </p:blipFill>
        <p:spPr>
          <a:xfrm>
            <a:off x="2747434" y="73206"/>
            <a:ext cx="6697133" cy="1992662"/>
          </a:xfrm>
          <a:prstGeom prst="rect">
            <a:avLst/>
          </a:prstGeom>
        </p:spPr>
      </p:pic>
    </p:spTree>
    <p:extLst>
      <p:ext uri="{BB962C8B-B14F-4D97-AF65-F5344CB8AC3E}">
        <p14:creationId xmlns:p14="http://schemas.microsoft.com/office/powerpoint/2010/main" val="2196203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8FE8483-330F-8040-BD37-204A088C4FBE}"/>
                  </a:ext>
                </a:extLst>
              </p:cNvPr>
              <p:cNvSpPr>
                <a:spLocks noGrp="1"/>
              </p:cNvSpPr>
              <p:nvPr>
                <p:ph idx="1"/>
              </p:nvPr>
            </p:nvSpPr>
            <p:spPr>
              <a:xfrm>
                <a:off x="1371599" y="2285999"/>
                <a:ext cx="10160001" cy="4123267"/>
              </a:xfrm>
            </p:spPr>
            <p:txBody>
              <a:bodyPr>
                <a:normAutofit/>
              </a:bodyPr>
              <a:lstStyle/>
              <a:p>
                <a:r>
                  <a:rPr lang="en-US" dirty="0"/>
                  <a:t>15,121,131 participants included</a:t>
                </a:r>
              </a:p>
              <a:p>
                <a:pPr lvl="1"/>
                <a:r>
                  <a:rPr lang="en-US" dirty="0"/>
                  <a:t>801,272 malnourished and 14,319,859 without malnutrition</a:t>
                </a:r>
              </a:p>
              <a:p>
                <a:pPr lvl="1"/>
                <a:r>
                  <a:rPr lang="en-US" dirty="0"/>
                  <a:t>After propensity matching:</a:t>
                </a:r>
              </a:p>
              <a:p>
                <a:pPr lvl="2"/>
                <a:r>
                  <a:rPr lang="en-US" dirty="0"/>
                  <a:t>36,067 in each group</a:t>
                </a:r>
              </a:p>
              <a:p>
                <a:pPr lvl="2"/>
                <a:r>
                  <a:rPr lang="en-US" dirty="0"/>
                  <a:t>Normalized age, gender, race, and comorbid condition distributions between groups</a:t>
                </a:r>
              </a:p>
              <a:p>
                <a:r>
                  <a:rPr lang="en-US" dirty="0"/>
                  <a:t>After propensity matching</a:t>
                </a:r>
              </a:p>
              <a:p>
                <a:pPr lvl="1"/>
                <a:r>
                  <a:rPr lang="en-US" dirty="0"/>
                  <a:t>Age: 75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13 years</a:t>
                </a:r>
              </a:p>
              <a:p>
                <a:pPr lvl="1"/>
                <a:r>
                  <a:rPr lang="en-US" dirty="0"/>
                  <a:t>57% female</a:t>
                </a:r>
              </a:p>
              <a:p>
                <a:pPr lvl="1"/>
                <a:r>
                  <a:rPr lang="en-US" dirty="0"/>
                  <a:t>76% white, 17% black, 3% Hispanic, 2% Asian</a:t>
                </a:r>
              </a:p>
              <a:p>
                <a:pPr lvl="1"/>
                <a:r>
                  <a:rPr lang="en-US" dirty="0"/>
                  <a:t>High burden of comorbidities</a:t>
                </a:r>
              </a:p>
              <a:p>
                <a:pPr lvl="1"/>
                <a:endParaRPr lang="en-US" dirty="0"/>
              </a:p>
            </p:txBody>
          </p:sp>
        </mc:Choice>
        <mc:Fallback>
          <p:sp>
            <p:nvSpPr>
              <p:cNvPr id="3" name="Content Placeholder 2">
                <a:extLst>
                  <a:ext uri="{FF2B5EF4-FFF2-40B4-BE49-F238E27FC236}">
                    <a16:creationId xmlns:a16="http://schemas.microsoft.com/office/drawing/2014/main" id="{68FE8483-330F-8040-BD37-204A088C4FBE}"/>
                  </a:ext>
                </a:extLst>
              </p:cNvPr>
              <p:cNvSpPr>
                <a:spLocks noGrp="1" noRot="1" noChangeAspect="1" noMove="1" noResize="1" noEditPoints="1" noAdjustHandles="1" noChangeArrowheads="1" noChangeShapeType="1" noTextEdit="1"/>
              </p:cNvSpPr>
              <p:nvPr>
                <p:ph idx="1"/>
              </p:nvPr>
            </p:nvSpPr>
            <p:spPr>
              <a:xfrm>
                <a:off x="1371599" y="2285999"/>
                <a:ext cx="10160001" cy="4123267"/>
              </a:xfrm>
              <a:blipFill>
                <a:blip r:embed="rId2"/>
                <a:stretch>
                  <a:fillRect l="-625" t="-123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C7AC8B29-5DA3-F74A-9B42-ACCA7C453F77}"/>
              </a:ext>
            </a:extLst>
          </p:cNvPr>
          <p:cNvPicPr>
            <a:picLocks noChangeAspect="1"/>
          </p:cNvPicPr>
          <p:nvPr/>
        </p:nvPicPr>
        <p:blipFill>
          <a:blip r:embed="rId3"/>
          <a:stretch>
            <a:fillRect/>
          </a:stretch>
        </p:blipFill>
        <p:spPr>
          <a:xfrm>
            <a:off x="2747434" y="73206"/>
            <a:ext cx="6697133" cy="1992662"/>
          </a:xfrm>
          <a:prstGeom prst="rect">
            <a:avLst/>
          </a:prstGeom>
        </p:spPr>
      </p:pic>
    </p:spTree>
    <p:extLst>
      <p:ext uri="{BB962C8B-B14F-4D97-AF65-F5344CB8AC3E}">
        <p14:creationId xmlns:p14="http://schemas.microsoft.com/office/powerpoint/2010/main" val="2561521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AC8B29-5DA3-F74A-9B42-ACCA7C453F77}"/>
              </a:ext>
            </a:extLst>
          </p:cNvPr>
          <p:cNvPicPr>
            <a:picLocks noChangeAspect="1"/>
          </p:cNvPicPr>
          <p:nvPr/>
        </p:nvPicPr>
        <p:blipFill>
          <a:blip r:embed="rId3"/>
          <a:stretch>
            <a:fillRect/>
          </a:stretch>
        </p:blipFill>
        <p:spPr>
          <a:xfrm>
            <a:off x="2747434" y="73206"/>
            <a:ext cx="6697133" cy="1992662"/>
          </a:xfrm>
          <a:prstGeom prst="rect">
            <a:avLst/>
          </a:prstGeom>
        </p:spPr>
      </p:pic>
      <p:pic>
        <p:nvPicPr>
          <p:cNvPr id="9" name="Content Placeholder 8">
            <a:extLst>
              <a:ext uri="{FF2B5EF4-FFF2-40B4-BE49-F238E27FC236}">
                <a16:creationId xmlns:a16="http://schemas.microsoft.com/office/drawing/2014/main" id="{5F47D6FB-41FC-5A4E-84BF-73B3E463F39B}"/>
              </a:ext>
            </a:extLst>
          </p:cNvPr>
          <p:cNvPicPr>
            <a:picLocks noGrp="1" noChangeAspect="1"/>
          </p:cNvPicPr>
          <p:nvPr>
            <p:ph sz="half" idx="1"/>
          </p:nvPr>
        </p:nvPicPr>
        <p:blipFill>
          <a:blip r:embed="rId4"/>
          <a:stretch>
            <a:fillRect/>
          </a:stretch>
        </p:blipFill>
        <p:spPr>
          <a:xfrm>
            <a:off x="1854200" y="2114131"/>
            <a:ext cx="4021655" cy="4532201"/>
          </a:xfrm>
          <a:prstGeom prst="rect">
            <a:avLst/>
          </a:prstGeom>
        </p:spPr>
      </p:pic>
      <p:pic>
        <p:nvPicPr>
          <p:cNvPr id="10" name="Content Placeholder 9">
            <a:extLst>
              <a:ext uri="{FF2B5EF4-FFF2-40B4-BE49-F238E27FC236}">
                <a16:creationId xmlns:a16="http://schemas.microsoft.com/office/drawing/2014/main" id="{E90A3C59-6232-C14D-BEF2-E11FD304FCEC}"/>
              </a:ext>
            </a:extLst>
          </p:cNvPr>
          <p:cNvPicPr>
            <a:picLocks noGrp="1" noChangeAspect="1"/>
          </p:cNvPicPr>
          <p:nvPr>
            <p:ph sz="half" idx="2"/>
          </p:nvPr>
        </p:nvPicPr>
        <p:blipFill>
          <a:blip r:embed="rId5"/>
          <a:stretch>
            <a:fillRect/>
          </a:stretch>
        </p:blipFill>
        <p:spPr>
          <a:xfrm>
            <a:off x="6985000" y="2109483"/>
            <a:ext cx="4067520" cy="4536849"/>
          </a:xfrm>
          <a:prstGeom prst="rect">
            <a:avLst/>
          </a:prstGeom>
        </p:spPr>
      </p:pic>
    </p:spTree>
    <p:extLst>
      <p:ext uri="{BB962C8B-B14F-4D97-AF65-F5344CB8AC3E}">
        <p14:creationId xmlns:p14="http://schemas.microsoft.com/office/powerpoint/2010/main" val="1656014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40000"/>
                <a:lumOff val="60000"/>
              </a:schemeClr>
            </a:gs>
            <a:gs pos="50000">
              <a:schemeClr val="bg2">
                <a:tint val="98000"/>
                <a:shade val="90000"/>
                <a:satMod val="13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CA047-8120-234B-917C-29EE442F90E7}"/>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6079D96-5F18-A448-AA11-80CFB5787563}"/>
              </a:ext>
            </a:extLst>
          </p:cNvPr>
          <p:cNvSpPr>
            <a:spLocks noGrp="1"/>
          </p:cNvSpPr>
          <p:nvPr>
            <p:ph idx="1"/>
          </p:nvPr>
        </p:nvSpPr>
        <p:spPr/>
        <p:txBody>
          <a:bodyPr/>
          <a:lstStyle/>
          <a:p>
            <a:r>
              <a:rPr lang="en-US" dirty="0"/>
              <a:t>Consequences and prevalence</a:t>
            </a:r>
          </a:p>
          <a:p>
            <a:r>
              <a:rPr lang="en-US" dirty="0"/>
              <a:t>Diagnostic paradigms</a:t>
            </a:r>
          </a:p>
          <a:p>
            <a:r>
              <a:rPr lang="en-US" dirty="0"/>
              <a:t>Case Comparisons</a:t>
            </a:r>
          </a:p>
        </p:txBody>
      </p:sp>
    </p:spTree>
    <p:extLst>
      <p:ext uri="{BB962C8B-B14F-4D97-AF65-F5344CB8AC3E}">
        <p14:creationId xmlns:p14="http://schemas.microsoft.com/office/powerpoint/2010/main" val="3811837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AC8B29-5DA3-F74A-9B42-ACCA7C453F77}"/>
              </a:ext>
            </a:extLst>
          </p:cNvPr>
          <p:cNvPicPr>
            <a:picLocks noChangeAspect="1"/>
          </p:cNvPicPr>
          <p:nvPr/>
        </p:nvPicPr>
        <p:blipFill>
          <a:blip r:embed="rId3"/>
          <a:stretch>
            <a:fillRect/>
          </a:stretch>
        </p:blipFill>
        <p:spPr>
          <a:xfrm>
            <a:off x="2747433" y="64739"/>
            <a:ext cx="6697133" cy="1992662"/>
          </a:xfrm>
          <a:prstGeom prst="rect">
            <a:avLst/>
          </a:prstGeom>
        </p:spPr>
      </p:pic>
      <p:pic>
        <p:nvPicPr>
          <p:cNvPr id="6" name="Content Placeholder 5">
            <a:extLst>
              <a:ext uri="{FF2B5EF4-FFF2-40B4-BE49-F238E27FC236}">
                <a16:creationId xmlns:a16="http://schemas.microsoft.com/office/drawing/2014/main" id="{B4FF2610-5588-EB42-BEFC-F50321AC0973}"/>
              </a:ext>
            </a:extLst>
          </p:cNvPr>
          <p:cNvPicPr>
            <a:picLocks noGrp="1" noChangeAspect="1"/>
          </p:cNvPicPr>
          <p:nvPr>
            <p:ph idx="1"/>
          </p:nvPr>
        </p:nvPicPr>
        <p:blipFill>
          <a:blip r:embed="rId4"/>
          <a:stretch>
            <a:fillRect/>
          </a:stretch>
        </p:blipFill>
        <p:spPr>
          <a:xfrm>
            <a:off x="2309407" y="2123919"/>
            <a:ext cx="7573186" cy="4657881"/>
          </a:xfrm>
          <a:prstGeom prst="rect">
            <a:avLst/>
          </a:prstGeom>
        </p:spPr>
      </p:pic>
    </p:spTree>
    <p:extLst>
      <p:ext uri="{BB962C8B-B14F-4D97-AF65-F5344CB8AC3E}">
        <p14:creationId xmlns:p14="http://schemas.microsoft.com/office/powerpoint/2010/main" val="3110569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1E27C8-FE70-D246-A084-9921A4991752}"/>
              </a:ext>
            </a:extLst>
          </p:cNvPr>
          <p:cNvSpPr>
            <a:spLocks noGrp="1"/>
          </p:cNvSpPr>
          <p:nvPr>
            <p:ph type="title"/>
          </p:nvPr>
        </p:nvSpPr>
        <p:spPr/>
        <p:txBody>
          <a:bodyPr>
            <a:normAutofit fontScale="90000"/>
          </a:bodyPr>
          <a:lstStyle/>
          <a:p>
            <a:r>
              <a:rPr lang="en-US" dirty="0"/>
              <a:t>So How do we diagnose malnutrition?</a:t>
            </a:r>
          </a:p>
        </p:txBody>
      </p:sp>
      <p:sp>
        <p:nvSpPr>
          <p:cNvPr id="5" name="Text Placeholder 4">
            <a:extLst>
              <a:ext uri="{FF2B5EF4-FFF2-40B4-BE49-F238E27FC236}">
                <a16:creationId xmlns:a16="http://schemas.microsoft.com/office/drawing/2014/main" id="{E354375C-3B7D-0F42-B336-5B1EAC15957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76940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8B6C9F-4BF7-624C-9282-D7EE6F64DE50}"/>
              </a:ext>
            </a:extLst>
          </p:cNvPr>
          <p:cNvSpPr>
            <a:spLocks noGrp="1"/>
          </p:cNvSpPr>
          <p:nvPr>
            <p:ph type="title"/>
          </p:nvPr>
        </p:nvSpPr>
        <p:spPr/>
        <p:txBody>
          <a:bodyPr/>
          <a:lstStyle/>
          <a:p>
            <a:r>
              <a:rPr lang="en-US" dirty="0"/>
              <a:t>Malnutrition Diagnosis</a:t>
            </a:r>
          </a:p>
        </p:txBody>
      </p:sp>
      <p:sp>
        <p:nvSpPr>
          <p:cNvPr id="5" name="Content Placeholder 4">
            <a:extLst>
              <a:ext uri="{FF2B5EF4-FFF2-40B4-BE49-F238E27FC236}">
                <a16:creationId xmlns:a16="http://schemas.microsoft.com/office/drawing/2014/main" id="{E7C52886-B25E-A54A-BED2-D09A09803EE4}"/>
              </a:ext>
            </a:extLst>
          </p:cNvPr>
          <p:cNvSpPr>
            <a:spLocks noGrp="1"/>
          </p:cNvSpPr>
          <p:nvPr>
            <p:ph idx="1"/>
          </p:nvPr>
        </p:nvSpPr>
        <p:spPr/>
        <p:txBody>
          <a:bodyPr/>
          <a:lstStyle/>
          <a:p>
            <a:r>
              <a:rPr lang="en-US" dirty="0"/>
              <a:t>Multiple paradigms</a:t>
            </a:r>
          </a:p>
          <a:p>
            <a:pPr lvl="1"/>
            <a:r>
              <a:rPr lang="en-US" dirty="0"/>
              <a:t>ICD codes</a:t>
            </a:r>
          </a:p>
          <a:p>
            <a:pPr lvl="1"/>
            <a:r>
              <a:rPr lang="en-US" dirty="0"/>
              <a:t>Mini-nutrition assessment (MNA)</a:t>
            </a:r>
          </a:p>
          <a:p>
            <a:pPr lvl="1"/>
            <a:r>
              <a:rPr lang="en-US" b="1" dirty="0"/>
              <a:t>Subjective Global Assessment (SGA)</a:t>
            </a:r>
          </a:p>
          <a:p>
            <a:pPr lvl="1"/>
            <a:r>
              <a:rPr lang="en-US" b="1" dirty="0"/>
              <a:t>ASPEN and the Academy of Nutrition and Dietetics Consensus Criteria (AACC)</a:t>
            </a:r>
          </a:p>
          <a:p>
            <a:pPr lvl="1"/>
            <a:r>
              <a:rPr lang="en-US" b="1" dirty="0"/>
              <a:t>Global Leadership Initiative on Malnutrition (GLIM)</a:t>
            </a:r>
          </a:p>
        </p:txBody>
      </p:sp>
    </p:spTree>
    <p:extLst>
      <p:ext uri="{BB962C8B-B14F-4D97-AF65-F5344CB8AC3E}">
        <p14:creationId xmlns:p14="http://schemas.microsoft.com/office/powerpoint/2010/main" val="1818367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4CBE8-0208-384B-8E19-35875B7E8A8A}"/>
              </a:ext>
            </a:extLst>
          </p:cNvPr>
          <p:cNvSpPr>
            <a:spLocks noGrp="1"/>
          </p:cNvSpPr>
          <p:nvPr>
            <p:ph type="title"/>
          </p:nvPr>
        </p:nvSpPr>
        <p:spPr/>
        <p:txBody>
          <a:bodyPr/>
          <a:lstStyle/>
          <a:p>
            <a:r>
              <a:rPr lang="en-US" dirty="0"/>
              <a:t>Subjective Global Assessment</a:t>
            </a:r>
          </a:p>
        </p:txBody>
      </p:sp>
      <p:sp>
        <p:nvSpPr>
          <p:cNvPr id="3" name="Content Placeholder 2">
            <a:extLst>
              <a:ext uri="{FF2B5EF4-FFF2-40B4-BE49-F238E27FC236}">
                <a16:creationId xmlns:a16="http://schemas.microsoft.com/office/drawing/2014/main" id="{2985E8D8-2E2A-1647-981B-BCDE50575E33}"/>
              </a:ext>
            </a:extLst>
          </p:cNvPr>
          <p:cNvSpPr>
            <a:spLocks noGrp="1"/>
          </p:cNvSpPr>
          <p:nvPr>
            <p:ph idx="1"/>
          </p:nvPr>
        </p:nvSpPr>
        <p:spPr/>
        <p:txBody>
          <a:bodyPr/>
          <a:lstStyle/>
          <a:p>
            <a:r>
              <a:rPr lang="en-US" dirty="0"/>
              <a:t>Published in 1982, revised in 1987</a:t>
            </a:r>
          </a:p>
          <a:p>
            <a:pPr lvl="1"/>
            <a:r>
              <a:rPr lang="en-US" dirty="0"/>
              <a:t>First diagnostic paradigm to combine nutrition history, clinical status and physical exam</a:t>
            </a:r>
          </a:p>
          <a:p>
            <a:r>
              <a:rPr lang="en-US" dirty="0"/>
              <a:t>Widely validated against clinical outcomes associated with malnutrition</a:t>
            </a:r>
          </a:p>
        </p:txBody>
      </p:sp>
    </p:spTree>
    <p:extLst>
      <p:ext uri="{BB962C8B-B14F-4D97-AF65-F5344CB8AC3E}">
        <p14:creationId xmlns:p14="http://schemas.microsoft.com/office/powerpoint/2010/main" val="244816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2C9069-F33C-B04A-8444-A27EAA1047F6}"/>
              </a:ext>
            </a:extLst>
          </p:cNvPr>
          <p:cNvPicPr>
            <a:picLocks noChangeAspect="1"/>
          </p:cNvPicPr>
          <p:nvPr/>
        </p:nvPicPr>
        <p:blipFill rotWithShape="1">
          <a:blip r:embed="rId3"/>
          <a:srcRect l="1232" t="5460"/>
          <a:stretch/>
        </p:blipFill>
        <p:spPr>
          <a:xfrm>
            <a:off x="4601633" y="1714386"/>
            <a:ext cx="7476067" cy="5008147"/>
          </a:xfrm>
          <a:prstGeom prst="rect">
            <a:avLst/>
          </a:prstGeom>
        </p:spPr>
      </p:pic>
      <p:pic>
        <p:nvPicPr>
          <p:cNvPr id="4" name="Picture 3">
            <a:extLst>
              <a:ext uri="{FF2B5EF4-FFF2-40B4-BE49-F238E27FC236}">
                <a16:creationId xmlns:a16="http://schemas.microsoft.com/office/drawing/2014/main" id="{59B89842-266A-0B47-9C68-8AACE80CBADC}"/>
              </a:ext>
            </a:extLst>
          </p:cNvPr>
          <p:cNvPicPr>
            <a:picLocks noChangeAspect="1"/>
          </p:cNvPicPr>
          <p:nvPr/>
        </p:nvPicPr>
        <p:blipFill>
          <a:blip r:embed="rId4"/>
          <a:stretch>
            <a:fillRect/>
          </a:stretch>
        </p:blipFill>
        <p:spPr>
          <a:xfrm>
            <a:off x="978189" y="237069"/>
            <a:ext cx="5942254" cy="1824450"/>
          </a:xfrm>
          <a:prstGeom prst="rect">
            <a:avLst/>
          </a:prstGeom>
        </p:spPr>
      </p:pic>
    </p:spTree>
    <p:extLst>
      <p:ext uri="{BB962C8B-B14F-4D97-AF65-F5344CB8AC3E}">
        <p14:creationId xmlns:p14="http://schemas.microsoft.com/office/powerpoint/2010/main" val="4016418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12389-FFC7-B548-9595-991C40C35829}"/>
              </a:ext>
            </a:extLst>
          </p:cNvPr>
          <p:cNvSpPr>
            <a:spLocks noGrp="1"/>
          </p:cNvSpPr>
          <p:nvPr>
            <p:ph type="title"/>
          </p:nvPr>
        </p:nvSpPr>
        <p:spPr/>
        <p:txBody>
          <a:bodyPr/>
          <a:lstStyle/>
          <a:p>
            <a:r>
              <a:rPr lang="en-US" dirty="0"/>
              <a:t>AND/ASPEN Consensus Characteristics</a:t>
            </a:r>
          </a:p>
        </p:txBody>
      </p:sp>
      <p:sp>
        <p:nvSpPr>
          <p:cNvPr id="3" name="Content Placeholder 2">
            <a:extLst>
              <a:ext uri="{FF2B5EF4-FFF2-40B4-BE49-F238E27FC236}">
                <a16:creationId xmlns:a16="http://schemas.microsoft.com/office/drawing/2014/main" id="{DD328248-6CD6-E347-A4E3-7B9A33E4C98E}"/>
              </a:ext>
            </a:extLst>
          </p:cNvPr>
          <p:cNvSpPr>
            <a:spLocks noGrp="1"/>
          </p:cNvSpPr>
          <p:nvPr>
            <p:ph idx="1"/>
          </p:nvPr>
        </p:nvSpPr>
        <p:spPr/>
        <p:txBody>
          <a:bodyPr/>
          <a:lstStyle/>
          <a:p>
            <a:r>
              <a:rPr lang="en-US" dirty="0"/>
              <a:t>Joint task for from the Academy of Nutrition and Dietetics and the American Society for Parenteral and Enteral nutrition convened in 2009</a:t>
            </a:r>
          </a:p>
          <a:p>
            <a:pPr lvl="1"/>
            <a:r>
              <a:rPr lang="en-US" dirty="0"/>
              <a:t>Purpose: to develop consistent criteria for diagnosing malnutrition in adults across all care settings</a:t>
            </a:r>
          </a:p>
          <a:p>
            <a:pPr lvl="2"/>
            <a:r>
              <a:rPr lang="en-US" dirty="0"/>
              <a:t>Eliminate use of acute phase reactant proteins</a:t>
            </a:r>
          </a:p>
          <a:p>
            <a:pPr lvl="2"/>
            <a:r>
              <a:rPr lang="en-US" dirty="0"/>
              <a:t>Improve diagnostic capture</a:t>
            </a:r>
          </a:p>
          <a:p>
            <a:pPr lvl="2"/>
            <a:r>
              <a:rPr lang="en-US" dirty="0"/>
              <a:t>Increase reliability</a:t>
            </a:r>
          </a:p>
          <a:p>
            <a:pPr lvl="3"/>
            <a:r>
              <a:rPr lang="en-US" dirty="0" err="1"/>
              <a:t>Sensitvity</a:t>
            </a:r>
            <a:endParaRPr lang="en-US" dirty="0"/>
          </a:p>
          <a:p>
            <a:pPr lvl="3"/>
            <a:r>
              <a:rPr lang="en-US" dirty="0"/>
              <a:t>Specificity</a:t>
            </a:r>
          </a:p>
          <a:p>
            <a:pPr lvl="3"/>
            <a:r>
              <a:rPr lang="en-US" dirty="0"/>
              <a:t>Inter and intra-rater reliability</a:t>
            </a:r>
          </a:p>
        </p:txBody>
      </p:sp>
    </p:spTree>
    <p:extLst>
      <p:ext uri="{BB962C8B-B14F-4D97-AF65-F5344CB8AC3E}">
        <p14:creationId xmlns:p14="http://schemas.microsoft.com/office/powerpoint/2010/main" val="2199080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E1E58-04D9-554A-8267-3620A37458E4}"/>
              </a:ext>
            </a:extLst>
          </p:cNvPr>
          <p:cNvSpPr>
            <a:spLocks noGrp="1"/>
          </p:cNvSpPr>
          <p:nvPr>
            <p:ph type="title"/>
          </p:nvPr>
        </p:nvSpPr>
        <p:spPr/>
        <p:txBody>
          <a:bodyPr/>
          <a:lstStyle/>
          <a:p>
            <a:r>
              <a:rPr lang="en-US" dirty="0"/>
              <a:t>AND/ASPEN Consensus Characteristics</a:t>
            </a:r>
          </a:p>
        </p:txBody>
      </p:sp>
      <p:sp>
        <p:nvSpPr>
          <p:cNvPr id="3" name="Content Placeholder 2">
            <a:extLst>
              <a:ext uri="{FF2B5EF4-FFF2-40B4-BE49-F238E27FC236}">
                <a16:creationId xmlns:a16="http://schemas.microsoft.com/office/drawing/2014/main" id="{07746226-E7CD-884F-888D-DDF08CF3195D}"/>
              </a:ext>
            </a:extLst>
          </p:cNvPr>
          <p:cNvSpPr>
            <a:spLocks noGrp="1"/>
          </p:cNvSpPr>
          <p:nvPr>
            <p:ph idx="1"/>
          </p:nvPr>
        </p:nvSpPr>
        <p:spPr/>
        <p:txBody>
          <a:bodyPr/>
          <a:lstStyle/>
          <a:p>
            <a:r>
              <a:rPr lang="en-US" dirty="0"/>
              <a:t>Published in 2012</a:t>
            </a:r>
          </a:p>
          <a:p>
            <a:pPr lvl="1"/>
            <a:r>
              <a:rPr lang="en-US" dirty="0"/>
              <a:t>Builds off of SGA</a:t>
            </a:r>
          </a:p>
          <a:p>
            <a:pPr lvl="1"/>
            <a:r>
              <a:rPr lang="en-US" dirty="0"/>
              <a:t>Separates etiology and clinical characteristics</a:t>
            </a:r>
          </a:p>
          <a:p>
            <a:pPr lvl="1"/>
            <a:r>
              <a:rPr lang="en-US" dirty="0"/>
              <a:t>Requires nutrition screening for nutrition risk prior to assessment for malnutrition</a:t>
            </a:r>
          </a:p>
        </p:txBody>
      </p:sp>
    </p:spTree>
    <p:extLst>
      <p:ext uri="{BB962C8B-B14F-4D97-AF65-F5344CB8AC3E}">
        <p14:creationId xmlns:p14="http://schemas.microsoft.com/office/powerpoint/2010/main" val="214653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E1E58-04D9-554A-8267-3620A37458E4}"/>
              </a:ext>
            </a:extLst>
          </p:cNvPr>
          <p:cNvSpPr>
            <a:spLocks noGrp="1"/>
          </p:cNvSpPr>
          <p:nvPr>
            <p:ph type="title"/>
          </p:nvPr>
        </p:nvSpPr>
        <p:spPr/>
        <p:txBody>
          <a:bodyPr/>
          <a:lstStyle/>
          <a:p>
            <a:r>
              <a:rPr lang="en-US" dirty="0"/>
              <a:t>AND/ASPEN Consensus Characteristics</a:t>
            </a:r>
          </a:p>
        </p:txBody>
      </p:sp>
      <p:pic>
        <p:nvPicPr>
          <p:cNvPr id="4" name="Content Placeholder 3">
            <a:extLst>
              <a:ext uri="{FF2B5EF4-FFF2-40B4-BE49-F238E27FC236}">
                <a16:creationId xmlns:a16="http://schemas.microsoft.com/office/drawing/2014/main" id="{824F6CEA-A0A6-D04D-9260-1748770C858F}"/>
              </a:ext>
            </a:extLst>
          </p:cNvPr>
          <p:cNvPicPr>
            <a:picLocks noGrp="1" noChangeAspect="1"/>
          </p:cNvPicPr>
          <p:nvPr>
            <p:ph idx="1"/>
          </p:nvPr>
        </p:nvPicPr>
        <p:blipFill>
          <a:blip r:embed="rId3"/>
          <a:stretch>
            <a:fillRect/>
          </a:stretch>
        </p:blipFill>
        <p:spPr>
          <a:xfrm>
            <a:off x="2709333" y="1395953"/>
            <a:ext cx="6900334" cy="5341831"/>
          </a:xfrm>
          <a:prstGeom prst="rect">
            <a:avLst/>
          </a:prstGeom>
        </p:spPr>
      </p:pic>
      <p:sp>
        <p:nvSpPr>
          <p:cNvPr id="5" name="TextBox 4">
            <a:extLst>
              <a:ext uri="{FF2B5EF4-FFF2-40B4-BE49-F238E27FC236}">
                <a16:creationId xmlns:a16="http://schemas.microsoft.com/office/drawing/2014/main" id="{119DE994-2CCD-B145-8F6A-3A02BCC47C81}"/>
              </a:ext>
            </a:extLst>
          </p:cNvPr>
          <p:cNvSpPr txBox="1"/>
          <p:nvPr/>
        </p:nvSpPr>
        <p:spPr>
          <a:xfrm>
            <a:off x="10033000" y="6096000"/>
            <a:ext cx="1481667" cy="369332"/>
          </a:xfrm>
          <a:prstGeom prst="rect">
            <a:avLst/>
          </a:prstGeom>
          <a:noFill/>
        </p:spPr>
        <p:txBody>
          <a:bodyPr wrap="square" rtlCol="0">
            <a:spAutoFit/>
          </a:bodyPr>
          <a:lstStyle/>
          <a:p>
            <a:r>
              <a:rPr lang="en-US" dirty="0"/>
              <a:t>White, 2012</a:t>
            </a:r>
          </a:p>
        </p:txBody>
      </p:sp>
    </p:spTree>
    <p:extLst>
      <p:ext uri="{BB962C8B-B14F-4D97-AF65-F5344CB8AC3E}">
        <p14:creationId xmlns:p14="http://schemas.microsoft.com/office/powerpoint/2010/main" val="3560528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E1E58-04D9-554A-8267-3620A37458E4}"/>
              </a:ext>
            </a:extLst>
          </p:cNvPr>
          <p:cNvSpPr>
            <a:spLocks noGrp="1"/>
          </p:cNvSpPr>
          <p:nvPr>
            <p:ph type="title"/>
          </p:nvPr>
        </p:nvSpPr>
        <p:spPr/>
        <p:txBody>
          <a:bodyPr/>
          <a:lstStyle/>
          <a:p>
            <a:r>
              <a:rPr lang="en-US" dirty="0"/>
              <a:t>AND/ASPEN Consensus Characteristics</a:t>
            </a:r>
          </a:p>
        </p:txBody>
      </p:sp>
      <p:sp>
        <p:nvSpPr>
          <p:cNvPr id="5" name="TextBox 4">
            <a:extLst>
              <a:ext uri="{FF2B5EF4-FFF2-40B4-BE49-F238E27FC236}">
                <a16:creationId xmlns:a16="http://schemas.microsoft.com/office/drawing/2014/main" id="{119DE994-2CCD-B145-8F6A-3A02BCC47C81}"/>
              </a:ext>
            </a:extLst>
          </p:cNvPr>
          <p:cNvSpPr txBox="1"/>
          <p:nvPr/>
        </p:nvSpPr>
        <p:spPr>
          <a:xfrm>
            <a:off x="10693399" y="6112934"/>
            <a:ext cx="1481667" cy="369332"/>
          </a:xfrm>
          <a:prstGeom prst="rect">
            <a:avLst/>
          </a:prstGeom>
          <a:noFill/>
        </p:spPr>
        <p:txBody>
          <a:bodyPr wrap="square" rtlCol="0">
            <a:spAutoFit/>
          </a:bodyPr>
          <a:lstStyle/>
          <a:p>
            <a:r>
              <a:rPr lang="en-US" dirty="0"/>
              <a:t>White, 2012</a:t>
            </a:r>
          </a:p>
        </p:txBody>
      </p:sp>
      <p:pic>
        <p:nvPicPr>
          <p:cNvPr id="8" name="Content Placeholder 7">
            <a:extLst>
              <a:ext uri="{FF2B5EF4-FFF2-40B4-BE49-F238E27FC236}">
                <a16:creationId xmlns:a16="http://schemas.microsoft.com/office/drawing/2014/main" id="{E4D8C31B-4C24-144E-82D2-85077A84E22C}"/>
              </a:ext>
            </a:extLst>
          </p:cNvPr>
          <p:cNvPicPr>
            <a:picLocks noGrp="1" noChangeAspect="1"/>
          </p:cNvPicPr>
          <p:nvPr>
            <p:ph idx="1"/>
          </p:nvPr>
        </p:nvPicPr>
        <p:blipFill>
          <a:blip r:embed="rId3"/>
          <a:stretch>
            <a:fillRect/>
          </a:stretch>
        </p:blipFill>
        <p:spPr>
          <a:xfrm>
            <a:off x="1835454" y="1591733"/>
            <a:ext cx="8857945" cy="5075627"/>
          </a:xfrm>
          <a:prstGeom prst="rect">
            <a:avLst/>
          </a:prstGeom>
        </p:spPr>
      </p:pic>
    </p:spTree>
    <p:extLst>
      <p:ext uri="{BB962C8B-B14F-4D97-AF65-F5344CB8AC3E}">
        <p14:creationId xmlns:p14="http://schemas.microsoft.com/office/powerpoint/2010/main" val="2554181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E1E58-04D9-554A-8267-3620A37458E4}"/>
              </a:ext>
            </a:extLst>
          </p:cNvPr>
          <p:cNvSpPr>
            <a:spLocks noGrp="1"/>
          </p:cNvSpPr>
          <p:nvPr>
            <p:ph type="title"/>
          </p:nvPr>
        </p:nvSpPr>
        <p:spPr/>
        <p:txBody>
          <a:bodyPr/>
          <a:lstStyle/>
          <a:p>
            <a:r>
              <a:rPr lang="en-US" dirty="0"/>
              <a:t>AND/ASPEN Consensus Characteristics</a:t>
            </a:r>
          </a:p>
        </p:txBody>
      </p:sp>
      <p:sp>
        <p:nvSpPr>
          <p:cNvPr id="3" name="Content Placeholder 2">
            <a:extLst>
              <a:ext uri="{FF2B5EF4-FFF2-40B4-BE49-F238E27FC236}">
                <a16:creationId xmlns:a16="http://schemas.microsoft.com/office/drawing/2014/main" id="{07746226-E7CD-884F-888D-DDF08CF3195D}"/>
              </a:ext>
            </a:extLst>
          </p:cNvPr>
          <p:cNvSpPr>
            <a:spLocks noGrp="1"/>
          </p:cNvSpPr>
          <p:nvPr>
            <p:ph idx="1"/>
          </p:nvPr>
        </p:nvSpPr>
        <p:spPr/>
        <p:txBody>
          <a:bodyPr/>
          <a:lstStyle/>
          <a:p>
            <a:r>
              <a:rPr lang="en-US" dirty="0"/>
              <a:t>Small pilot studies suggest acceptable inter- and intra-rater reliability</a:t>
            </a:r>
          </a:p>
          <a:p>
            <a:r>
              <a:rPr lang="en-US" dirty="0"/>
              <a:t>Correlates with diagnosis from SGA</a:t>
            </a:r>
          </a:p>
          <a:p>
            <a:r>
              <a:rPr lang="en-US" dirty="0"/>
              <a:t>Malnutrition diagnoses are associated with malnutrition-related clinical outcomes</a:t>
            </a:r>
          </a:p>
        </p:txBody>
      </p:sp>
    </p:spTree>
    <p:extLst>
      <p:ext uri="{BB962C8B-B14F-4D97-AF65-F5344CB8AC3E}">
        <p14:creationId xmlns:p14="http://schemas.microsoft.com/office/powerpoint/2010/main" val="3043571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9FFB3-8D27-794D-B398-D05B45FC2B3D}"/>
              </a:ext>
            </a:extLst>
          </p:cNvPr>
          <p:cNvSpPr>
            <a:spLocks noGrp="1"/>
          </p:cNvSpPr>
          <p:nvPr>
            <p:ph type="title"/>
          </p:nvPr>
        </p:nvSpPr>
        <p:spPr/>
        <p:txBody>
          <a:bodyPr/>
          <a:lstStyle/>
          <a:p>
            <a:r>
              <a:rPr lang="en-US" dirty="0"/>
              <a:t>Prevalence</a:t>
            </a:r>
          </a:p>
        </p:txBody>
      </p:sp>
      <p:sp>
        <p:nvSpPr>
          <p:cNvPr id="3" name="Content Placeholder 2">
            <a:extLst>
              <a:ext uri="{FF2B5EF4-FFF2-40B4-BE49-F238E27FC236}">
                <a16:creationId xmlns:a16="http://schemas.microsoft.com/office/drawing/2014/main" id="{50AF487B-C93E-CC41-A4AF-A8849DCD96BA}"/>
              </a:ext>
            </a:extLst>
          </p:cNvPr>
          <p:cNvSpPr>
            <a:spLocks noGrp="1"/>
          </p:cNvSpPr>
          <p:nvPr>
            <p:ph idx="1"/>
          </p:nvPr>
        </p:nvSpPr>
        <p:spPr/>
        <p:txBody>
          <a:bodyPr/>
          <a:lstStyle/>
          <a:p>
            <a:r>
              <a:rPr lang="en-US" dirty="0"/>
              <a:t>Difficult to assess in the general population</a:t>
            </a:r>
          </a:p>
          <a:p>
            <a:pPr lvl="1"/>
            <a:r>
              <a:rPr lang="en-US" dirty="0"/>
              <a:t>Most published studies focus on specific care areas or patient populations</a:t>
            </a:r>
          </a:p>
          <a:p>
            <a:pPr lvl="2"/>
            <a:r>
              <a:rPr lang="en-US" dirty="0"/>
              <a:t>Hospitalized patients</a:t>
            </a:r>
          </a:p>
          <a:p>
            <a:pPr lvl="2"/>
            <a:r>
              <a:rPr lang="en-US" dirty="0"/>
              <a:t>Older adults</a:t>
            </a:r>
          </a:p>
          <a:p>
            <a:pPr lvl="2"/>
            <a:r>
              <a:rPr lang="en-US" dirty="0"/>
              <a:t>Patients with chronic health conditions</a:t>
            </a:r>
          </a:p>
        </p:txBody>
      </p:sp>
    </p:spTree>
    <p:extLst>
      <p:ext uri="{BB962C8B-B14F-4D97-AF65-F5344CB8AC3E}">
        <p14:creationId xmlns:p14="http://schemas.microsoft.com/office/powerpoint/2010/main" val="3634103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2FE2E8-9B97-214A-A346-EC04CF54E94D}"/>
              </a:ext>
            </a:extLst>
          </p:cNvPr>
          <p:cNvPicPr>
            <a:picLocks noChangeAspect="1"/>
          </p:cNvPicPr>
          <p:nvPr/>
        </p:nvPicPr>
        <p:blipFill>
          <a:blip r:embed="rId3"/>
          <a:stretch>
            <a:fillRect/>
          </a:stretch>
        </p:blipFill>
        <p:spPr>
          <a:xfrm>
            <a:off x="262466" y="113674"/>
            <a:ext cx="7805030" cy="3298390"/>
          </a:xfrm>
          <a:prstGeom prst="rect">
            <a:avLst/>
          </a:prstGeom>
        </p:spPr>
      </p:pic>
      <p:pic>
        <p:nvPicPr>
          <p:cNvPr id="4" name="Content Placeholder 3">
            <a:extLst>
              <a:ext uri="{FF2B5EF4-FFF2-40B4-BE49-F238E27FC236}">
                <a16:creationId xmlns:a16="http://schemas.microsoft.com/office/drawing/2014/main" id="{A85FFE43-0A99-EA49-A236-6F27EFF7F1B7}"/>
              </a:ext>
            </a:extLst>
          </p:cNvPr>
          <p:cNvPicPr>
            <a:picLocks noGrp="1" noChangeAspect="1"/>
          </p:cNvPicPr>
          <p:nvPr>
            <p:ph idx="1"/>
          </p:nvPr>
        </p:nvPicPr>
        <p:blipFill>
          <a:blip r:embed="rId4"/>
          <a:stretch>
            <a:fillRect/>
          </a:stretch>
        </p:blipFill>
        <p:spPr>
          <a:xfrm>
            <a:off x="2463800" y="3750733"/>
            <a:ext cx="9601200" cy="2851743"/>
          </a:xfrm>
          <a:prstGeom prst="rect">
            <a:avLst/>
          </a:prstGeom>
        </p:spPr>
      </p:pic>
      <p:sp>
        <p:nvSpPr>
          <p:cNvPr id="5" name="Rectangle 4">
            <a:extLst>
              <a:ext uri="{FF2B5EF4-FFF2-40B4-BE49-F238E27FC236}">
                <a16:creationId xmlns:a16="http://schemas.microsoft.com/office/drawing/2014/main" id="{3311F7FB-BD01-1741-BCC7-5104378F199B}"/>
              </a:ext>
            </a:extLst>
          </p:cNvPr>
          <p:cNvSpPr/>
          <p:nvPr/>
        </p:nvSpPr>
        <p:spPr>
          <a:xfrm>
            <a:off x="2285999" y="4846403"/>
            <a:ext cx="9779001" cy="3217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356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0AC047-3F84-3C44-84A7-441036047E5A}"/>
              </a:ext>
            </a:extLst>
          </p:cNvPr>
          <p:cNvPicPr>
            <a:picLocks noChangeAspect="1"/>
          </p:cNvPicPr>
          <p:nvPr/>
        </p:nvPicPr>
        <p:blipFill>
          <a:blip r:embed="rId3"/>
          <a:stretch>
            <a:fillRect/>
          </a:stretch>
        </p:blipFill>
        <p:spPr>
          <a:xfrm>
            <a:off x="160867" y="115694"/>
            <a:ext cx="6039652" cy="2170306"/>
          </a:xfrm>
          <a:prstGeom prst="rect">
            <a:avLst/>
          </a:prstGeom>
        </p:spPr>
      </p:pic>
      <p:pic>
        <p:nvPicPr>
          <p:cNvPr id="5" name="Content Placeholder 4">
            <a:extLst>
              <a:ext uri="{FF2B5EF4-FFF2-40B4-BE49-F238E27FC236}">
                <a16:creationId xmlns:a16="http://schemas.microsoft.com/office/drawing/2014/main" id="{876ECFA7-CA95-8044-8D7B-6474D578AF6B}"/>
              </a:ext>
            </a:extLst>
          </p:cNvPr>
          <p:cNvPicPr>
            <a:picLocks noGrp="1" noChangeAspect="1"/>
          </p:cNvPicPr>
          <p:nvPr>
            <p:ph idx="1"/>
          </p:nvPr>
        </p:nvPicPr>
        <p:blipFill>
          <a:blip r:embed="rId4"/>
          <a:stretch>
            <a:fillRect/>
          </a:stretch>
        </p:blipFill>
        <p:spPr>
          <a:xfrm>
            <a:off x="3851019" y="1998132"/>
            <a:ext cx="7748314" cy="4775590"/>
          </a:xfrm>
          <a:prstGeom prst="rect">
            <a:avLst/>
          </a:prstGeom>
        </p:spPr>
      </p:pic>
      <p:sp>
        <p:nvSpPr>
          <p:cNvPr id="6" name="Rectangle 5">
            <a:extLst>
              <a:ext uri="{FF2B5EF4-FFF2-40B4-BE49-F238E27FC236}">
                <a16:creationId xmlns:a16="http://schemas.microsoft.com/office/drawing/2014/main" id="{BB410FCC-6DF3-8046-9234-F96E51120A4D}"/>
              </a:ext>
            </a:extLst>
          </p:cNvPr>
          <p:cNvSpPr/>
          <p:nvPr/>
        </p:nvSpPr>
        <p:spPr>
          <a:xfrm>
            <a:off x="3725334" y="3246203"/>
            <a:ext cx="7992534" cy="2589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51CEB73-A244-974B-ABA7-708B75C51D43}"/>
              </a:ext>
            </a:extLst>
          </p:cNvPr>
          <p:cNvSpPr/>
          <p:nvPr/>
        </p:nvSpPr>
        <p:spPr>
          <a:xfrm>
            <a:off x="3725334" y="4897203"/>
            <a:ext cx="7992534" cy="2251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ADDD53-CE56-814A-9B9B-BE9894AF59B7}"/>
              </a:ext>
            </a:extLst>
          </p:cNvPr>
          <p:cNvSpPr/>
          <p:nvPr/>
        </p:nvSpPr>
        <p:spPr>
          <a:xfrm>
            <a:off x="3725334" y="5562601"/>
            <a:ext cx="7992534" cy="316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D83278-CF5E-624B-8838-089CC015ED88}"/>
              </a:ext>
            </a:extLst>
          </p:cNvPr>
          <p:cNvSpPr/>
          <p:nvPr/>
        </p:nvSpPr>
        <p:spPr>
          <a:xfrm>
            <a:off x="3725335" y="3972795"/>
            <a:ext cx="7992534" cy="2605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433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0AC047-3F84-3C44-84A7-441036047E5A}"/>
              </a:ext>
            </a:extLst>
          </p:cNvPr>
          <p:cNvPicPr>
            <a:picLocks noChangeAspect="1"/>
          </p:cNvPicPr>
          <p:nvPr/>
        </p:nvPicPr>
        <p:blipFill>
          <a:blip r:embed="rId3"/>
          <a:stretch>
            <a:fillRect/>
          </a:stretch>
        </p:blipFill>
        <p:spPr>
          <a:xfrm>
            <a:off x="160867" y="115694"/>
            <a:ext cx="6039652" cy="2170306"/>
          </a:xfrm>
          <a:prstGeom prst="rect">
            <a:avLst/>
          </a:prstGeom>
        </p:spPr>
      </p:pic>
      <p:pic>
        <p:nvPicPr>
          <p:cNvPr id="11" name="Content Placeholder 10">
            <a:extLst>
              <a:ext uri="{FF2B5EF4-FFF2-40B4-BE49-F238E27FC236}">
                <a16:creationId xmlns:a16="http://schemas.microsoft.com/office/drawing/2014/main" id="{C141D042-A1D2-A249-AD27-7C4BE06591A3}"/>
              </a:ext>
            </a:extLst>
          </p:cNvPr>
          <p:cNvPicPr>
            <a:picLocks noGrp="1" noChangeAspect="1"/>
          </p:cNvPicPr>
          <p:nvPr>
            <p:ph idx="1"/>
          </p:nvPr>
        </p:nvPicPr>
        <p:blipFill>
          <a:blip r:embed="rId4"/>
          <a:stretch>
            <a:fillRect/>
          </a:stretch>
        </p:blipFill>
        <p:spPr>
          <a:xfrm>
            <a:off x="5969000" y="1752599"/>
            <a:ext cx="5418608" cy="4961343"/>
          </a:xfrm>
          <a:prstGeom prst="rect">
            <a:avLst/>
          </a:prstGeom>
        </p:spPr>
      </p:pic>
    </p:spTree>
    <p:extLst>
      <p:ext uri="{BB962C8B-B14F-4D97-AF65-F5344CB8AC3E}">
        <p14:creationId xmlns:p14="http://schemas.microsoft.com/office/powerpoint/2010/main" val="4255064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73236-7DF6-7845-998F-E029D6A26067}"/>
              </a:ext>
            </a:extLst>
          </p:cNvPr>
          <p:cNvSpPr>
            <a:spLocks noGrp="1"/>
          </p:cNvSpPr>
          <p:nvPr>
            <p:ph type="title"/>
          </p:nvPr>
        </p:nvSpPr>
        <p:spPr>
          <a:xfrm>
            <a:off x="1371599" y="685800"/>
            <a:ext cx="10404389" cy="1485900"/>
          </a:xfrm>
        </p:spPr>
        <p:txBody>
          <a:bodyPr/>
          <a:lstStyle/>
          <a:p>
            <a:r>
              <a:rPr lang="en-US" dirty="0"/>
              <a:t>Global Leadership Initiative on Malnutrition</a:t>
            </a:r>
          </a:p>
        </p:txBody>
      </p:sp>
      <p:sp>
        <p:nvSpPr>
          <p:cNvPr id="3" name="Content Placeholder 2">
            <a:extLst>
              <a:ext uri="{FF2B5EF4-FFF2-40B4-BE49-F238E27FC236}">
                <a16:creationId xmlns:a16="http://schemas.microsoft.com/office/drawing/2014/main" id="{23F0DFA9-DC4A-2543-90CE-212D51546183}"/>
              </a:ext>
            </a:extLst>
          </p:cNvPr>
          <p:cNvSpPr>
            <a:spLocks noGrp="1"/>
          </p:cNvSpPr>
          <p:nvPr>
            <p:ph sz="half" idx="1"/>
          </p:nvPr>
        </p:nvSpPr>
        <p:spPr>
          <a:xfrm>
            <a:off x="1075038" y="1930055"/>
            <a:ext cx="5165124" cy="4483101"/>
          </a:xfrm>
        </p:spPr>
        <p:txBody>
          <a:bodyPr>
            <a:normAutofit/>
          </a:bodyPr>
          <a:lstStyle/>
          <a:p>
            <a:r>
              <a:rPr lang="en-US" dirty="0"/>
              <a:t>2016: the Global Leadership Initiative on Malnutrition convened</a:t>
            </a:r>
          </a:p>
          <a:p>
            <a:pPr lvl="1"/>
            <a:r>
              <a:rPr lang="en-US" dirty="0"/>
              <a:t>Representatives from ESPEN, ASPEN, FELANPE and PENSA</a:t>
            </a:r>
          </a:p>
          <a:p>
            <a:pPr lvl="1"/>
            <a:r>
              <a:rPr lang="en-US" dirty="0"/>
              <a:t>Purpose: to standardize malnutrition diagnosis clinical practice internationally</a:t>
            </a:r>
          </a:p>
          <a:p>
            <a:pPr lvl="2"/>
            <a:r>
              <a:rPr lang="en-US" dirty="0"/>
              <a:t>Evidence-based criteria which can be utilized in all healthcare settings with diverse global populations</a:t>
            </a:r>
          </a:p>
          <a:p>
            <a:pPr lvl="2"/>
            <a:r>
              <a:rPr lang="en-US" dirty="0"/>
              <a:t>Simplify the approach to malnutrition diagnosis and ensure it can be applied by all health professionals</a:t>
            </a:r>
          </a:p>
        </p:txBody>
      </p:sp>
      <p:pic>
        <p:nvPicPr>
          <p:cNvPr id="5" name="Content Placeholder 4">
            <a:extLst>
              <a:ext uri="{FF2B5EF4-FFF2-40B4-BE49-F238E27FC236}">
                <a16:creationId xmlns:a16="http://schemas.microsoft.com/office/drawing/2014/main" id="{5F399645-0200-8D40-AF8F-DACB8A8E60D3}"/>
              </a:ext>
            </a:extLst>
          </p:cNvPr>
          <p:cNvPicPr>
            <a:picLocks noGrp="1" noChangeAspect="1"/>
          </p:cNvPicPr>
          <p:nvPr>
            <p:ph sz="half" idx="2"/>
          </p:nvPr>
        </p:nvPicPr>
        <p:blipFill>
          <a:blip r:embed="rId3"/>
          <a:stretch>
            <a:fillRect/>
          </a:stretch>
        </p:blipFill>
        <p:spPr>
          <a:xfrm>
            <a:off x="6652445" y="1930056"/>
            <a:ext cx="5123544" cy="4483101"/>
          </a:xfrm>
          <a:prstGeom prst="rect">
            <a:avLst/>
          </a:prstGeom>
        </p:spPr>
      </p:pic>
    </p:spTree>
    <p:extLst>
      <p:ext uri="{BB962C8B-B14F-4D97-AF65-F5344CB8AC3E}">
        <p14:creationId xmlns:p14="http://schemas.microsoft.com/office/powerpoint/2010/main" val="1508751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73236-7DF6-7845-998F-E029D6A26067}"/>
              </a:ext>
            </a:extLst>
          </p:cNvPr>
          <p:cNvSpPr>
            <a:spLocks noGrp="1"/>
          </p:cNvSpPr>
          <p:nvPr>
            <p:ph type="title"/>
          </p:nvPr>
        </p:nvSpPr>
        <p:spPr>
          <a:xfrm>
            <a:off x="1371599" y="685800"/>
            <a:ext cx="10433901" cy="1485900"/>
          </a:xfrm>
        </p:spPr>
        <p:txBody>
          <a:bodyPr/>
          <a:lstStyle/>
          <a:p>
            <a:r>
              <a:rPr lang="en-US" dirty="0"/>
              <a:t>Global Leadership Initiative on Malnutrition</a:t>
            </a:r>
          </a:p>
        </p:txBody>
      </p:sp>
      <p:sp>
        <p:nvSpPr>
          <p:cNvPr id="3" name="Content Placeholder 2">
            <a:extLst>
              <a:ext uri="{FF2B5EF4-FFF2-40B4-BE49-F238E27FC236}">
                <a16:creationId xmlns:a16="http://schemas.microsoft.com/office/drawing/2014/main" id="{23F0DFA9-DC4A-2543-90CE-212D51546183}"/>
              </a:ext>
            </a:extLst>
          </p:cNvPr>
          <p:cNvSpPr>
            <a:spLocks noGrp="1"/>
          </p:cNvSpPr>
          <p:nvPr>
            <p:ph idx="1"/>
          </p:nvPr>
        </p:nvSpPr>
        <p:spPr/>
        <p:txBody>
          <a:bodyPr/>
          <a:lstStyle/>
          <a:p>
            <a:r>
              <a:rPr lang="en-US" dirty="0"/>
              <a:t>Continues two-step process</a:t>
            </a:r>
          </a:p>
          <a:p>
            <a:pPr lvl="1"/>
            <a:r>
              <a:rPr lang="en-US" dirty="0"/>
              <a:t>Recommends screening method validated for setting </a:t>
            </a:r>
          </a:p>
          <a:p>
            <a:pPr lvl="1"/>
            <a:endParaRPr lang="en-US" dirty="0"/>
          </a:p>
        </p:txBody>
      </p:sp>
      <p:graphicFrame>
        <p:nvGraphicFramePr>
          <p:cNvPr id="4" name="Table 3">
            <a:extLst>
              <a:ext uri="{FF2B5EF4-FFF2-40B4-BE49-F238E27FC236}">
                <a16:creationId xmlns:a16="http://schemas.microsoft.com/office/drawing/2014/main" id="{D32B85A0-5A46-5945-BD1F-E79F88DD797E}"/>
              </a:ext>
            </a:extLst>
          </p:cNvPr>
          <p:cNvGraphicFramePr>
            <a:graphicFrameLocks noGrp="1"/>
          </p:cNvGraphicFramePr>
          <p:nvPr>
            <p:extLst>
              <p:ext uri="{D42A27DB-BD31-4B8C-83A1-F6EECF244321}">
                <p14:modId xmlns:p14="http://schemas.microsoft.com/office/powerpoint/2010/main" val="2107461271"/>
              </p:ext>
            </p:extLst>
          </p:nvPr>
        </p:nvGraphicFramePr>
        <p:xfrm>
          <a:off x="762598" y="3155875"/>
          <a:ext cx="11042903" cy="3241514"/>
        </p:xfrm>
        <a:graphic>
          <a:graphicData uri="http://schemas.openxmlformats.org/drawingml/2006/table">
            <a:tbl>
              <a:tblPr firstRow="1" bandRow="1">
                <a:tableStyleId>{7DF18680-E054-41AD-8BC1-D1AEF772440D}</a:tableStyleId>
              </a:tblPr>
              <a:tblGrid>
                <a:gridCol w="4178095">
                  <a:extLst>
                    <a:ext uri="{9D8B030D-6E8A-4147-A177-3AD203B41FA5}">
                      <a16:colId xmlns:a16="http://schemas.microsoft.com/office/drawing/2014/main" val="2376029768"/>
                    </a:ext>
                  </a:extLst>
                </a:gridCol>
                <a:gridCol w="1716202">
                  <a:extLst>
                    <a:ext uri="{9D8B030D-6E8A-4147-A177-3AD203B41FA5}">
                      <a16:colId xmlns:a16="http://schemas.microsoft.com/office/drawing/2014/main" val="1774929096"/>
                    </a:ext>
                  </a:extLst>
                </a:gridCol>
                <a:gridCol w="2089072">
                  <a:extLst>
                    <a:ext uri="{9D8B030D-6E8A-4147-A177-3AD203B41FA5}">
                      <a16:colId xmlns:a16="http://schemas.microsoft.com/office/drawing/2014/main" val="569091104"/>
                    </a:ext>
                  </a:extLst>
                </a:gridCol>
                <a:gridCol w="1764254">
                  <a:extLst>
                    <a:ext uri="{9D8B030D-6E8A-4147-A177-3AD203B41FA5}">
                      <a16:colId xmlns:a16="http://schemas.microsoft.com/office/drawing/2014/main" val="506647595"/>
                    </a:ext>
                  </a:extLst>
                </a:gridCol>
                <a:gridCol w="1295280">
                  <a:extLst>
                    <a:ext uri="{9D8B030D-6E8A-4147-A177-3AD203B41FA5}">
                      <a16:colId xmlns:a16="http://schemas.microsoft.com/office/drawing/2014/main" val="473964458"/>
                    </a:ext>
                  </a:extLst>
                </a:gridCol>
              </a:tblGrid>
              <a:tr h="557561">
                <a:tc>
                  <a:txBody>
                    <a:bodyPr/>
                    <a:lstStyle/>
                    <a:p>
                      <a:r>
                        <a:rPr lang="en-US" dirty="0"/>
                        <a:t>Screening Tool</a:t>
                      </a:r>
                    </a:p>
                  </a:txBody>
                  <a:tcPr/>
                </a:tc>
                <a:tc>
                  <a:txBody>
                    <a:bodyPr/>
                    <a:lstStyle/>
                    <a:p>
                      <a:r>
                        <a:rPr lang="en-US" dirty="0"/>
                        <a:t>Setting</a:t>
                      </a:r>
                    </a:p>
                  </a:txBody>
                  <a:tcPr/>
                </a:tc>
                <a:tc>
                  <a:txBody>
                    <a:bodyPr/>
                    <a:lstStyle/>
                    <a:p>
                      <a:r>
                        <a:rPr lang="en-US" dirty="0"/>
                        <a:t>Population</a:t>
                      </a:r>
                    </a:p>
                  </a:txBody>
                  <a:tcPr/>
                </a:tc>
                <a:tc>
                  <a:txBody>
                    <a:bodyPr/>
                    <a:lstStyle/>
                    <a:p>
                      <a:r>
                        <a:rPr lang="en-US" dirty="0"/>
                        <a:t>Validated against</a:t>
                      </a:r>
                    </a:p>
                  </a:txBody>
                  <a:tcPr/>
                </a:tc>
                <a:tc>
                  <a:txBody>
                    <a:bodyPr/>
                    <a:lstStyle/>
                    <a:p>
                      <a:r>
                        <a:rPr lang="en-US" dirty="0"/>
                        <a:t>Level of evidence</a:t>
                      </a:r>
                    </a:p>
                  </a:txBody>
                  <a:tcPr/>
                </a:tc>
                <a:extLst>
                  <a:ext uri="{0D108BD9-81ED-4DB2-BD59-A6C34878D82A}">
                    <a16:rowId xmlns:a16="http://schemas.microsoft.com/office/drawing/2014/main" val="958263950"/>
                  </a:ext>
                </a:extLst>
              </a:tr>
              <a:tr h="796516">
                <a:tc>
                  <a:txBody>
                    <a:bodyPr/>
                    <a:lstStyle/>
                    <a:p>
                      <a:r>
                        <a:rPr lang="en-US" dirty="0"/>
                        <a:t>Malnutrition screening tool (MST)</a:t>
                      </a:r>
                    </a:p>
                  </a:txBody>
                  <a:tcPr/>
                </a:tc>
                <a:tc>
                  <a:txBody>
                    <a:bodyPr/>
                    <a:lstStyle/>
                    <a:p>
                      <a:r>
                        <a:rPr lang="en-US" dirty="0"/>
                        <a:t>Ambulatory, outpatient, inpatient</a:t>
                      </a:r>
                    </a:p>
                  </a:txBody>
                  <a:tcPr/>
                </a:tc>
                <a:tc>
                  <a:txBody>
                    <a:bodyPr/>
                    <a:lstStyle/>
                    <a:p>
                      <a:r>
                        <a:rPr lang="en-US" dirty="0"/>
                        <a:t>All adults</a:t>
                      </a:r>
                    </a:p>
                  </a:txBody>
                  <a:tcPr/>
                </a:tc>
                <a:tc>
                  <a:txBody>
                    <a:bodyPr/>
                    <a:lstStyle/>
                    <a:p>
                      <a:r>
                        <a:rPr lang="en-US" dirty="0"/>
                        <a:t>SGA</a:t>
                      </a:r>
                    </a:p>
                  </a:txBody>
                  <a:tcPr/>
                </a:tc>
                <a:tc>
                  <a:txBody>
                    <a:bodyPr/>
                    <a:lstStyle/>
                    <a:p>
                      <a:r>
                        <a:rPr lang="en-US" dirty="0"/>
                        <a:t>Strong</a:t>
                      </a:r>
                    </a:p>
                  </a:txBody>
                  <a:tcPr/>
                </a:tc>
                <a:extLst>
                  <a:ext uri="{0D108BD9-81ED-4DB2-BD59-A6C34878D82A}">
                    <a16:rowId xmlns:a16="http://schemas.microsoft.com/office/drawing/2014/main" val="1153382445"/>
                  </a:ext>
                </a:extLst>
              </a:tr>
              <a:tr h="681194">
                <a:tc>
                  <a:txBody>
                    <a:bodyPr/>
                    <a:lstStyle/>
                    <a:p>
                      <a:r>
                        <a:rPr lang="en-US" dirty="0"/>
                        <a:t>Malnutrition Universal Screening Tool (MUST)</a:t>
                      </a:r>
                    </a:p>
                  </a:txBody>
                  <a:tcPr/>
                </a:tc>
                <a:tc>
                  <a:txBody>
                    <a:bodyPr/>
                    <a:lstStyle/>
                    <a:p>
                      <a:r>
                        <a:rPr lang="en-US" dirty="0"/>
                        <a:t>Inpatient </a:t>
                      </a:r>
                    </a:p>
                  </a:txBody>
                  <a:tcPr/>
                </a:tc>
                <a:tc>
                  <a:txBody>
                    <a:bodyPr/>
                    <a:lstStyle/>
                    <a:p>
                      <a:r>
                        <a:rPr lang="en-US" dirty="0"/>
                        <a:t>Younger and middle aged adults</a:t>
                      </a:r>
                    </a:p>
                  </a:txBody>
                  <a:tcPr/>
                </a:tc>
                <a:tc>
                  <a:txBody>
                    <a:bodyPr/>
                    <a:lstStyle/>
                    <a:p>
                      <a:r>
                        <a:rPr lang="en-US" dirty="0"/>
                        <a:t>SGA</a:t>
                      </a:r>
                    </a:p>
                  </a:txBody>
                  <a:tcPr/>
                </a:tc>
                <a:tc>
                  <a:txBody>
                    <a:bodyPr/>
                    <a:lstStyle/>
                    <a:p>
                      <a:r>
                        <a:rPr lang="en-US" dirty="0"/>
                        <a:t>Fair</a:t>
                      </a:r>
                    </a:p>
                  </a:txBody>
                  <a:tcPr/>
                </a:tc>
                <a:extLst>
                  <a:ext uri="{0D108BD9-81ED-4DB2-BD59-A6C34878D82A}">
                    <a16:rowId xmlns:a16="http://schemas.microsoft.com/office/drawing/2014/main" val="558571756"/>
                  </a:ext>
                </a:extLst>
              </a:tr>
              <a:tr h="318606">
                <a:tc>
                  <a:txBody>
                    <a:bodyPr/>
                    <a:lstStyle/>
                    <a:p>
                      <a:r>
                        <a:rPr lang="en-US" dirty="0"/>
                        <a:t>Nutrition risk screening (NRS-2002)</a:t>
                      </a:r>
                    </a:p>
                  </a:txBody>
                  <a:tcPr/>
                </a:tc>
                <a:tc>
                  <a:txBody>
                    <a:bodyPr/>
                    <a:lstStyle/>
                    <a:p>
                      <a:r>
                        <a:rPr lang="en-US" dirty="0"/>
                        <a:t>Inpatient</a:t>
                      </a:r>
                    </a:p>
                  </a:txBody>
                  <a:tcPr/>
                </a:tc>
                <a:tc>
                  <a:txBody>
                    <a:bodyPr/>
                    <a:lstStyle/>
                    <a:p>
                      <a:r>
                        <a:rPr lang="en-US" dirty="0"/>
                        <a:t>All adults</a:t>
                      </a:r>
                    </a:p>
                  </a:txBody>
                  <a:tcPr/>
                </a:tc>
                <a:tc>
                  <a:txBody>
                    <a:bodyPr/>
                    <a:lstStyle/>
                    <a:p>
                      <a:r>
                        <a:rPr lang="en-US" dirty="0"/>
                        <a:t>SGA, MNA, RD</a:t>
                      </a:r>
                    </a:p>
                  </a:txBody>
                  <a:tcPr/>
                </a:tc>
                <a:tc>
                  <a:txBody>
                    <a:bodyPr/>
                    <a:lstStyle/>
                    <a:p>
                      <a:r>
                        <a:rPr lang="en-US" dirty="0"/>
                        <a:t>Fair</a:t>
                      </a:r>
                    </a:p>
                  </a:txBody>
                  <a:tcPr/>
                </a:tc>
                <a:extLst>
                  <a:ext uri="{0D108BD9-81ED-4DB2-BD59-A6C34878D82A}">
                    <a16:rowId xmlns:a16="http://schemas.microsoft.com/office/drawing/2014/main" val="3178107026"/>
                  </a:ext>
                </a:extLst>
              </a:tr>
              <a:tr h="557561">
                <a:tc>
                  <a:txBody>
                    <a:bodyPr/>
                    <a:lstStyle/>
                    <a:p>
                      <a:r>
                        <a:rPr lang="en-US" dirty="0"/>
                        <a:t>Mini nutrition assessment – short form (MNA-SF)</a:t>
                      </a:r>
                    </a:p>
                  </a:txBody>
                  <a:tcPr/>
                </a:tc>
                <a:tc>
                  <a:txBody>
                    <a:bodyPr/>
                    <a:lstStyle/>
                    <a:p>
                      <a:r>
                        <a:rPr lang="en-US" dirty="0"/>
                        <a:t>Ambulatory and sub-acute</a:t>
                      </a:r>
                    </a:p>
                  </a:txBody>
                  <a:tcPr/>
                </a:tc>
                <a:tc>
                  <a:txBody>
                    <a:bodyPr/>
                    <a:lstStyle/>
                    <a:p>
                      <a:r>
                        <a:rPr lang="en-US" dirty="0"/>
                        <a:t>Older adults</a:t>
                      </a:r>
                    </a:p>
                  </a:txBody>
                  <a:tcPr/>
                </a:tc>
                <a:tc>
                  <a:txBody>
                    <a:bodyPr/>
                    <a:lstStyle/>
                    <a:p>
                      <a:r>
                        <a:rPr lang="en-US" dirty="0"/>
                        <a:t>MNA</a:t>
                      </a:r>
                    </a:p>
                  </a:txBody>
                  <a:tcPr/>
                </a:tc>
                <a:tc>
                  <a:txBody>
                    <a:bodyPr/>
                    <a:lstStyle/>
                    <a:p>
                      <a:r>
                        <a:rPr lang="en-US" dirty="0"/>
                        <a:t>Fair</a:t>
                      </a:r>
                    </a:p>
                  </a:txBody>
                  <a:tcPr/>
                </a:tc>
                <a:extLst>
                  <a:ext uri="{0D108BD9-81ED-4DB2-BD59-A6C34878D82A}">
                    <a16:rowId xmlns:a16="http://schemas.microsoft.com/office/drawing/2014/main" val="4009426491"/>
                  </a:ext>
                </a:extLst>
              </a:tr>
            </a:tbl>
          </a:graphicData>
        </a:graphic>
      </p:graphicFrame>
      <p:sp>
        <p:nvSpPr>
          <p:cNvPr id="5" name="TextBox 4">
            <a:extLst>
              <a:ext uri="{FF2B5EF4-FFF2-40B4-BE49-F238E27FC236}">
                <a16:creationId xmlns:a16="http://schemas.microsoft.com/office/drawing/2014/main" id="{F68D3CCF-42C3-6944-BC35-7306357FF71D}"/>
              </a:ext>
            </a:extLst>
          </p:cNvPr>
          <p:cNvSpPr txBox="1"/>
          <p:nvPr/>
        </p:nvSpPr>
        <p:spPr>
          <a:xfrm>
            <a:off x="6540649" y="6398721"/>
            <a:ext cx="5561704" cy="338554"/>
          </a:xfrm>
          <a:prstGeom prst="rect">
            <a:avLst/>
          </a:prstGeom>
          <a:noFill/>
        </p:spPr>
        <p:txBody>
          <a:bodyPr wrap="square" rtlCol="0">
            <a:spAutoFit/>
          </a:bodyPr>
          <a:lstStyle/>
          <a:p>
            <a:r>
              <a:rPr lang="en-US" sz="1600" dirty="0"/>
              <a:t>Adapted from the AND-EAL on nutrition screening tools, 2009</a:t>
            </a:r>
          </a:p>
        </p:txBody>
      </p:sp>
    </p:spTree>
    <p:extLst>
      <p:ext uri="{BB962C8B-B14F-4D97-AF65-F5344CB8AC3E}">
        <p14:creationId xmlns:p14="http://schemas.microsoft.com/office/powerpoint/2010/main" val="3791253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99CC9-AB6B-384D-901C-A4F04108894B}"/>
              </a:ext>
            </a:extLst>
          </p:cNvPr>
          <p:cNvSpPr>
            <a:spLocks noGrp="1"/>
          </p:cNvSpPr>
          <p:nvPr>
            <p:ph type="title"/>
          </p:nvPr>
        </p:nvSpPr>
        <p:spPr>
          <a:xfrm>
            <a:off x="1371600" y="685800"/>
            <a:ext cx="10440296" cy="1485900"/>
          </a:xfrm>
        </p:spPr>
        <p:txBody>
          <a:bodyPr/>
          <a:lstStyle/>
          <a:p>
            <a:r>
              <a:rPr lang="en-US" dirty="0"/>
              <a:t>Global Leadership Initiative on Malnutrition</a:t>
            </a:r>
          </a:p>
        </p:txBody>
      </p:sp>
      <p:sp>
        <p:nvSpPr>
          <p:cNvPr id="3" name="Content Placeholder 2">
            <a:extLst>
              <a:ext uri="{FF2B5EF4-FFF2-40B4-BE49-F238E27FC236}">
                <a16:creationId xmlns:a16="http://schemas.microsoft.com/office/drawing/2014/main" id="{63104D0B-6B59-644D-A7CE-622CFFF1D424}"/>
              </a:ext>
            </a:extLst>
          </p:cNvPr>
          <p:cNvSpPr>
            <a:spLocks noGrp="1"/>
          </p:cNvSpPr>
          <p:nvPr>
            <p:ph idx="1"/>
          </p:nvPr>
        </p:nvSpPr>
        <p:spPr/>
        <p:txBody>
          <a:bodyPr/>
          <a:lstStyle/>
          <a:p>
            <a:r>
              <a:rPr lang="en-US" dirty="0"/>
              <a:t>Changes from AACC</a:t>
            </a:r>
          </a:p>
          <a:p>
            <a:pPr lvl="1"/>
            <a:r>
              <a:rPr lang="en-US" dirty="0"/>
              <a:t>Inadequate oral intake changed from clinical characteristic to clinical cause</a:t>
            </a:r>
          </a:p>
          <a:p>
            <a:pPr lvl="1"/>
            <a:r>
              <a:rPr lang="en-US" dirty="0"/>
              <a:t>Fluid accumulation, fat wasting, and hand-grip strength eliminated from clinical characteristics</a:t>
            </a:r>
          </a:p>
          <a:p>
            <a:pPr lvl="2"/>
            <a:r>
              <a:rPr lang="en-US" dirty="0"/>
              <a:t>Hand grip strength can be used to support an assessment of reduced muscle mass </a:t>
            </a:r>
          </a:p>
          <a:p>
            <a:pPr lvl="1"/>
            <a:r>
              <a:rPr lang="en-US" dirty="0"/>
              <a:t>BMI added as a clinical characteristic</a:t>
            </a:r>
          </a:p>
          <a:p>
            <a:pPr lvl="1"/>
            <a:r>
              <a:rPr lang="en-US" dirty="0"/>
              <a:t>Only one clinical cause and one clinical characteristic required for diagnosis</a:t>
            </a:r>
          </a:p>
          <a:p>
            <a:r>
              <a:rPr lang="en-US" dirty="0"/>
              <a:t>Severity</a:t>
            </a:r>
          </a:p>
          <a:p>
            <a:pPr lvl="1"/>
            <a:r>
              <a:rPr lang="en-US" dirty="0"/>
              <a:t>Diagnosed based on defined thresholds within clinical characteristics</a:t>
            </a:r>
          </a:p>
          <a:p>
            <a:endParaRPr lang="en-US" dirty="0"/>
          </a:p>
        </p:txBody>
      </p:sp>
    </p:spTree>
    <p:extLst>
      <p:ext uri="{BB962C8B-B14F-4D97-AF65-F5344CB8AC3E}">
        <p14:creationId xmlns:p14="http://schemas.microsoft.com/office/powerpoint/2010/main" val="1798387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99CC9-AB6B-384D-901C-A4F04108894B}"/>
              </a:ext>
            </a:extLst>
          </p:cNvPr>
          <p:cNvSpPr>
            <a:spLocks noGrp="1"/>
          </p:cNvSpPr>
          <p:nvPr>
            <p:ph type="title"/>
          </p:nvPr>
        </p:nvSpPr>
        <p:spPr>
          <a:xfrm>
            <a:off x="1371600" y="685800"/>
            <a:ext cx="10440296" cy="1485900"/>
          </a:xfrm>
        </p:spPr>
        <p:txBody>
          <a:bodyPr/>
          <a:lstStyle/>
          <a:p>
            <a:r>
              <a:rPr lang="en-US" dirty="0"/>
              <a:t>Global Leadership Initiative on Malnutrition</a:t>
            </a:r>
          </a:p>
        </p:txBody>
      </p:sp>
      <p:pic>
        <p:nvPicPr>
          <p:cNvPr id="4" name="Content Placeholder 3">
            <a:extLst>
              <a:ext uri="{FF2B5EF4-FFF2-40B4-BE49-F238E27FC236}">
                <a16:creationId xmlns:a16="http://schemas.microsoft.com/office/drawing/2014/main" id="{2471FA9D-2692-7B46-AE5F-85B06D31FAB6}"/>
              </a:ext>
            </a:extLst>
          </p:cNvPr>
          <p:cNvPicPr>
            <a:picLocks noGrp="1" noChangeAspect="1"/>
          </p:cNvPicPr>
          <p:nvPr>
            <p:ph idx="1"/>
          </p:nvPr>
        </p:nvPicPr>
        <p:blipFill>
          <a:blip r:embed="rId3"/>
          <a:stretch>
            <a:fillRect/>
          </a:stretch>
        </p:blipFill>
        <p:spPr>
          <a:xfrm>
            <a:off x="674370" y="1882587"/>
            <a:ext cx="11137526" cy="4147447"/>
          </a:xfrm>
          <a:prstGeom prst="rect">
            <a:avLst/>
          </a:prstGeom>
        </p:spPr>
      </p:pic>
      <p:sp>
        <p:nvSpPr>
          <p:cNvPr id="5" name="Rectangle 4">
            <a:extLst>
              <a:ext uri="{FF2B5EF4-FFF2-40B4-BE49-F238E27FC236}">
                <a16:creationId xmlns:a16="http://schemas.microsoft.com/office/drawing/2014/main" id="{BFA1BA6C-19B3-A741-85EA-4CBD3EA6FAEF}"/>
              </a:ext>
            </a:extLst>
          </p:cNvPr>
          <p:cNvSpPr/>
          <p:nvPr/>
        </p:nvSpPr>
        <p:spPr>
          <a:xfrm>
            <a:off x="5195944" y="2775473"/>
            <a:ext cx="2183802" cy="2162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07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99CC9-AB6B-384D-901C-A4F04108894B}"/>
              </a:ext>
            </a:extLst>
          </p:cNvPr>
          <p:cNvSpPr>
            <a:spLocks noGrp="1"/>
          </p:cNvSpPr>
          <p:nvPr>
            <p:ph type="title"/>
          </p:nvPr>
        </p:nvSpPr>
        <p:spPr>
          <a:xfrm>
            <a:off x="1371600" y="685800"/>
            <a:ext cx="10440296" cy="1485900"/>
          </a:xfrm>
        </p:spPr>
        <p:txBody>
          <a:bodyPr/>
          <a:lstStyle/>
          <a:p>
            <a:r>
              <a:rPr lang="en-US" dirty="0"/>
              <a:t>Global Leadership Initiative on Malnutrition</a:t>
            </a:r>
          </a:p>
        </p:txBody>
      </p:sp>
      <p:pic>
        <p:nvPicPr>
          <p:cNvPr id="4" name="Content Placeholder 3">
            <a:extLst>
              <a:ext uri="{FF2B5EF4-FFF2-40B4-BE49-F238E27FC236}">
                <a16:creationId xmlns:a16="http://schemas.microsoft.com/office/drawing/2014/main" id="{EA3A2320-02B0-3346-8DE2-5A3B372C910A}"/>
              </a:ext>
            </a:extLst>
          </p:cNvPr>
          <p:cNvPicPr>
            <a:picLocks noGrp="1" noChangeAspect="1"/>
          </p:cNvPicPr>
          <p:nvPr>
            <p:ph idx="1"/>
          </p:nvPr>
        </p:nvPicPr>
        <p:blipFill>
          <a:blip r:embed="rId3"/>
          <a:stretch>
            <a:fillRect/>
          </a:stretch>
        </p:blipFill>
        <p:spPr>
          <a:xfrm>
            <a:off x="2705406" y="1668162"/>
            <a:ext cx="6781189" cy="4616980"/>
          </a:xfrm>
          <a:prstGeom prst="rect">
            <a:avLst/>
          </a:prstGeom>
        </p:spPr>
      </p:pic>
    </p:spTree>
    <p:extLst>
      <p:ext uri="{BB962C8B-B14F-4D97-AF65-F5344CB8AC3E}">
        <p14:creationId xmlns:p14="http://schemas.microsoft.com/office/powerpoint/2010/main" val="3446316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99CC9-AB6B-384D-901C-A4F04108894B}"/>
              </a:ext>
            </a:extLst>
          </p:cNvPr>
          <p:cNvSpPr>
            <a:spLocks noGrp="1"/>
          </p:cNvSpPr>
          <p:nvPr>
            <p:ph type="title"/>
          </p:nvPr>
        </p:nvSpPr>
        <p:spPr>
          <a:xfrm>
            <a:off x="1371600" y="685800"/>
            <a:ext cx="10440296" cy="1485900"/>
          </a:xfrm>
        </p:spPr>
        <p:txBody>
          <a:bodyPr/>
          <a:lstStyle/>
          <a:p>
            <a:r>
              <a:rPr lang="en-US" dirty="0"/>
              <a:t>Global Leadership Initiative on Malnutrition</a:t>
            </a:r>
          </a:p>
        </p:txBody>
      </p:sp>
      <p:pic>
        <p:nvPicPr>
          <p:cNvPr id="6" name="Content Placeholder 5">
            <a:extLst>
              <a:ext uri="{FF2B5EF4-FFF2-40B4-BE49-F238E27FC236}">
                <a16:creationId xmlns:a16="http://schemas.microsoft.com/office/drawing/2014/main" id="{8649861D-7105-784E-B222-BF5F79902682}"/>
              </a:ext>
            </a:extLst>
          </p:cNvPr>
          <p:cNvPicPr>
            <a:picLocks noGrp="1" noChangeAspect="1"/>
          </p:cNvPicPr>
          <p:nvPr>
            <p:ph idx="1"/>
          </p:nvPr>
        </p:nvPicPr>
        <p:blipFill>
          <a:blip r:embed="rId3"/>
          <a:stretch>
            <a:fillRect/>
          </a:stretch>
        </p:blipFill>
        <p:spPr>
          <a:xfrm>
            <a:off x="912336" y="1680519"/>
            <a:ext cx="10917315" cy="3546389"/>
          </a:xfrm>
          <a:prstGeom prst="rect">
            <a:avLst/>
          </a:prstGeom>
        </p:spPr>
      </p:pic>
    </p:spTree>
    <p:extLst>
      <p:ext uri="{BB962C8B-B14F-4D97-AF65-F5344CB8AC3E}">
        <p14:creationId xmlns:p14="http://schemas.microsoft.com/office/powerpoint/2010/main" val="3324039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9F8E25-7309-714C-B0E8-E747CABAEE2A}"/>
              </a:ext>
            </a:extLst>
          </p:cNvPr>
          <p:cNvPicPr>
            <a:picLocks noChangeAspect="1"/>
          </p:cNvPicPr>
          <p:nvPr/>
        </p:nvPicPr>
        <p:blipFill rotWithShape="1">
          <a:blip r:embed="rId3"/>
          <a:srcRect t="4990"/>
          <a:stretch/>
        </p:blipFill>
        <p:spPr>
          <a:xfrm>
            <a:off x="0" y="2187146"/>
            <a:ext cx="6545820" cy="2051156"/>
          </a:xfrm>
          <a:prstGeom prst="rect">
            <a:avLst/>
          </a:prstGeom>
        </p:spPr>
      </p:pic>
      <p:pic>
        <p:nvPicPr>
          <p:cNvPr id="12" name="Picture 11">
            <a:extLst>
              <a:ext uri="{FF2B5EF4-FFF2-40B4-BE49-F238E27FC236}">
                <a16:creationId xmlns:a16="http://schemas.microsoft.com/office/drawing/2014/main" id="{E67DBEC1-C2C6-624E-895D-54C0329EC18D}"/>
              </a:ext>
            </a:extLst>
          </p:cNvPr>
          <p:cNvPicPr>
            <a:picLocks noChangeAspect="1"/>
          </p:cNvPicPr>
          <p:nvPr/>
        </p:nvPicPr>
        <p:blipFill rotWithShape="1">
          <a:blip r:embed="rId4"/>
          <a:srcRect l="779" t="924" r="2421" b="1"/>
          <a:stretch/>
        </p:blipFill>
        <p:spPr>
          <a:xfrm>
            <a:off x="5165125" y="98854"/>
            <a:ext cx="6919783" cy="6623222"/>
          </a:xfrm>
          <a:prstGeom prst="rect">
            <a:avLst/>
          </a:prstGeom>
        </p:spPr>
      </p:pic>
    </p:spTree>
    <p:extLst>
      <p:ext uri="{BB962C8B-B14F-4D97-AF65-F5344CB8AC3E}">
        <p14:creationId xmlns:p14="http://schemas.microsoft.com/office/powerpoint/2010/main" val="47602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7E222-EE21-9A4B-B758-4786F9BE4A63}"/>
              </a:ext>
            </a:extLst>
          </p:cNvPr>
          <p:cNvSpPr>
            <a:spLocks noGrp="1"/>
          </p:cNvSpPr>
          <p:nvPr>
            <p:ph type="title"/>
          </p:nvPr>
        </p:nvSpPr>
        <p:spPr/>
        <p:txBody>
          <a:bodyPr/>
          <a:lstStyle/>
          <a:p>
            <a:r>
              <a:rPr lang="en-US" dirty="0"/>
              <a:t>Consequences</a:t>
            </a:r>
          </a:p>
        </p:txBody>
      </p:sp>
      <p:sp>
        <p:nvSpPr>
          <p:cNvPr id="3" name="Content Placeholder 2">
            <a:extLst>
              <a:ext uri="{FF2B5EF4-FFF2-40B4-BE49-F238E27FC236}">
                <a16:creationId xmlns:a16="http://schemas.microsoft.com/office/drawing/2014/main" id="{1A8B505F-5A6F-874D-8528-61B86CFF3A0F}"/>
              </a:ext>
            </a:extLst>
          </p:cNvPr>
          <p:cNvSpPr>
            <a:spLocks noGrp="1"/>
          </p:cNvSpPr>
          <p:nvPr>
            <p:ph idx="1"/>
          </p:nvPr>
        </p:nvSpPr>
        <p:spPr/>
        <p:txBody>
          <a:bodyPr/>
          <a:lstStyle/>
          <a:p>
            <a:r>
              <a:rPr lang="en-US" dirty="0"/>
              <a:t>Increased:</a:t>
            </a:r>
          </a:p>
          <a:p>
            <a:pPr lvl="1"/>
            <a:r>
              <a:rPr lang="en-US" dirty="0"/>
              <a:t>Hospitalization/re-admission</a:t>
            </a:r>
          </a:p>
          <a:p>
            <a:pPr lvl="1"/>
            <a:r>
              <a:rPr lang="en-US" dirty="0"/>
              <a:t>Morbidity</a:t>
            </a:r>
          </a:p>
          <a:p>
            <a:pPr lvl="1"/>
            <a:r>
              <a:rPr lang="en-US" dirty="0"/>
              <a:t>Mortality</a:t>
            </a:r>
          </a:p>
          <a:p>
            <a:pPr lvl="1"/>
            <a:r>
              <a:rPr lang="en-US" dirty="0"/>
              <a:t>Health care costs</a:t>
            </a:r>
          </a:p>
        </p:txBody>
      </p:sp>
    </p:spTree>
    <p:extLst>
      <p:ext uri="{BB962C8B-B14F-4D97-AF65-F5344CB8AC3E}">
        <p14:creationId xmlns:p14="http://schemas.microsoft.com/office/powerpoint/2010/main" val="129295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78F5281-3D6A-AF49-AD87-75248F41B3FD}"/>
              </a:ext>
            </a:extLst>
          </p:cNvPr>
          <p:cNvPicPr>
            <a:picLocks noGrp="1" noChangeAspect="1"/>
          </p:cNvPicPr>
          <p:nvPr>
            <p:ph idx="1"/>
          </p:nvPr>
        </p:nvPicPr>
        <p:blipFill>
          <a:blip r:embed="rId3"/>
          <a:stretch>
            <a:fillRect/>
          </a:stretch>
        </p:blipFill>
        <p:spPr>
          <a:xfrm>
            <a:off x="2985018" y="2239066"/>
            <a:ext cx="9062819" cy="4569812"/>
          </a:xfrm>
          <a:prstGeom prst="rect">
            <a:avLst/>
          </a:prstGeom>
        </p:spPr>
      </p:pic>
      <p:pic>
        <p:nvPicPr>
          <p:cNvPr id="7" name="Picture 6">
            <a:extLst>
              <a:ext uri="{FF2B5EF4-FFF2-40B4-BE49-F238E27FC236}">
                <a16:creationId xmlns:a16="http://schemas.microsoft.com/office/drawing/2014/main" id="{8F9F8E25-7309-714C-B0E8-E747CABAEE2A}"/>
              </a:ext>
            </a:extLst>
          </p:cNvPr>
          <p:cNvPicPr>
            <a:picLocks noChangeAspect="1"/>
          </p:cNvPicPr>
          <p:nvPr/>
        </p:nvPicPr>
        <p:blipFill rotWithShape="1">
          <a:blip r:embed="rId4"/>
          <a:srcRect t="4990"/>
          <a:stretch/>
        </p:blipFill>
        <p:spPr>
          <a:xfrm>
            <a:off x="855877" y="98854"/>
            <a:ext cx="6545820" cy="2051156"/>
          </a:xfrm>
          <a:prstGeom prst="rect">
            <a:avLst/>
          </a:prstGeom>
        </p:spPr>
      </p:pic>
      <p:sp>
        <p:nvSpPr>
          <p:cNvPr id="2" name="Rectangle 1">
            <a:extLst>
              <a:ext uri="{FF2B5EF4-FFF2-40B4-BE49-F238E27FC236}">
                <a16:creationId xmlns:a16="http://schemas.microsoft.com/office/drawing/2014/main" id="{ACD38DA2-6F77-454B-8AC6-8C7FD5DF9222}"/>
              </a:ext>
            </a:extLst>
          </p:cNvPr>
          <p:cNvSpPr/>
          <p:nvPr/>
        </p:nvSpPr>
        <p:spPr>
          <a:xfrm>
            <a:off x="3101546" y="6166022"/>
            <a:ext cx="8946291" cy="345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918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1B8789-5BA4-DF4A-ACAD-33837E3E0B4F}"/>
              </a:ext>
            </a:extLst>
          </p:cNvPr>
          <p:cNvSpPr>
            <a:spLocks noGrp="1"/>
          </p:cNvSpPr>
          <p:nvPr>
            <p:ph type="title"/>
          </p:nvPr>
        </p:nvSpPr>
        <p:spPr/>
        <p:txBody>
          <a:bodyPr/>
          <a:lstStyle/>
          <a:p>
            <a:endParaRPr lang="en-US"/>
          </a:p>
        </p:txBody>
      </p:sp>
      <p:pic>
        <p:nvPicPr>
          <p:cNvPr id="11" name="Content Placeholder 10">
            <a:extLst>
              <a:ext uri="{FF2B5EF4-FFF2-40B4-BE49-F238E27FC236}">
                <a16:creationId xmlns:a16="http://schemas.microsoft.com/office/drawing/2014/main" id="{E2D6FD57-05FD-A34B-AC2B-43ACB98D77A8}"/>
              </a:ext>
            </a:extLst>
          </p:cNvPr>
          <p:cNvPicPr>
            <a:picLocks noGrp="1" noChangeAspect="1"/>
          </p:cNvPicPr>
          <p:nvPr>
            <p:ph sz="half" idx="2"/>
          </p:nvPr>
        </p:nvPicPr>
        <p:blipFill>
          <a:blip r:embed="rId3"/>
          <a:stretch>
            <a:fillRect/>
          </a:stretch>
        </p:blipFill>
        <p:spPr>
          <a:xfrm>
            <a:off x="741406" y="2542687"/>
            <a:ext cx="5544794" cy="2807789"/>
          </a:xfrm>
          <a:prstGeom prst="rect">
            <a:avLst/>
          </a:prstGeom>
        </p:spPr>
      </p:pic>
      <p:pic>
        <p:nvPicPr>
          <p:cNvPr id="4" name="Picture 3">
            <a:extLst>
              <a:ext uri="{FF2B5EF4-FFF2-40B4-BE49-F238E27FC236}">
                <a16:creationId xmlns:a16="http://schemas.microsoft.com/office/drawing/2014/main" id="{41E358FC-92FE-0F40-9E42-31D026A95AD6}"/>
              </a:ext>
            </a:extLst>
          </p:cNvPr>
          <p:cNvPicPr>
            <a:picLocks noChangeAspect="1"/>
          </p:cNvPicPr>
          <p:nvPr/>
        </p:nvPicPr>
        <p:blipFill rotWithShape="1">
          <a:blip r:embed="rId4"/>
          <a:srcRect t="4990"/>
          <a:stretch/>
        </p:blipFill>
        <p:spPr>
          <a:xfrm>
            <a:off x="855877" y="98854"/>
            <a:ext cx="6545820" cy="2051156"/>
          </a:xfrm>
          <a:prstGeom prst="rect">
            <a:avLst/>
          </a:prstGeom>
        </p:spPr>
      </p:pic>
      <p:pic>
        <p:nvPicPr>
          <p:cNvPr id="10" name="Content Placeholder 9">
            <a:extLst>
              <a:ext uri="{FF2B5EF4-FFF2-40B4-BE49-F238E27FC236}">
                <a16:creationId xmlns:a16="http://schemas.microsoft.com/office/drawing/2014/main" id="{9A6942BC-38F5-C846-82A2-44B0B6BACAF1}"/>
              </a:ext>
            </a:extLst>
          </p:cNvPr>
          <p:cNvPicPr>
            <a:picLocks noGrp="1" noChangeAspect="1"/>
          </p:cNvPicPr>
          <p:nvPr>
            <p:ph sz="half" idx="1"/>
          </p:nvPr>
        </p:nvPicPr>
        <p:blipFill>
          <a:blip r:embed="rId5"/>
          <a:stretch>
            <a:fillRect/>
          </a:stretch>
        </p:blipFill>
        <p:spPr>
          <a:xfrm>
            <a:off x="6535996" y="2542686"/>
            <a:ext cx="5544794" cy="2807789"/>
          </a:xfrm>
          <a:prstGeom prst="rect">
            <a:avLst/>
          </a:prstGeom>
        </p:spPr>
      </p:pic>
      <p:sp>
        <p:nvSpPr>
          <p:cNvPr id="12" name="Rectangle 11">
            <a:extLst>
              <a:ext uri="{FF2B5EF4-FFF2-40B4-BE49-F238E27FC236}">
                <a16:creationId xmlns:a16="http://schemas.microsoft.com/office/drawing/2014/main" id="{4822B88E-D5AE-8A4E-904F-6F7B596ABEB2}"/>
              </a:ext>
            </a:extLst>
          </p:cNvPr>
          <p:cNvSpPr/>
          <p:nvPr/>
        </p:nvSpPr>
        <p:spPr>
          <a:xfrm flipV="1">
            <a:off x="684170" y="4596713"/>
            <a:ext cx="5659265" cy="6178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1A314E4-6FD2-A649-B7BE-255B3B9CB50E}"/>
              </a:ext>
            </a:extLst>
          </p:cNvPr>
          <p:cNvSpPr/>
          <p:nvPr/>
        </p:nvSpPr>
        <p:spPr>
          <a:xfrm>
            <a:off x="6456192" y="4596713"/>
            <a:ext cx="5704402" cy="6178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71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99CC9-AB6B-384D-901C-A4F04108894B}"/>
              </a:ext>
            </a:extLst>
          </p:cNvPr>
          <p:cNvSpPr>
            <a:spLocks noGrp="1"/>
          </p:cNvSpPr>
          <p:nvPr>
            <p:ph type="title"/>
          </p:nvPr>
        </p:nvSpPr>
        <p:spPr>
          <a:xfrm>
            <a:off x="1371600" y="685800"/>
            <a:ext cx="10440296" cy="1485900"/>
          </a:xfrm>
        </p:spPr>
        <p:txBody>
          <a:bodyPr/>
          <a:lstStyle/>
          <a:p>
            <a:r>
              <a:rPr lang="en-US" dirty="0"/>
              <a:t>Global Leadership Initiative on Malnutrition</a:t>
            </a:r>
          </a:p>
        </p:txBody>
      </p:sp>
      <p:sp>
        <p:nvSpPr>
          <p:cNvPr id="4" name="Content Placeholder 3">
            <a:extLst>
              <a:ext uri="{FF2B5EF4-FFF2-40B4-BE49-F238E27FC236}">
                <a16:creationId xmlns:a16="http://schemas.microsoft.com/office/drawing/2014/main" id="{0FA529EC-EAD5-F94C-806C-88C17CDF4631}"/>
              </a:ext>
            </a:extLst>
          </p:cNvPr>
          <p:cNvSpPr>
            <a:spLocks noGrp="1"/>
          </p:cNvSpPr>
          <p:nvPr>
            <p:ph idx="1"/>
          </p:nvPr>
        </p:nvSpPr>
        <p:spPr>
          <a:xfrm>
            <a:off x="1371600" y="2286000"/>
            <a:ext cx="9601200" cy="4090086"/>
          </a:xfrm>
        </p:spPr>
        <p:txBody>
          <a:bodyPr>
            <a:normAutofit fontScale="92500" lnSpcReduction="10000"/>
          </a:bodyPr>
          <a:lstStyle/>
          <a:p>
            <a:r>
              <a:rPr lang="en-US" dirty="0"/>
              <a:t>Many studies have been published in the past three years assessing the validity of GLIM and component characteristics in a range of settings</a:t>
            </a:r>
          </a:p>
          <a:p>
            <a:pPr lvl="1"/>
            <a:r>
              <a:rPr lang="en-US" dirty="0"/>
              <a:t>Limits of evidence</a:t>
            </a:r>
          </a:p>
          <a:p>
            <a:pPr lvl="2"/>
            <a:r>
              <a:rPr lang="en-US" dirty="0"/>
              <a:t>Sample size</a:t>
            </a:r>
          </a:p>
          <a:p>
            <a:pPr lvl="2"/>
            <a:r>
              <a:rPr lang="en-US" dirty="0"/>
              <a:t>Use of retrospective review applying GLIM to extracted medical records</a:t>
            </a:r>
          </a:p>
          <a:p>
            <a:pPr lvl="1"/>
            <a:r>
              <a:rPr lang="en-US" dirty="0"/>
              <a:t>Limits of GLIM identified in body of evidence</a:t>
            </a:r>
          </a:p>
          <a:p>
            <a:pPr lvl="2"/>
            <a:r>
              <a:rPr lang="en-US" dirty="0"/>
              <a:t>Range of applications of recommendations for assessing muscle wasting</a:t>
            </a:r>
          </a:p>
          <a:p>
            <a:pPr lvl="2"/>
            <a:r>
              <a:rPr lang="en-US" dirty="0"/>
              <a:t>Unclear guidance on determining presence of inflammation</a:t>
            </a:r>
          </a:p>
          <a:p>
            <a:pPr lvl="1"/>
            <a:r>
              <a:rPr lang="en-US" dirty="0"/>
              <a:t>Overall GLIM has strong predictive validity for outcomes across studies</a:t>
            </a:r>
          </a:p>
          <a:p>
            <a:pPr lvl="3"/>
            <a:r>
              <a:rPr lang="en-US" dirty="0"/>
              <a:t>Mortality</a:t>
            </a:r>
          </a:p>
          <a:p>
            <a:pPr lvl="3"/>
            <a:r>
              <a:rPr lang="en-US" dirty="0"/>
              <a:t>Increased length of stay</a:t>
            </a:r>
          </a:p>
          <a:p>
            <a:pPr lvl="3"/>
            <a:r>
              <a:rPr lang="en-US" dirty="0"/>
              <a:t>Physical function</a:t>
            </a:r>
          </a:p>
          <a:p>
            <a:pPr lvl="2"/>
            <a:r>
              <a:rPr lang="en-US" dirty="0"/>
              <a:t>Correlation with SGA varies</a:t>
            </a:r>
          </a:p>
        </p:txBody>
      </p:sp>
    </p:spTree>
    <p:extLst>
      <p:ext uri="{BB962C8B-B14F-4D97-AF65-F5344CB8AC3E}">
        <p14:creationId xmlns:p14="http://schemas.microsoft.com/office/powerpoint/2010/main" val="33940564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DCC7BF-F145-ED4E-B9B9-E031D40DD640}"/>
              </a:ext>
            </a:extLst>
          </p:cNvPr>
          <p:cNvSpPr>
            <a:spLocks noGrp="1"/>
          </p:cNvSpPr>
          <p:nvPr>
            <p:ph idx="1"/>
          </p:nvPr>
        </p:nvSpPr>
        <p:spPr>
          <a:xfrm>
            <a:off x="1371599" y="2483707"/>
            <a:ext cx="10008973" cy="4003589"/>
          </a:xfrm>
        </p:spPr>
        <p:txBody>
          <a:bodyPr/>
          <a:lstStyle/>
          <a:p>
            <a:r>
              <a:rPr lang="en-US" dirty="0"/>
              <a:t>Nutrition status was determined by a designated service-line RD using the GLIM criteria.</a:t>
            </a:r>
          </a:p>
          <a:p>
            <a:pPr lvl="1"/>
            <a:r>
              <a:rPr lang="en-US" dirty="0"/>
              <a:t>Inflammation was determined by CRP level, WBC, and fibrinogen level. </a:t>
            </a:r>
          </a:p>
          <a:p>
            <a:pPr lvl="1"/>
            <a:r>
              <a:rPr lang="en-US" dirty="0"/>
              <a:t>Body composition was assessed with BIA</a:t>
            </a:r>
          </a:p>
          <a:p>
            <a:r>
              <a:rPr lang="en-US" dirty="0"/>
              <a:t>53 patients were included</a:t>
            </a:r>
          </a:p>
          <a:p>
            <a:pPr lvl="1"/>
            <a:r>
              <a:rPr lang="en-US" dirty="0"/>
              <a:t>Crohn’s disease 38</a:t>
            </a:r>
          </a:p>
          <a:p>
            <a:pPr lvl="1"/>
            <a:r>
              <a:rPr lang="en-US" dirty="0"/>
              <a:t>Ulcerative Colitis 15</a:t>
            </a:r>
          </a:p>
          <a:p>
            <a:r>
              <a:rPr lang="en-US" dirty="0"/>
              <a:t>Prevalence of malnutrition in the cohort was 43%</a:t>
            </a:r>
          </a:p>
          <a:p>
            <a:pPr lvl="1"/>
            <a:r>
              <a:rPr lang="en-US" dirty="0"/>
              <a:t>Higher than using ESPEN 2015 criteria</a:t>
            </a:r>
          </a:p>
          <a:p>
            <a:pPr lvl="1"/>
            <a:r>
              <a:rPr lang="en-US" dirty="0"/>
              <a:t>Given risk of surgical complications with malnourished IBD patients, a diagnostic paradigm with greater sensitivity is preferred over one with greater specificity</a:t>
            </a:r>
          </a:p>
          <a:p>
            <a:pPr marL="530352" lvl="1" indent="0">
              <a:buNone/>
            </a:pPr>
            <a:endParaRPr lang="en-US" dirty="0"/>
          </a:p>
          <a:p>
            <a:endParaRPr lang="en-US" dirty="0"/>
          </a:p>
          <a:p>
            <a:pPr lvl="1"/>
            <a:endParaRPr lang="en-US" dirty="0"/>
          </a:p>
        </p:txBody>
      </p:sp>
      <p:pic>
        <p:nvPicPr>
          <p:cNvPr id="4" name="Picture 3">
            <a:extLst>
              <a:ext uri="{FF2B5EF4-FFF2-40B4-BE49-F238E27FC236}">
                <a16:creationId xmlns:a16="http://schemas.microsoft.com/office/drawing/2014/main" id="{625892AD-3FD5-4D4B-9027-44EE203A27D3}"/>
              </a:ext>
            </a:extLst>
          </p:cNvPr>
          <p:cNvPicPr>
            <a:picLocks noChangeAspect="1"/>
          </p:cNvPicPr>
          <p:nvPr/>
        </p:nvPicPr>
        <p:blipFill>
          <a:blip r:embed="rId3"/>
          <a:stretch>
            <a:fillRect/>
          </a:stretch>
        </p:blipFill>
        <p:spPr>
          <a:xfrm>
            <a:off x="760455" y="93534"/>
            <a:ext cx="6381749" cy="2127250"/>
          </a:xfrm>
          <a:prstGeom prst="rect">
            <a:avLst/>
          </a:prstGeom>
        </p:spPr>
      </p:pic>
    </p:spTree>
    <p:extLst>
      <p:ext uri="{BB962C8B-B14F-4D97-AF65-F5344CB8AC3E}">
        <p14:creationId xmlns:p14="http://schemas.microsoft.com/office/powerpoint/2010/main" val="1482353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526CB40-B04B-CE49-B45D-43DB510E62A9}"/>
              </a:ext>
            </a:extLst>
          </p:cNvPr>
          <p:cNvPicPr>
            <a:picLocks noGrp="1" noChangeAspect="1"/>
          </p:cNvPicPr>
          <p:nvPr>
            <p:ph idx="1"/>
          </p:nvPr>
        </p:nvPicPr>
        <p:blipFill>
          <a:blip r:embed="rId3"/>
          <a:stretch>
            <a:fillRect/>
          </a:stretch>
        </p:blipFill>
        <p:spPr>
          <a:xfrm>
            <a:off x="3188043" y="2271469"/>
            <a:ext cx="6586152" cy="3984216"/>
          </a:xfrm>
          <a:prstGeom prst="rect">
            <a:avLst/>
          </a:prstGeom>
        </p:spPr>
      </p:pic>
      <p:pic>
        <p:nvPicPr>
          <p:cNvPr id="7" name="Picture 6">
            <a:extLst>
              <a:ext uri="{FF2B5EF4-FFF2-40B4-BE49-F238E27FC236}">
                <a16:creationId xmlns:a16="http://schemas.microsoft.com/office/drawing/2014/main" id="{D189F295-21C4-0D42-8B7A-1893AA3B88AE}"/>
              </a:ext>
            </a:extLst>
          </p:cNvPr>
          <p:cNvPicPr>
            <a:picLocks noChangeAspect="1"/>
          </p:cNvPicPr>
          <p:nvPr/>
        </p:nvPicPr>
        <p:blipFill>
          <a:blip r:embed="rId4"/>
          <a:stretch>
            <a:fillRect/>
          </a:stretch>
        </p:blipFill>
        <p:spPr>
          <a:xfrm>
            <a:off x="868061" y="159778"/>
            <a:ext cx="7089689" cy="1856823"/>
          </a:xfrm>
          <a:prstGeom prst="rect">
            <a:avLst/>
          </a:prstGeom>
        </p:spPr>
      </p:pic>
    </p:spTree>
    <p:extLst>
      <p:ext uri="{BB962C8B-B14F-4D97-AF65-F5344CB8AC3E}">
        <p14:creationId xmlns:p14="http://schemas.microsoft.com/office/powerpoint/2010/main" val="1638332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89F295-21C4-0D42-8B7A-1893AA3B88AE}"/>
              </a:ext>
            </a:extLst>
          </p:cNvPr>
          <p:cNvPicPr>
            <a:picLocks noChangeAspect="1"/>
          </p:cNvPicPr>
          <p:nvPr/>
        </p:nvPicPr>
        <p:blipFill>
          <a:blip r:embed="rId3"/>
          <a:stretch>
            <a:fillRect/>
          </a:stretch>
        </p:blipFill>
        <p:spPr>
          <a:xfrm>
            <a:off x="868061" y="159778"/>
            <a:ext cx="7089689" cy="1856823"/>
          </a:xfrm>
          <a:prstGeom prst="rect">
            <a:avLst/>
          </a:prstGeom>
        </p:spPr>
      </p:pic>
      <p:pic>
        <p:nvPicPr>
          <p:cNvPr id="5" name="Content Placeholder 4">
            <a:extLst>
              <a:ext uri="{FF2B5EF4-FFF2-40B4-BE49-F238E27FC236}">
                <a16:creationId xmlns:a16="http://schemas.microsoft.com/office/drawing/2014/main" id="{ED184BCD-3BCE-7540-A7AE-51FBDAC1AD66}"/>
              </a:ext>
            </a:extLst>
          </p:cNvPr>
          <p:cNvPicPr>
            <a:picLocks noGrp="1" noChangeAspect="1"/>
          </p:cNvPicPr>
          <p:nvPr>
            <p:ph idx="1"/>
          </p:nvPr>
        </p:nvPicPr>
        <p:blipFill>
          <a:blip r:embed="rId4"/>
          <a:stretch>
            <a:fillRect/>
          </a:stretch>
        </p:blipFill>
        <p:spPr>
          <a:xfrm>
            <a:off x="1556775" y="2125363"/>
            <a:ext cx="8763524" cy="3484606"/>
          </a:xfrm>
          <a:prstGeom prst="rect">
            <a:avLst/>
          </a:prstGeom>
        </p:spPr>
      </p:pic>
      <p:sp>
        <p:nvSpPr>
          <p:cNvPr id="8" name="TextBox 7">
            <a:extLst>
              <a:ext uri="{FF2B5EF4-FFF2-40B4-BE49-F238E27FC236}">
                <a16:creationId xmlns:a16="http://schemas.microsoft.com/office/drawing/2014/main" id="{B9B28479-B50A-2742-B474-775242CD2748}"/>
              </a:ext>
            </a:extLst>
          </p:cNvPr>
          <p:cNvSpPr txBox="1"/>
          <p:nvPr/>
        </p:nvSpPr>
        <p:spPr>
          <a:xfrm>
            <a:off x="1556775" y="5718731"/>
            <a:ext cx="9329351" cy="923330"/>
          </a:xfrm>
          <a:prstGeom prst="rect">
            <a:avLst/>
          </a:prstGeom>
          <a:noFill/>
        </p:spPr>
        <p:txBody>
          <a:bodyPr wrap="square" rtlCol="0">
            <a:spAutoFit/>
          </a:bodyPr>
          <a:lstStyle/>
          <a:p>
            <a:r>
              <a:rPr lang="en-US" dirty="0"/>
              <a:t>1 year mortality risk after adjusting for age, department and planned vs emergency admission</a:t>
            </a:r>
          </a:p>
          <a:p>
            <a:pPr lvl="1"/>
            <a:r>
              <a:rPr lang="en-US" dirty="0"/>
              <a:t>GLIM: hazard ratio 2.68, 95% CI 1.33-5.41</a:t>
            </a:r>
          </a:p>
          <a:p>
            <a:pPr lvl="1"/>
            <a:r>
              <a:rPr lang="en-US" dirty="0"/>
              <a:t>PG-SGA: hazard ratio 1.36, 95% CI 0.65-2.83</a:t>
            </a:r>
          </a:p>
        </p:txBody>
      </p:sp>
    </p:spTree>
    <p:extLst>
      <p:ext uri="{BB962C8B-B14F-4D97-AF65-F5344CB8AC3E}">
        <p14:creationId xmlns:p14="http://schemas.microsoft.com/office/powerpoint/2010/main" val="2515029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BFCBDCE-4728-F94C-B429-1E0AE3D27E70}"/>
              </a:ext>
            </a:extLst>
          </p:cNvPr>
          <p:cNvPicPr>
            <a:picLocks noGrp="1" noChangeAspect="1"/>
          </p:cNvPicPr>
          <p:nvPr>
            <p:ph idx="1"/>
          </p:nvPr>
        </p:nvPicPr>
        <p:blipFill>
          <a:blip r:embed="rId3"/>
          <a:stretch>
            <a:fillRect/>
          </a:stretch>
        </p:blipFill>
        <p:spPr>
          <a:xfrm>
            <a:off x="827253" y="2307795"/>
            <a:ext cx="10537495" cy="3709946"/>
          </a:xfrm>
          <a:prstGeom prst="rect">
            <a:avLst/>
          </a:prstGeom>
        </p:spPr>
      </p:pic>
      <p:pic>
        <p:nvPicPr>
          <p:cNvPr id="4" name="Picture 3">
            <a:extLst>
              <a:ext uri="{FF2B5EF4-FFF2-40B4-BE49-F238E27FC236}">
                <a16:creationId xmlns:a16="http://schemas.microsoft.com/office/drawing/2014/main" id="{72A54C1F-2E57-034A-BCE6-182C1E600B49}"/>
              </a:ext>
            </a:extLst>
          </p:cNvPr>
          <p:cNvPicPr>
            <a:picLocks noChangeAspect="1"/>
          </p:cNvPicPr>
          <p:nvPr/>
        </p:nvPicPr>
        <p:blipFill>
          <a:blip r:embed="rId4"/>
          <a:stretch>
            <a:fillRect/>
          </a:stretch>
        </p:blipFill>
        <p:spPr>
          <a:xfrm>
            <a:off x="906677" y="152400"/>
            <a:ext cx="5877182" cy="1982664"/>
          </a:xfrm>
          <a:prstGeom prst="rect">
            <a:avLst/>
          </a:prstGeom>
        </p:spPr>
      </p:pic>
      <p:sp>
        <p:nvSpPr>
          <p:cNvPr id="6" name="Rectangle 5">
            <a:extLst>
              <a:ext uri="{FF2B5EF4-FFF2-40B4-BE49-F238E27FC236}">
                <a16:creationId xmlns:a16="http://schemas.microsoft.com/office/drawing/2014/main" id="{E67B7F51-82B6-D540-8A17-AA7C42D26874}"/>
              </a:ext>
            </a:extLst>
          </p:cNvPr>
          <p:cNvSpPr/>
          <p:nvPr/>
        </p:nvSpPr>
        <p:spPr>
          <a:xfrm>
            <a:off x="2162432" y="4275438"/>
            <a:ext cx="8303741" cy="5313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318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CBA8-53B2-2447-B6C2-917F31AFA720}"/>
              </a:ext>
            </a:extLst>
          </p:cNvPr>
          <p:cNvSpPr>
            <a:spLocks noGrp="1"/>
          </p:cNvSpPr>
          <p:nvPr>
            <p:ph type="title"/>
          </p:nvPr>
        </p:nvSpPr>
        <p:spPr/>
        <p:txBody>
          <a:bodyPr/>
          <a:lstStyle/>
          <a:p>
            <a:r>
              <a:rPr lang="en-US" dirty="0"/>
              <a:t>Key take </a:t>
            </a:r>
            <a:r>
              <a:rPr lang="en-US" dirty="0" err="1"/>
              <a:t>aways</a:t>
            </a:r>
            <a:endParaRPr lang="en-US" dirty="0"/>
          </a:p>
        </p:txBody>
      </p:sp>
      <p:sp>
        <p:nvSpPr>
          <p:cNvPr id="3" name="Content Placeholder 2">
            <a:extLst>
              <a:ext uri="{FF2B5EF4-FFF2-40B4-BE49-F238E27FC236}">
                <a16:creationId xmlns:a16="http://schemas.microsoft.com/office/drawing/2014/main" id="{16268D0E-2AE3-7D42-B7E6-96422DEC530F}"/>
              </a:ext>
            </a:extLst>
          </p:cNvPr>
          <p:cNvSpPr>
            <a:spLocks noGrp="1"/>
          </p:cNvSpPr>
          <p:nvPr>
            <p:ph idx="1"/>
          </p:nvPr>
        </p:nvSpPr>
        <p:spPr/>
        <p:txBody>
          <a:bodyPr/>
          <a:lstStyle/>
          <a:p>
            <a:r>
              <a:rPr lang="en-US" dirty="0"/>
              <a:t>GLIM consensus criteria builds upon Subjective Global Assessment and the AND/ASPEN Consensus Characteristics</a:t>
            </a:r>
          </a:p>
          <a:p>
            <a:r>
              <a:rPr lang="en-US" dirty="0"/>
              <a:t>GLIM has a significant body of validation evidence, despite being the newest paradigm</a:t>
            </a:r>
          </a:p>
          <a:p>
            <a:pPr lvl="1"/>
            <a:r>
              <a:rPr lang="en-US" dirty="0"/>
              <a:t>Validation of GLIM using nutrition-focused physical exam has not yet been investigated</a:t>
            </a:r>
          </a:p>
          <a:p>
            <a:pPr lvl="1"/>
            <a:r>
              <a:rPr lang="en-US" dirty="0"/>
              <a:t>BMI thresholds may not be as strongly correlated with outcomes in Asian populations under 70 years of age</a:t>
            </a:r>
          </a:p>
          <a:p>
            <a:r>
              <a:rPr lang="en-US" dirty="0"/>
              <a:t>GLIM is a streamlined diagnostic framework</a:t>
            </a:r>
          </a:p>
        </p:txBody>
      </p:sp>
    </p:spTree>
    <p:extLst>
      <p:ext uri="{BB962C8B-B14F-4D97-AF65-F5344CB8AC3E}">
        <p14:creationId xmlns:p14="http://schemas.microsoft.com/office/powerpoint/2010/main" val="98843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5BDA-0E28-174A-A018-15DE7E28A220}"/>
              </a:ext>
            </a:extLst>
          </p:cNvPr>
          <p:cNvSpPr>
            <a:spLocks noGrp="1"/>
          </p:cNvSpPr>
          <p:nvPr>
            <p:ph type="title"/>
          </p:nvPr>
        </p:nvSpPr>
        <p:spPr/>
        <p:txBody>
          <a:bodyPr/>
          <a:lstStyle/>
          <a:p>
            <a:r>
              <a:rPr lang="en-US" dirty="0"/>
              <a:t>Case comparisons</a:t>
            </a:r>
          </a:p>
        </p:txBody>
      </p:sp>
      <p:sp>
        <p:nvSpPr>
          <p:cNvPr id="3" name="Text Placeholder 2">
            <a:extLst>
              <a:ext uri="{FF2B5EF4-FFF2-40B4-BE49-F238E27FC236}">
                <a16:creationId xmlns:a16="http://schemas.microsoft.com/office/drawing/2014/main" id="{BF82C7C9-0852-6B4E-A465-978E8175154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9183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765FE2-6154-5A41-BBC5-4156CBC37BA5}"/>
              </a:ext>
            </a:extLst>
          </p:cNvPr>
          <p:cNvSpPr>
            <a:spLocks noGrp="1"/>
          </p:cNvSpPr>
          <p:nvPr>
            <p:ph type="title"/>
          </p:nvPr>
        </p:nvSpPr>
        <p:spPr/>
        <p:txBody>
          <a:bodyPr/>
          <a:lstStyle/>
          <a:p>
            <a:r>
              <a:rPr lang="en-US" dirty="0"/>
              <a:t>Case #1</a:t>
            </a:r>
          </a:p>
        </p:txBody>
      </p:sp>
      <p:sp>
        <p:nvSpPr>
          <p:cNvPr id="5" name="Content Placeholder 4">
            <a:extLst>
              <a:ext uri="{FF2B5EF4-FFF2-40B4-BE49-F238E27FC236}">
                <a16:creationId xmlns:a16="http://schemas.microsoft.com/office/drawing/2014/main" id="{8881A658-28E3-C049-8F9D-D4C9E9133466}"/>
              </a:ext>
            </a:extLst>
          </p:cNvPr>
          <p:cNvSpPr>
            <a:spLocks noGrp="1"/>
          </p:cNvSpPr>
          <p:nvPr>
            <p:ph idx="1"/>
          </p:nvPr>
        </p:nvSpPr>
        <p:spPr>
          <a:xfrm>
            <a:off x="1371600" y="2286000"/>
            <a:ext cx="9601200" cy="4491318"/>
          </a:xfrm>
        </p:spPr>
        <p:txBody>
          <a:bodyPr>
            <a:normAutofit fontScale="92500" lnSpcReduction="10000"/>
          </a:bodyPr>
          <a:lstStyle/>
          <a:p>
            <a:r>
              <a:rPr lang="en-US" dirty="0"/>
              <a:t>60 YO community dwelling male being seen in cardiac rehab 1-month after acute myocardial infarction</a:t>
            </a:r>
          </a:p>
          <a:p>
            <a:r>
              <a:rPr lang="en-US" dirty="0"/>
              <a:t>Anthropometrics</a:t>
            </a:r>
          </a:p>
          <a:p>
            <a:pPr lvl="1"/>
            <a:r>
              <a:rPr lang="en-US" dirty="0"/>
              <a:t>Height: 70”    Weight: 85.5 kg     BMI: 27 kg/m</a:t>
            </a:r>
            <a:r>
              <a:rPr lang="en-US" baseline="30000" dirty="0"/>
              <a:t>2</a:t>
            </a:r>
          </a:p>
          <a:p>
            <a:pPr lvl="1"/>
            <a:r>
              <a:rPr lang="en-US" dirty="0"/>
              <a:t>UBW: 90 kg    %UBW: 95%</a:t>
            </a:r>
          </a:p>
          <a:p>
            <a:r>
              <a:rPr lang="en-US" dirty="0"/>
              <a:t>Nutrition focused physical exam</a:t>
            </a:r>
          </a:p>
          <a:p>
            <a:pPr lvl="1"/>
            <a:r>
              <a:rPr lang="en-US" dirty="0"/>
              <a:t>No muscle wasting</a:t>
            </a:r>
          </a:p>
          <a:p>
            <a:pPr lvl="1"/>
            <a:r>
              <a:rPr lang="en-US" dirty="0"/>
              <a:t>Mild fat wasting at triceps, peri-orbital region</a:t>
            </a:r>
          </a:p>
          <a:p>
            <a:r>
              <a:rPr lang="en-US" dirty="0"/>
              <a:t>Patient interview:</a:t>
            </a:r>
          </a:p>
          <a:p>
            <a:pPr lvl="1"/>
            <a:r>
              <a:rPr lang="en-US" dirty="0"/>
              <a:t>Denies difficulty ambulating or completing ADLs</a:t>
            </a:r>
          </a:p>
          <a:p>
            <a:pPr lvl="1"/>
            <a:r>
              <a:rPr lang="en-US" dirty="0"/>
              <a:t>Confirms weight loss of ~10 </a:t>
            </a:r>
            <a:r>
              <a:rPr lang="en-US" dirty="0" err="1"/>
              <a:t>lbs</a:t>
            </a:r>
            <a:r>
              <a:rPr lang="en-US" dirty="0"/>
              <a:t> related to acute MI related to poor appetite during hospitalization, frequent NPO status. States appetite has improved since discharge.</a:t>
            </a:r>
          </a:p>
          <a:p>
            <a:pPr lvl="1"/>
            <a:r>
              <a:rPr lang="en-US" dirty="0"/>
              <a:t>Denies Nausea, vomiting, diarrhea, constipation, difficulty chewing or swallowing</a:t>
            </a:r>
          </a:p>
        </p:txBody>
      </p:sp>
    </p:spTree>
    <p:extLst>
      <p:ext uri="{BB962C8B-B14F-4D97-AF65-F5344CB8AC3E}">
        <p14:creationId xmlns:p14="http://schemas.microsoft.com/office/powerpoint/2010/main" val="3724624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1DD108-41A2-C34F-A500-2FB052776D9B}"/>
              </a:ext>
            </a:extLst>
          </p:cNvPr>
          <p:cNvPicPr>
            <a:picLocks noChangeAspect="1"/>
          </p:cNvPicPr>
          <p:nvPr/>
        </p:nvPicPr>
        <p:blipFill>
          <a:blip r:embed="rId2"/>
          <a:stretch>
            <a:fillRect/>
          </a:stretch>
        </p:blipFill>
        <p:spPr>
          <a:xfrm>
            <a:off x="2406650" y="88900"/>
            <a:ext cx="7226300" cy="2082800"/>
          </a:xfrm>
          <a:prstGeom prst="rect">
            <a:avLst/>
          </a:prstGeom>
        </p:spPr>
      </p:pic>
      <p:sp>
        <p:nvSpPr>
          <p:cNvPr id="3" name="Content Placeholder 2">
            <a:extLst>
              <a:ext uri="{FF2B5EF4-FFF2-40B4-BE49-F238E27FC236}">
                <a16:creationId xmlns:a16="http://schemas.microsoft.com/office/drawing/2014/main" id="{685F9790-8471-F343-B070-642DAED2D1BB}"/>
              </a:ext>
            </a:extLst>
          </p:cNvPr>
          <p:cNvSpPr>
            <a:spLocks noGrp="1"/>
          </p:cNvSpPr>
          <p:nvPr>
            <p:ph idx="1"/>
          </p:nvPr>
        </p:nvSpPr>
        <p:spPr>
          <a:xfrm>
            <a:off x="1371599" y="2286000"/>
            <a:ext cx="9971903" cy="3981450"/>
          </a:xfrm>
        </p:spPr>
        <p:txBody>
          <a:bodyPr>
            <a:normAutofit/>
          </a:bodyPr>
          <a:lstStyle/>
          <a:p>
            <a:r>
              <a:rPr lang="en-US" dirty="0"/>
              <a:t>Retrospective review of a national database on healthcare cost and utilization for 2018</a:t>
            </a:r>
          </a:p>
          <a:p>
            <a:pPr lvl="1"/>
            <a:r>
              <a:rPr lang="en-US" dirty="0"/>
              <a:t>ICD-10 codes undernutrition-malnutrition</a:t>
            </a:r>
          </a:p>
          <a:p>
            <a:pPr lvl="1"/>
            <a:r>
              <a:rPr lang="en-US" dirty="0"/>
              <a:t>Excluded maternal and neonatal admissions</a:t>
            </a:r>
          </a:p>
          <a:p>
            <a:r>
              <a:rPr lang="en-US" dirty="0"/>
              <a:t>Objectives</a:t>
            </a:r>
          </a:p>
          <a:p>
            <a:pPr lvl="1"/>
            <a:r>
              <a:rPr lang="en-US" dirty="0"/>
              <a:t>Assess the prevalence of malnutrition in hospitalized patients</a:t>
            </a:r>
          </a:p>
          <a:p>
            <a:pPr lvl="1"/>
            <a:r>
              <a:rPr lang="en-US" dirty="0"/>
              <a:t>Compare demographics and clinical considerations between well-nourished and malnourished patients</a:t>
            </a:r>
          </a:p>
          <a:p>
            <a:pPr lvl="1"/>
            <a:r>
              <a:rPr lang="en-US" dirty="0"/>
              <a:t>Investigate impacts of malnutrition</a:t>
            </a:r>
          </a:p>
          <a:p>
            <a:pPr lvl="2"/>
            <a:r>
              <a:rPr lang="en-US" dirty="0"/>
              <a:t>30-day readmissions</a:t>
            </a:r>
          </a:p>
          <a:p>
            <a:pPr lvl="2"/>
            <a:r>
              <a:rPr lang="en-US" dirty="0"/>
              <a:t>Costs </a:t>
            </a:r>
          </a:p>
        </p:txBody>
      </p:sp>
    </p:spTree>
    <p:extLst>
      <p:ext uri="{BB962C8B-B14F-4D97-AF65-F5344CB8AC3E}">
        <p14:creationId xmlns:p14="http://schemas.microsoft.com/office/powerpoint/2010/main" val="1764161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5A3D-6DDA-4D41-9CEB-550FD90F05CE}"/>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29E69CC5-AA11-7A42-AB24-E36BB019F1C2}"/>
              </a:ext>
            </a:extLst>
          </p:cNvPr>
          <p:cNvSpPr>
            <a:spLocks noGrp="1"/>
          </p:cNvSpPr>
          <p:nvPr>
            <p:ph idx="1"/>
          </p:nvPr>
        </p:nvSpPr>
        <p:spPr>
          <a:xfrm>
            <a:off x="1371599" y="2286000"/>
            <a:ext cx="10364993" cy="4480560"/>
          </a:xfrm>
        </p:spPr>
        <p:txBody>
          <a:bodyPr>
            <a:normAutofit fontScale="92500" lnSpcReduction="20000"/>
          </a:bodyPr>
          <a:lstStyle/>
          <a:p>
            <a:r>
              <a:rPr lang="en-US" dirty="0"/>
              <a:t>45 year old male patient with colon cancer seen in ambulatory infusion clinic related to positive MST screening for report of poor appetite &gt;1 week and 10 </a:t>
            </a:r>
            <a:r>
              <a:rPr lang="en-US" dirty="0" err="1"/>
              <a:t>lb</a:t>
            </a:r>
            <a:r>
              <a:rPr lang="en-US" dirty="0"/>
              <a:t> weight loss. </a:t>
            </a:r>
          </a:p>
          <a:p>
            <a:r>
              <a:rPr lang="en-US" dirty="0"/>
              <a:t>Anthropometrics</a:t>
            </a:r>
          </a:p>
          <a:p>
            <a:pPr lvl="1"/>
            <a:r>
              <a:rPr lang="en-US" dirty="0"/>
              <a:t>Height: 72”    Weight: 77 kg     BMI: 23 kg/m</a:t>
            </a:r>
            <a:r>
              <a:rPr lang="en-US" baseline="30000" dirty="0"/>
              <a:t>2</a:t>
            </a:r>
          </a:p>
          <a:p>
            <a:pPr lvl="1"/>
            <a:r>
              <a:rPr lang="en-US" dirty="0"/>
              <a:t>UBW: 85 kg    %UBW: 91%</a:t>
            </a:r>
          </a:p>
          <a:p>
            <a:r>
              <a:rPr lang="en-US" dirty="0"/>
              <a:t>Nutrition focused physical exam</a:t>
            </a:r>
          </a:p>
          <a:p>
            <a:pPr lvl="1"/>
            <a:r>
              <a:rPr lang="en-US" dirty="0"/>
              <a:t>Mild  muscle wasting at quadriceps and calves, moderate at deltoids</a:t>
            </a:r>
          </a:p>
          <a:p>
            <a:pPr lvl="1"/>
            <a:r>
              <a:rPr lang="en-US" dirty="0"/>
              <a:t>Mild fat wasting at triceps</a:t>
            </a:r>
          </a:p>
          <a:p>
            <a:r>
              <a:rPr lang="en-US" dirty="0"/>
              <a:t>Patient interview:</a:t>
            </a:r>
          </a:p>
          <a:p>
            <a:pPr lvl="1"/>
            <a:r>
              <a:rPr lang="en-US" dirty="0"/>
              <a:t>Denies difficulty ambulating or completing ADLs</a:t>
            </a:r>
          </a:p>
          <a:p>
            <a:pPr lvl="1"/>
            <a:r>
              <a:rPr lang="en-US" dirty="0"/>
              <a:t>Confirms weight loss of 15-20 </a:t>
            </a:r>
            <a:r>
              <a:rPr lang="en-US" dirty="0" err="1"/>
              <a:t>lbs</a:t>
            </a:r>
            <a:r>
              <a:rPr lang="en-US" dirty="0"/>
              <a:t> over past 6 weeks, attributes to nausea and vomiting after chemotherapy sessions, poor appetite, tolerating roughly 50% of normal intake</a:t>
            </a:r>
          </a:p>
          <a:p>
            <a:pPr lvl="1"/>
            <a:r>
              <a:rPr lang="en-US" dirty="0"/>
              <a:t>Reports nausea and vomiting, occasional diarrhea</a:t>
            </a:r>
          </a:p>
          <a:p>
            <a:pPr lvl="1"/>
            <a:r>
              <a:rPr lang="en-US" dirty="0"/>
              <a:t>Denies difficulty chewing or swallowing</a:t>
            </a:r>
          </a:p>
        </p:txBody>
      </p:sp>
    </p:spTree>
    <p:extLst>
      <p:ext uri="{BB962C8B-B14F-4D97-AF65-F5344CB8AC3E}">
        <p14:creationId xmlns:p14="http://schemas.microsoft.com/office/powerpoint/2010/main" val="272976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49DE6-F5E6-5045-8FE6-8B6466F4A795}"/>
              </a:ext>
            </a:extLst>
          </p:cNvPr>
          <p:cNvSpPr>
            <a:spLocks noGrp="1"/>
          </p:cNvSpPr>
          <p:nvPr>
            <p:ph type="title"/>
          </p:nvPr>
        </p:nvSpPr>
        <p:spPr/>
        <p:txBody>
          <a:bodyPr/>
          <a:lstStyle/>
          <a:p>
            <a:r>
              <a:rPr lang="en-US" dirty="0"/>
              <a:t>Case #2 </a:t>
            </a:r>
          </a:p>
        </p:txBody>
      </p:sp>
      <p:sp>
        <p:nvSpPr>
          <p:cNvPr id="3" name="Content Placeholder 2">
            <a:extLst>
              <a:ext uri="{FF2B5EF4-FFF2-40B4-BE49-F238E27FC236}">
                <a16:creationId xmlns:a16="http://schemas.microsoft.com/office/drawing/2014/main" id="{E18DBD5C-45E6-9B45-AE65-95AE55093521}"/>
              </a:ext>
            </a:extLst>
          </p:cNvPr>
          <p:cNvSpPr>
            <a:spLocks noGrp="1"/>
          </p:cNvSpPr>
          <p:nvPr>
            <p:ph idx="1"/>
          </p:nvPr>
        </p:nvSpPr>
        <p:spPr/>
        <p:txBody>
          <a:bodyPr>
            <a:normAutofit fontScale="85000" lnSpcReduction="20000"/>
          </a:bodyPr>
          <a:lstStyle/>
          <a:p>
            <a:r>
              <a:rPr lang="en-US" dirty="0"/>
              <a:t>75 YO female admitted to the hospital with COPD exacerbation</a:t>
            </a:r>
          </a:p>
          <a:p>
            <a:r>
              <a:rPr lang="en-US" dirty="0"/>
              <a:t>Anthropometrics</a:t>
            </a:r>
          </a:p>
          <a:p>
            <a:pPr lvl="1"/>
            <a:r>
              <a:rPr lang="en-US" dirty="0"/>
              <a:t>Height: 64”    Weight: 48 kg     BMI: 18 kg/m</a:t>
            </a:r>
            <a:r>
              <a:rPr lang="en-US" baseline="30000" dirty="0"/>
              <a:t>2</a:t>
            </a:r>
          </a:p>
          <a:p>
            <a:pPr lvl="1"/>
            <a:r>
              <a:rPr lang="en-US" dirty="0"/>
              <a:t>UBW: 48 kg    %UBW: 100%</a:t>
            </a:r>
          </a:p>
          <a:p>
            <a:r>
              <a:rPr lang="en-US" dirty="0"/>
              <a:t>Nutrition focused physical exam</a:t>
            </a:r>
          </a:p>
          <a:p>
            <a:pPr lvl="1"/>
            <a:r>
              <a:rPr lang="en-US" dirty="0"/>
              <a:t>Slim without overt wasting or fluid accumulation</a:t>
            </a:r>
          </a:p>
          <a:p>
            <a:r>
              <a:rPr lang="en-US" dirty="0"/>
              <a:t>Patient interview:</a:t>
            </a:r>
          </a:p>
          <a:p>
            <a:pPr lvl="1"/>
            <a:r>
              <a:rPr lang="en-US" dirty="0"/>
              <a:t>Reports mild difficulty ambulating and completing ADLs, becomes easily fatigued</a:t>
            </a:r>
          </a:p>
          <a:p>
            <a:pPr lvl="1"/>
            <a:r>
              <a:rPr lang="en-US" dirty="0"/>
              <a:t>Reports appetite is stable, drinks 2 oral nutrition shake supplements daily (Breakfast and HS snack) and eats two meals daily each providing about 350 kcals and 20 g protein each – total intake 1400 kcal (29 kcal/day) 80 g Pro (1.7 g/kg)</a:t>
            </a:r>
          </a:p>
          <a:p>
            <a:pPr lvl="1"/>
            <a:r>
              <a:rPr lang="en-US" dirty="0"/>
              <a:t>Denies Nausea, vomiting, diarrhea, constipation, difficulty chewing or swallowing</a:t>
            </a:r>
          </a:p>
        </p:txBody>
      </p:sp>
    </p:spTree>
    <p:extLst>
      <p:ext uri="{BB962C8B-B14F-4D97-AF65-F5344CB8AC3E}">
        <p14:creationId xmlns:p14="http://schemas.microsoft.com/office/powerpoint/2010/main" val="1228672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D0C2B-1440-AE45-A2C7-CB4B56C5989A}"/>
              </a:ext>
            </a:extLst>
          </p:cNvPr>
          <p:cNvSpPr>
            <a:spLocks noGrp="1"/>
          </p:cNvSpPr>
          <p:nvPr>
            <p:ph type="title"/>
          </p:nvPr>
        </p:nvSpPr>
        <p:spPr/>
        <p:txBody>
          <a:bodyPr/>
          <a:lstStyle/>
          <a:p>
            <a:r>
              <a:rPr lang="en-US" dirty="0"/>
              <a:t>Case #4</a:t>
            </a:r>
          </a:p>
        </p:txBody>
      </p:sp>
      <p:sp>
        <p:nvSpPr>
          <p:cNvPr id="3" name="Content Placeholder 2">
            <a:extLst>
              <a:ext uri="{FF2B5EF4-FFF2-40B4-BE49-F238E27FC236}">
                <a16:creationId xmlns:a16="http://schemas.microsoft.com/office/drawing/2014/main" id="{FFC4F4B5-BC16-C544-8477-5107555022CF}"/>
              </a:ext>
            </a:extLst>
          </p:cNvPr>
          <p:cNvSpPr>
            <a:spLocks noGrp="1"/>
          </p:cNvSpPr>
          <p:nvPr>
            <p:ph idx="1"/>
          </p:nvPr>
        </p:nvSpPr>
        <p:spPr>
          <a:xfrm>
            <a:off x="1371600" y="2286000"/>
            <a:ext cx="9601200" cy="4125558"/>
          </a:xfrm>
        </p:spPr>
        <p:txBody>
          <a:bodyPr>
            <a:normAutofit fontScale="85000" lnSpcReduction="10000"/>
          </a:bodyPr>
          <a:lstStyle/>
          <a:p>
            <a:r>
              <a:rPr lang="en-US" dirty="0"/>
              <a:t>20 year female patient admitted after motor vehicle collision with </a:t>
            </a:r>
            <a:r>
              <a:rPr lang="en-US" dirty="0" err="1"/>
              <a:t>b/l</a:t>
            </a:r>
            <a:r>
              <a:rPr lang="en-US" dirty="0"/>
              <a:t> femur fractures, multiple rib fractures with a segment of flail chest, diffuse axonal injury, subdural hemorrhage, seatbelt sign with retroperitoneal hematoma. Following findings on hospital day #20, has been tolerating &gt;80% goal nutrition support with enteral nutrition since hospital day #3.</a:t>
            </a:r>
          </a:p>
          <a:p>
            <a:r>
              <a:rPr lang="en-US" dirty="0"/>
              <a:t>Anthropometrics</a:t>
            </a:r>
          </a:p>
          <a:p>
            <a:pPr lvl="1"/>
            <a:r>
              <a:rPr lang="en-US" dirty="0"/>
              <a:t>Height: 65”            current weight: 56 kg     BMI: 20 kg/m</a:t>
            </a:r>
            <a:r>
              <a:rPr lang="en-US" baseline="30000" dirty="0"/>
              <a:t>2</a:t>
            </a:r>
          </a:p>
          <a:p>
            <a:pPr lvl="1"/>
            <a:r>
              <a:rPr lang="en-US" dirty="0"/>
              <a:t>UBW PTA: 61 kg    %UBW: 92%</a:t>
            </a:r>
          </a:p>
          <a:p>
            <a:r>
              <a:rPr lang="en-US" dirty="0"/>
              <a:t>Nutrition focused physical exam</a:t>
            </a:r>
          </a:p>
          <a:p>
            <a:pPr lvl="1"/>
            <a:r>
              <a:rPr lang="en-US" dirty="0"/>
              <a:t>Limited by diffuse fluid accumulation</a:t>
            </a:r>
          </a:p>
          <a:p>
            <a:r>
              <a:rPr lang="en-US" dirty="0"/>
              <a:t>Per interview with family, patient unable to participate in interview related to level of consciousness:</a:t>
            </a:r>
          </a:p>
          <a:p>
            <a:pPr lvl="1"/>
            <a:r>
              <a:rPr lang="en-US" dirty="0"/>
              <a:t>No difficulty with ambulation or ADLs PTA to their knowledge</a:t>
            </a:r>
          </a:p>
          <a:p>
            <a:pPr lvl="1"/>
            <a:r>
              <a:rPr lang="en-US" dirty="0"/>
              <a:t>Mother reports patient appears thinner since admission, UBW PTA per mother based on recent pre-hospitalization conversation with daughter</a:t>
            </a:r>
          </a:p>
        </p:txBody>
      </p:sp>
    </p:spTree>
    <p:extLst>
      <p:ext uri="{BB962C8B-B14F-4D97-AF65-F5344CB8AC3E}">
        <p14:creationId xmlns:p14="http://schemas.microsoft.com/office/powerpoint/2010/main" val="29680331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9EE2B2F-F382-CA45-B83E-AC8177B8A55E}"/>
              </a:ext>
            </a:extLst>
          </p:cNvPr>
          <p:cNvSpPr>
            <a:spLocks noGrp="1"/>
          </p:cNvSpPr>
          <p:nvPr>
            <p:ph idx="1"/>
          </p:nvPr>
        </p:nvSpPr>
        <p:spPr>
          <a:xfrm>
            <a:off x="742950" y="0"/>
            <a:ext cx="11449050" cy="6858000"/>
          </a:xfrm>
        </p:spPr>
        <p:txBody>
          <a:bodyPr>
            <a:normAutofit fontScale="62500" lnSpcReduction="20000"/>
          </a:bodyPr>
          <a:lstStyle/>
          <a:p>
            <a:pPr marL="0" indent="0">
              <a:buNone/>
            </a:pPr>
            <a:r>
              <a:rPr lang="en-US" dirty="0"/>
              <a:t>Guenter P, </a:t>
            </a:r>
            <a:r>
              <a:rPr lang="en-US" dirty="0" err="1"/>
              <a:t>Abdelhadi</a:t>
            </a:r>
            <a:r>
              <a:rPr lang="en-US" dirty="0"/>
              <a:t> R, Anthony P, et al. Malnutrition diagnoses and associated outcomes in hospitalized patients: United States, 2018. </a:t>
            </a:r>
            <a:r>
              <a:rPr lang="en-US" i="1" dirty="0" err="1"/>
              <a:t>Nutr</a:t>
            </a:r>
            <a:r>
              <a:rPr lang="en-US" i="1" dirty="0"/>
              <a:t> </a:t>
            </a:r>
            <a:r>
              <a:rPr lang="en-US" i="1" dirty="0" err="1"/>
              <a:t>Clin</a:t>
            </a:r>
            <a:r>
              <a:rPr lang="en-US" i="1" dirty="0"/>
              <a:t> </a:t>
            </a:r>
            <a:r>
              <a:rPr lang="en-US" i="1" dirty="0" err="1"/>
              <a:t>Pract</a:t>
            </a:r>
            <a:r>
              <a:rPr lang="en-US" dirty="0"/>
              <a:t>. 2021;36(5):957-969. doi:10.1002/ncp.10771</a:t>
            </a:r>
          </a:p>
          <a:p>
            <a:pPr marL="0" indent="0">
              <a:buNone/>
            </a:pPr>
            <a:r>
              <a:rPr lang="en-US" dirty="0" err="1"/>
              <a:t>Lanctin</a:t>
            </a:r>
            <a:r>
              <a:rPr lang="en-US" dirty="0"/>
              <a:t> DP, Merced-Nieves F, </a:t>
            </a:r>
            <a:r>
              <a:rPr lang="en-US" dirty="0" err="1"/>
              <a:t>Mallett</a:t>
            </a:r>
            <a:r>
              <a:rPr lang="en-US" dirty="0"/>
              <a:t> RM, et al. Prevalence and Economic Burden of Malnutrition Diagnosis Among Patients Presenting to United States Emergency Departments. </a:t>
            </a:r>
            <a:r>
              <a:rPr lang="en-US" i="1" dirty="0" err="1"/>
              <a:t>Acad</a:t>
            </a:r>
            <a:r>
              <a:rPr lang="en-US" i="1" dirty="0"/>
              <a:t> </a:t>
            </a:r>
            <a:r>
              <a:rPr lang="en-US" i="1" dirty="0" err="1"/>
              <a:t>Emerg</a:t>
            </a:r>
            <a:r>
              <a:rPr lang="en-US" i="1" dirty="0"/>
              <a:t> Med</a:t>
            </a:r>
            <a:r>
              <a:rPr lang="en-US" dirty="0"/>
              <a:t>. 2021;28(3):325-335. doi:10.1111/acem.13887</a:t>
            </a:r>
          </a:p>
          <a:p>
            <a:pPr marL="0" indent="0">
              <a:buNone/>
            </a:pPr>
            <a:r>
              <a:rPr lang="en-US" dirty="0" err="1"/>
              <a:t>Taani</a:t>
            </a:r>
            <a:r>
              <a:rPr lang="en-US" dirty="0"/>
              <a:t> MH, </a:t>
            </a:r>
            <a:r>
              <a:rPr lang="en-US" dirty="0" err="1"/>
              <a:t>Apchemengich</a:t>
            </a:r>
            <a:r>
              <a:rPr lang="en-US" dirty="0"/>
              <a:t> I, </a:t>
            </a:r>
            <a:r>
              <a:rPr lang="en-US" dirty="0" err="1"/>
              <a:t>Sima</a:t>
            </a:r>
            <a:r>
              <a:rPr lang="en-US" dirty="0"/>
              <a:t> CD. Malnutrition-Sarcopenia Syndrome and Self-Management Behaviors in Continuing-Care Retirement Community Residents. </a:t>
            </a:r>
            <a:r>
              <a:rPr lang="en-US" i="1" dirty="0"/>
              <a:t>Geriatrics (Basel)</a:t>
            </a:r>
            <a:r>
              <a:rPr lang="en-US" dirty="0"/>
              <a:t>. 2021;7(1):9. Published 2021 Dec 31. doi:10.3390/geriatrics7010009</a:t>
            </a:r>
          </a:p>
          <a:p>
            <a:pPr marL="0" indent="0">
              <a:buNone/>
            </a:pPr>
            <a:r>
              <a:rPr lang="en-US" dirty="0"/>
              <a:t>Ahmed N, </a:t>
            </a:r>
            <a:r>
              <a:rPr lang="en-US" dirty="0" err="1"/>
              <a:t>Choe</a:t>
            </a:r>
            <a:r>
              <a:rPr lang="en-US" dirty="0"/>
              <a:t> Y, Mustad VA</a:t>
            </a:r>
            <a:r>
              <a:rPr lang="en-US" i="1" dirty="0"/>
              <a:t>, et al. </a:t>
            </a:r>
            <a:r>
              <a:rPr lang="en-US" dirty="0"/>
              <a:t>Impact of malnutrition on survival and healthcare utilization in Medicare beneficiaries with diabetes: a retrospective cohort analysis. </a:t>
            </a:r>
            <a:r>
              <a:rPr lang="en-US" i="1" dirty="0"/>
              <a:t>BMJ Open Diabetes Research and Care </a:t>
            </a:r>
            <a:r>
              <a:rPr lang="en-US" dirty="0"/>
              <a:t>2018;</a:t>
            </a:r>
            <a:r>
              <a:rPr lang="en-US" b="1" dirty="0"/>
              <a:t>6:</a:t>
            </a:r>
            <a:r>
              <a:rPr lang="en-US" dirty="0"/>
              <a:t>e000471. </a:t>
            </a:r>
            <a:r>
              <a:rPr lang="en-US" dirty="0" err="1"/>
              <a:t>doi</a:t>
            </a:r>
            <a:r>
              <a:rPr lang="en-US" dirty="0"/>
              <a:t>: 10.1136/bmjdrc-2017-000471</a:t>
            </a:r>
          </a:p>
          <a:p>
            <a:pPr marL="0" indent="0">
              <a:buNone/>
            </a:pPr>
            <a:r>
              <a:rPr lang="en-US" dirty="0"/>
              <a:t>Malone A, </a:t>
            </a:r>
            <a:r>
              <a:rPr lang="en-US" dirty="0" err="1"/>
              <a:t>Mogensen</a:t>
            </a:r>
            <a:r>
              <a:rPr lang="en-US" dirty="0"/>
              <a:t> KM. Key approaches to diagnosing malnutrition in adults. </a:t>
            </a:r>
            <a:r>
              <a:rPr lang="en-US" i="1" dirty="0" err="1"/>
              <a:t>Nutr</a:t>
            </a:r>
            <a:r>
              <a:rPr lang="en-US" i="1" dirty="0"/>
              <a:t> </a:t>
            </a:r>
            <a:r>
              <a:rPr lang="en-US" i="1" dirty="0" err="1"/>
              <a:t>Clin</a:t>
            </a:r>
            <a:r>
              <a:rPr lang="en-US" i="1" dirty="0"/>
              <a:t> </a:t>
            </a:r>
            <a:r>
              <a:rPr lang="en-US" i="1" dirty="0" err="1"/>
              <a:t>Pract</a:t>
            </a:r>
            <a:r>
              <a:rPr lang="en-US" dirty="0"/>
              <a:t>. 2022;37(1):23-34. doi:10.1002/ncp.10810</a:t>
            </a:r>
          </a:p>
          <a:p>
            <a:pPr marL="0" indent="0">
              <a:buNone/>
            </a:pPr>
            <a:r>
              <a:rPr lang="en-US" dirty="0" err="1"/>
              <a:t>Detsky</a:t>
            </a:r>
            <a:r>
              <a:rPr lang="en-US" dirty="0"/>
              <a:t> AS, McLaughlin JR, Baker JP, et al. What is subjective global assessment of nutritional status?. </a:t>
            </a:r>
            <a:r>
              <a:rPr lang="en-US" i="1" dirty="0"/>
              <a:t>JPEN J </a:t>
            </a:r>
            <a:r>
              <a:rPr lang="en-US" i="1" dirty="0" err="1"/>
              <a:t>Parenter</a:t>
            </a:r>
            <a:r>
              <a:rPr lang="en-US" i="1" dirty="0"/>
              <a:t> Enteral </a:t>
            </a:r>
            <a:r>
              <a:rPr lang="en-US" i="1" dirty="0" err="1"/>
              <a:t>Nutr</a:t>
            </a:r>
            <a:r>
              <a:rPr lang="en-US" dirty="0"/>
              <a:t>. 1987;11(1):8-13. doi:10.1177/014860718701100108</a:t>
            </a:r>
          </a:p>
          <a:p>
            <a:pPr marL="0" indent="0">
              <a:buNone/>
            </a:pPr>
            <a:r>
              <a:rPr lang="en-US" dirty="0"/>
              <a:t>White JV, Guenter P, Jensen G, et al. Consensus statement: Academy of Nutrition and Dietetics and American Society for Parenteral and Enteral Nutrition: characteristics recommended for the identification and documentation of adult malnutrition (undernutrition). </a:t>
            </a:r>
            <a:r>
              <a:rPr lang="en-US" i="1" dirty="0"/>
              <a:t>JPEN J </a:t>
            </a:r>
            <a:r>
              <a:rPr lang="en-US" i="1" dirty="0" err="1"/>
              <a:t>Parenter</a:t>
            </a:r>
            <a:r>
              <a:rPr lang="en-US" i="1" dirty="0"/>
              <a:t> Enteral </a:t>
            </a:r>
            <a:r>
              <a:rPr lang="en-US" i="1" dirty="0" err="1"/>
              <a:t>Nutr</a:t>
            </a:r>
            <a:r>
              <a:rPr lang="en-US" dirty="0"/>
              <a:t>. 2012;36(3):275-283. doi:10.1177/0148607112440285</a:t>
            </a:r>
          </a:p>
          <a:p>
            <a:pPr marL="0" indent="0">
              <a:buNone/>
            </a:pPr>
            <a:r>
              <a:rPr lang="en-US" dirty="0" err="1"/>
              <a:t>Ceniccola</a:t>
            </a:r>
            <a:r>
              <a:rPr lang="en-US" dirty="0"/>
              <a:t> GD, Okamura AB, </a:t>
            </a:r>
            <a:r>
              <a:rPr lang="en-US" dirty="0" err="1"/>
              <a:t>Sepúlveda</a:t>
            </a:r>
            <a:r>
              <a:rPr lang="en-US" dirty="0"/>
              <a:t> Neta JDS, et al. Association Between AND-ASPEN Malnutrition Criteria and Hospital Mortality in Critically Ill Trauma Patients: A Prospective Cohort Study. </a:t>
            </a:r>
            <a:r>
              <a:rPr lang="en-US" i="1" dirty="0"/>
              <a:t>JPEN J </a:t>
            </a:r>
            <a:r>
              <a:rPr lang="en-US" i="1" dirty="0" err="1"/>
              <a:t>Parenter</a:t>
            </a:r>
            <a:r>
              <a:rPr lang="en-US" i="1" dirty="0"/>
              <a:t> Enteral </a:t>
            </a:r>
            <a:r>
              <a:rPr lang="en-US" i="1" dirty="0" err="1"/>
              <a:t>Nutr</a:t>
            </a:r>
            <a:r>
              <a:rPr lang="en-US" dirty="0"/>
              <a:t>. 2020;44(7):1347-1354. doi:10.1002/jpen.1795</a:t>
            </a:r>
          </a:p>
          <a:p>
            <a:pPr marL="0" indent="0">
              <a:buNone/>
            </a:pPr>
            <a:r>
              <a:rPr lang="en-US" dirty="0" err="1"/>
              <a:t>Burgel</a:t>
            </a:r>
            <a:r>
              <a:rPr lang="en-US" dirty="0"/>
              <a:t> CF, Teixeira PP, </a:t>
            </a:r>
            <a:r>
              <a:rPr lang="en-US" dirty="0" err="1"/>
              <a:t>Leites</a:t>
            </a:r>
            <a:r>
              <a:rPr lang="en-US" dirty="0"/>
              <a:t> GM, et al. Concurrent and Predictive Validity of AND-ASPEN Malnutrition Consensus Is Satisfactory in Hospitalized Patients: A Longitudinal Study. </a:t>
            </a:r>
            <a:r>
              <a:rPr lang="en-US" i="1" dirty="0"/>
              <a:t>JPEN J </a:t>
            </a:r>
            <a:r>
              <a:rPr lang="en-US" i="1" dirty="0" err="1"/>
              <a:t>Parenter</a:t>
            </a:r>
            <a:r>
              <a:rPr lang="en-US" i="1" dirty="0"/>
              <a:t> Enteral </a:t>
            </a:r>
            <a:r>
              <a:rPr lang="en-US" i="1" dirty="0" err="1"/>
              <a:t>Nutr</a:t>
            </a:r>
            <a:r>
              <a:rPr lang="en-US" dirty="0"/>
              <a:t>. 2021;45(5):1061-1071. doi:10.1002/jpen.1980</a:t>
            </a:r>
          </a:p>
          <a:p>
            <a:pPr marL="0" indent="0">
              <a:buNone/>
            </a:pPr>
            <a:r>
              <a:rPr lang="en-US" dirty="0" err="1"/>
              <a:t>Cederholm</a:t>
            </a:r>
            <a:r>
              <a:rPr lang="en-US" dirty="0"/>
              <a:t> T, Jensen GL, </a:t>
            </a:r>
            <a:r>
              <a:rPr lang="en-US" dirty="0" err="1"/>
              <a:t>Correia</a:t>
            </a:r>
            <a:r>
              <a:rPr lang="en-US" dirty="0"/>
              <a:t> MITD, et al. GLIM criteria for the diagnosis of malnutrition - A consensus report from the global clinical nutrition community. </a:t>
            </a:r>
            <a:r>
              <a:rPr lang="en-US" i="1" dirty="0"/>
              <a:t>J Cachexia Sarcopenia Muscle</a:t>
            </a:r>
            <a:r>
              <a:rPr lang="en-US" dirty="0"/>
              <a:t>. 2019;10(1):207-217. doi:10.1002/jcsm.12383</a:t>
            </a:r>
          </a:p>
          <a:p>
            <a:pPr marL="0" indent="0">
              <a:buNone/>
            </a:pPr>
            <a:r>
              <a:rPr lang="en-US" dirty="0"/>
              <a:t>Shimizu A, Maeda K, Wakabayashi H, et al. Predictive Validity of Body Mass Index Cutoff Values Used in the Global Leadership Initiative on Malnutrition Criteria for Discriminating Severe and Moderate Malnutrition Based on In-Patients With Pneumonia in Asians. </a:t>
            </a:r>
            <a:r>
              <a:rPr lang="en-US" i="1" dirty="0"/>
              <a:t>JPEN J </a:t>
            </a:r>
            <a:r>
              <a:rPr lang="en-US" i="1" dirty="0" err="1"/>
              <a:t>Parenter</a:t>
            </a:r>
            <a:r>
              <a:rPr lang="en-US" i="1" dirty="0"/>
              <a:t> Enteral </a:t>
            </a:r>
            <a:r>
              <a:rPr lang="en-US" i="1" dirty="0" err="1"/>
              <a:t>Nutr</a:t>
            </a:r>
            <a:r>
              <a:rPr lang="en-US" dirty="0"/>
              <a:t>. 2021;45(5):941-950. doi:10.1002/jpen.1959</a:t>
            </a:r>
          </a:p>
          <a:p>
            <a:pPr marL="0" indent="0">
              <a:buNone/>
            </a:pPr>
            <a:r>
              <a:rPr lang="en-US" dirty="0" err="1"/>
              <a:t>Fiorindi</a:t>
            </a:r>
            <a:r>
              <a:rPr lang="en-US" dirty="0"/>
              <a:t> C, </a:t>
            </a:r>
            <a:r>
              <a:rPr lang="en-US" dirty="0" err="1"/>
              <a:t>Luceri</a:t>
            </a:r>
            <a:r>
              <a:rPr lang="en-US" dirty="0"/>
              <a:t> C, </a:t>
            </a:r>
            <a:r>
              <a:rPr lang="en-US" dirty="0" err="1"/>
              <a:t>Dragoni</a:t>
            </a:r>
            <a:r>
              <a:rPr lang="en-US" dirty="0"/>
              <a:t> G, et al. GLIM Criteria for Malnutrition in Surgical IBD Patients: A Pilot Study. </a:t>
            </a:r>
            <a:r>
              <a:rPr lang="en-US" i="1" dirty="0"/>
              <a:t>Nutrients</a:t>
            </a:r>
            <a:r>
              <a:rPr lang="en-US" dirty="0"/>
              <a:t>. 2020;12(8):2222. Published 2020 Jul 25. doi:10.3390/nu12082222</a:t>
            </a:r>
          </a:p>
          <a:p>
            <a:pPr marL="0" indent="0">
              <a:buNone/>
            </a:pPr>
            <a:r>
              <a:rPr lang="en-US" dirty="0" err="1"/>
              <a:t>IJmker-Hemink</a:t>
            </a:r>
            <a:r>
              <a:rPr lang="en-US" dirty="0"/>
              <a:t> V, </a:t>
            </a:r>
            <a:r>
              <a:rPr lang="en-US" dirty="0" err="1"/>
              <a:t>Heerschop</a:t>
            </a:r>
            <a:r>
              <a:rPr lang="en-US" dirty="0"/>
              <a:t> S, </a:t>
            </a:r>
            <a:r>
              <a:rPr lang="en-US" dirty="0" err="1"/>
              <a:t>Wanten</a:t>
            </a:r>
            <a:r>
              <a:rPr lang="en-US" dirty="0"/>
              <a:t> G, van den Berg M. Evaluation of the Validity and Feasibility of the GLIM Criteria Compared with PG-SGA to Diagnose Malnutrition in Relation to One-Year Mortality in Hospitalized Patients. </a:t>
            </a:r>
            <a:r>
              <a:rPr lang="en-US" i="1" dirty="0"/>
              <a:t>J </a:t>
            </a:r>
            <a:r>
              <a:rPr lang="en-US" i="1" dirty="0" err="1"/>
              <a:t>Acad</a:t>
            </a:r>
            <a:r>
              <a:rPr lang="en-US" i="1" dirty="0"/>
              <a:t> </a:t>
            </a:r>
            <a:r>
              <a:rPr lang="en-US" i="1" dirty="0" err="1"/>
              <a:t>Nutr</a:t>
            </a:r>
            <a:r>
              <a:rPr lang="en-US" i="1" dirty="0"/>
              <a:t> Diet</a:t>
            </a:r>
            <a:r>
              <a:rPr lang="en-US" dirty="0"/>
              <a:t>. 2022;122(3):595-601. doi:10.1016/j.jand.2021.07.011</a:t>
            </a:r>
          </a:p>
          <a:p>
            <a:pPr marL="0" indent="0">
              <a:buNone/>
            </a:pPr>
            <a:r>
              <a:rPr lang="en-US" dirty="0"/>
              <a:t>Liu C, Lu Z, Li Z, Xu J, Cui H, Zhu M. Influence of Malnutrition According to the GLIM Criteria on the Clinical Outcomes of Hospitalized Patients With Cancer. </a:t>
            </a:r>
            <a:r>
              <a:rPr lang="en-US" i="1" dirty="0"/>
              <a:t>Front </a:t>
            </a:r>
            <a:r>
              <a:rPr lang="en-US" i="1" dirty="0" err="1"/>
              <a:t>Nutr</a:t>
            </a:r>
            <a:r>
              <a:rPr lang="en-US" dirty="0"/>
              <a:t>. 2021;8:774636. Published 2021 Dec 24. doi:10.3389/fnut.2021.774636</a:t>
            </a:r>
          </a:p>
          <a:p>
            <a:pPr marL="0" indent="0">
              <a:buNone/>
            </a:pPr>
            <a:r>
              <a:rPr lang="en-US" dirty="0"/>
              <a:t>Poulter S, Steer B, Baguley B, </a:t>
            </a:r>
            <a:r>
              <a:rPr lang="en-US" dirty="0" err="1"/>
              <a:t>Edbrooke</a:t>
            </a:r>
            <a:r>
              <a:rPr lang="en-US" dirty="0"/>
              <a:t> L, Kiss N. Comparison of the GLIM, ESPEN and ICD-10 Criteria to Diagnose Malnutrition and Predict 30-Day Outcomes: An Observational Study in an Oncology Population. </a:t>
            </a:r>
            <a:r>
              <a:rPr lang="en-US" i="1" dirty="0"/>
              <a:t>Nutrients</a:t>
            </a:r>
            <a:r>
              <a:rPr lang="en-US" dirty="0"/>
              <a:t>. 2021;13(8):2602. Published 2021 Jul 28. doi:10.3390/nu13082602</a:t>
            </a:r>
          </a:p>
          <a:p>
            <a:pPr marL="0" indent="0">
              <a:buNone/>
            </a:pPr>
            <a:endParaRPr lang="en-US" dirty="0"/>
          </a:p>
        </p:txBody>
      </p:sp>
    </p:spTree>
    <p:extLst>
      <p:ext uri="{BB962C8B-B14F-4D97-AF65-F5344CB8AC3E}">
        <p14:creationId xmlns:p14="http://schemas.microsoft.com/office/powerpoint/2010/main" val="808818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1DD108-41A2-C34F-A500-2FB052776D9B}"/>
              </a:ext>
            </a:extLst>
          </p:cNvPr>
          <p:cNvPicPr>
            <a:picLocks noChangeAspect="1"/>
          </p:cNvPicPr>
          <p:nvPr/>
        </p:nvPicPr>
        <p:blipFill>
          <a:blip r:embed="rId3"/>
          <a:stretch>
            <a:fillRect/>
          </a:stretch>
        </p:blipFill>
        <p:spPr>
          <a:xfrm>
            <a:off x="2406650" y="88900"/>
            <a:ext cx="7226300" cy="2082800"/>
          </a:xfrm>
          <a:prstGeom prst="rect">
            <a:avLst/>
          </a:prstGeom>
        </p:spPr>
      </p:pic>
      <p:sp>
        <p:nvSpPr>
          <p:cNvPr id="3" name="Content Placeholder 2">
            <a:extLst>
              <a:ext uri="{FF2B5EF4-FFF2-40B4-BE49-F238E27FC236}">
                <a16:creationId xmlns:a16="http://schemas.microsoft.com/office/drawing/2014/main" id="{685F9790-8471-F343-B070-642DAED2D1BB}"/>
              </a:ext>
            </a:extLst>
          </p:cNvPr>
          <p:cNvSpPr>
            <a:spLocks noGrp="1"/>
          </p:cNvSpPr>
          <p:nvPr>
            <p:ph idx="1"/>
          </p:nvPr>
        </p:nvSpPr>
        <p:spPr>
          <a:xfrm>
            <a:off x="1371600" y="2286000"/>
            <a:ext cx="9601200" cy="3981450"/>
          </a:xfrm>
        </p:spPr>
        <p:txBody>
          <a:bodyPr>
            <a:normAutofit fontScale="92500" lnSpcReduction="10000"/>
          </a:bodyPr>
          <a:lstStyle/>
          <a:p>
            <a:r>
              <a:rPr lang="en-US" dirty="0"/>
              <a:t>27,833,493 non-maternal non-neonatal hospital discharges analyzed</a:t>
            </a:r>
          </a:p>
          <a:p>
            <a:pPr lvl="1"/>
            <a:r>
              <a:rPr lang="en-US" dirty="0"/>
              <a:t>8.9% of discharges included a code for malnutrition</a:t>
            </a:r>
          </a:p>
          <a:p>
            <a:pPr lvl="1"/>
            <a:r>
              <a:rPr lang="en-US" dirty="0"/>
              <a:t>Demographic trends</a:t>
            </a:r>
          </a:p>
          <a:p>
            <a:pPr lvl="2"/>
            <a:r>
              <a:rPr lang="en-US" dirty="0"/>
              <a:t>Older (64.8 vs 59 years, P &lt;0.0001)</a:t>
            </a:r>
          </a:p>
          <a:p>
            <a:pPr lvl="2"/>
            <a:r>
              <a:rPr lang="en-US" dirty="0"/>
              <a:t>Female (51.3% vs 50.8% P &lt;0.0001)</a:t>
            </a:r>
          </a:p>
          <a:p>
            <a:pPr lvl="2"/>
            <a:r>
              <a:rPr lang="en-US" dirty="0"/>
              <a:t>Race (P &lt;0.0001)</a:t>
            </a:r>
          </a:p>
          <a:p>
            <a:pPr lvl="3"/>
            <a:r>
              <a:rPr lang="en-US" dirty="0"/>
              <a:t>Black (16.3 vs 15%)</a:t>
            </a:r>
          </a:p>
          <a:p>
            <a:pPr lvl="3"/>
            <a:r>
              <a:rPr lang="en-US" dirty="0"/>
              <a:t>Other (6.7 vs 4.9%)</a:t>
            </a:r>
          </a:p>
          <a:p>
            <a:pPr lvl="2"/>
            <a:r>
              <a:rPr lang="en-US" dirty="0"/>
              <a:t>Socioeconomic status (P &lt;0.0001)</a:t>
            </a:r>
          </a:p>
          <a:p>
            <a:pPr lvl="3"/>
            <a:r>
              <a:rPr lang="en-US" dirty="0"/>
              <a:t>Lower income</a:t>
            </a:r>
          </a:p>
          <a:p>
            <a:pPr lvl="2"/>
            <a:r>
              <a:rPr lang="en-US" dirty="0"/>
              <a:t>Payer (P &lt;0.0001)</a:t>
            </a:r>
          </a:p>
          <a:p>
            <a:pPr lvl="3"/>
            <a:r>
              <a:rPr lang="en-US" dirty="0"/>
              <a:t>Medicare (63.1% vs 51.1%)</a:t>
            </a:r>
          </a:p>
        </p:txBody>
      </p:sp>
    </p:spTree>
    <p:extLst>
      <p:ext uri="{BB962C8B-B14F-4D97-AF65-F5344CB8AC3E}">
        <p14:creationId xmlns:p14="http://schemas.microsoft.com/office/powerpoint/2010/main" val="96896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1DD108-41A2-C34F-A500-2FB052776D9B}"/>
              </a:ext>
            </a:extLst>
          </p:cNvPr>
          <p:cNvPicPr>
            <a:picLocks noChangeAspect="1"/>
          </p:cNvPicPr>
          <p:nvPr/>
        </p:nvPicPr>
        <p:blipFill>
          <a:blip r:embed="rId3"/>
          <a:stretch>
            <a:fillRect/>
          </a:stretch>
        </p:blipFill>
        <p:spPr>
          <a:xfrm>
            <a:off x="2406650" y="88900"/>
            <a:ext cx="7226300" cy="2082800"/>
          </a:xfrm>
          <a:prstGeom prst="rect">
            <a:avLst/>
          </a:prstGeom>
        </p:spPr>
      </p:pic>
      <p:sp>
        <p:nvSpPr>
          <p:cNvPr id="3" name="Content Placeholder 2">
            <a:extLst>
              <a:ext uri="{FF2B5EF4-FFF2-40B4-BE49-F238E27FC236}">
                <a16:creationId xmlns:a16="http://schemas.microsoft.com/office/drawing/2014/main" id="{685F9790-8471-F343-B070-642DAED2D1BB}"/>
              </a:ext>
            </a:extLst>
          </p:cNvPr>
          <p:cNvSpPr>
            <a:spLocks noGrp="1"/>
          </p:cNvSpPr>
          <p:nvPr>
            <p:ph idx="1"/>
          </p:nvPr>
        </p:nvSpPr>
        <p:spPr>
          <a:xfrm>
            <a:off x="1371600" y="2286000"/>
            <a:ext cx="9601200" cy="3981450"/>
          </a:xfrm>
        </p:spPr>
        <p:txBody>
          <a:bodyPr>
            <a:normAutofit fontScale="92500" lnSpcReduction="10000"/>
          </a:bodyPr>
          <a:lstStyle/>
          <a:p>
            <a:r>
              <a:rPr lang="en-US" dirty="0"/>
              <a:t>27,833,493 non-maternal non-neonatal hospital discharges analyzed</a:t>
            </a:r>
          </a:p>
          <a:p>
            <a:pPr lvl="1"/>
            <a:r>
              <a:rPr lang="en-US" dirty="0"/>
              <a:t>8.9% of discharges included a code for malnutrition</a:t>
            </a:r>
          </a:p>
          <a:p>
            <a:pPr lvl="1"/>
            <a:r>
              <a:rPr lang="en-US" dirty="0"/>
              <a:t>Demographic trends</a:t>
            </a:r>
          </a:p>
          <a:p>
            <a:pPr lvl="2"/>
            <a:r>
              <a:rPr lang="en-US" dirty="0"/>
              <a:t>Older (64.8 vs 59 </a:t>
            </a:r>
            <a:r>
              <a:rPr lang="en-US" dirty="0" err="1"/>
              <a:t>yesr</a:t>
            </a:r>
            <a:r>
              <a:rPr lang="en-US" dirty="0"/>
              <a:t>, P &lt;0.0001)</a:t>
            </a:r>
          </a:p>
          <a:p>
            <a:pPr lvl="2"/>
            <a:r>
              <a:rPr lang="en-US" dirty="0"/>
              <a:t>Female (51.3% vs 50.8% P &lt;0.0001)</a:t>
            </a:r>
          </a:p>
          <a:p>
            <a:pPr lvl="2"/>
            <a:r>
              <a:rPr lang="en-US" dirty="0"/>
              <a:t>Race (P &lt;0.0001)</a:t>
            </a:r>
          </a:p>
          <a:p>
            <a:pPr lvl="3"/>
            <a:r>
              <a:rPr lang="en-US" dirty="0"/>
              <a:t>Black (16.3 vs 15%)</a:t>
            </a:r>
          </a:p>
          <a:p>
            <a:pPr lvl="3"/>
            <a:r>
              <a:rPr lang="en-US" dirty="0"/>
              <a:t>Other (6.7 vs 4.9%)</a:t>
            </a:r>
          </a:p>
          <a:p>
            <a:pPr lvl="2"/>
            <a:r>
              <a:rPr lang="en-US" dirty="0"/>
              <a:t>Socioeconomic status (P &lt;0.0001)</a:t>
            </a:r>
          </a:p>
          <a:p>
            <a:pPr lvl="3"/>
            <a:r>
              <a:rPr lang="en-US" dirty="0"/>
              <a:t>Lower income</a:t>
            </a:r>
          </a:p>
          <a:p>
            <a:pPr lvl="2"/>
            <a:r>
              <a:rPr lang="en-US" dirty="0"/>
              <a:t>Payer (P &lt;0.0001)</a:t>
            </a:r>
          </a:p>
          <a:p>
            <a:pPr lvl="3"/>
            <a:r>
              <a:rPr lang="en-US" dirty="0"/>
              <a:t>Medicare (63.1% vs 51.1%)</a:t>
            </a:r>
          </a:p>
        </p:txBody>
      </p:sp>
    </p:spTree>
    <p:extLst>
      <p:ext uri="{BB962C8B-B14F-4D97-AF65-F5344CB8AC3E}">
        <p14:creationId xmlns:p14="http://schemas.microsoft.com/office/powerpoint/2010/main" val="2593679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E51D49-880C-3745-AD0A-0AE9B73CFC70}"/>
              </a:ext>
            </a:extLst>
          </p:cNvPr>
          <p:cNvPicPr>
            <a:picLocks noChangeAspect="1"/>
          </p:cNvPicPr>
          <p:nvPr/>
        </p:nvPicPr>
        <p:blipFill>
          <a:blip r:embed="rId2"/>
          <a:stretch>
            <a:fillRect/>
          </a:stretch>
        </p:blipFill>
        <p:spPr>
          <a:xfrm>
            <a:off x="1701282" y="0"/>
            <a:ext cx="8789437" cy="6858000"/>
          </a:xfrm>
          <a:prstGeom prst="rect">
            <a:avLst/>
          </a:prstGeom>
        </p:spPr>
      </p:pic>
      <p:sp>
        <p:nvSpPr>
          <p:cNvPr id="5" name="Rectangle 4">
            <a:extLst>
              <a:ext uri="{FF2B5EF4-FFF2-40B4-BE49-F238E27FC236}">
                <a16:creationId xmlns:a16="http://schemas.microsoft.com/office/drawing/2014/main" id="{6136B706-051C-6D4D-85BA-2AE9095E5A56}"/>
              </a:ext>
            </a:extLst>
          </p:cNvPr>
          <p:cNvSpPr/>
          <p:nvPr/>
        </p:nvSpPr>
        <p:spPr>
          <a:xfrm>
            <a:off x="1701282" y="1289797"/>
            <a:ext cx="8712120" cy="915521"/>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82C9431E-6145-2545-BE46-BB49D5F21C0E}"/>
              </a:ext>
            </a:extLst>
          </p:cNvPr>
          <p:cNvSpPr/>
          <p:nvPr/>
        </p:nvSpPr>
        <p:spPr>
          <a:xfrm>
            <a:off x="1796237" y="3200400"/>
            <a:ext cx="7743179" cy="753762"/>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FD3C61E8-EB3C-554D-BDAE-5868A750A2C0}"/>
              </a:ext>
            </a:extLst>
          </p:cNvPr>
          <p:cNvSpPr/>
          <p:nvPr/>
        </p:nvSpPr>
        <p:spPr>
          <a:xfrm>
            <a:off x="1796237" y="2384854"/>
            <a:ext cx="8617165" cy="296562"/>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F08B7D18-BF16-AD42-9BB4-AC298F2A9566}"/>
              </a:ext>
            </a:extLst>
          </p:cNvPr>
          <p:cNvSpPr/>
          <p:nvPr/>
        </p:nvSpPr>
        <p:spPr>
          <a:xfrm>
            <a:off x="1796237" y="4287795"/>
            <a:ext cx="7743179" cy="49427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243469F3-F1EA-2949-93CA-5818D09875C5}"/>
              </a:ext>
            </a:extLst>
          </p:cNvPr>
          <p:cNvSpPr/>
          <p:nvPr/>
        </p:nvSpPr>
        <p:spPr>
          <a:xfrm>
            <a:off x="1829382" y="5004488"/>
            <a:ext cx="8584020" cy="915521"/>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1282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984D40-5991-2845-8707-9FFB2C28F258}"/>
              </a:ext>
            </a:extLst>
          </p:cNvPr>
          <p:cNvPicPr>
            <a:picLocks noChangeAspect="1"/>
          </p:cNvPicPr>
          <p:nvPr/>
        </p:nvPicPr>
        <p:blipFill>
          <a:blip r:embed="rId2"/>
          <a:stretch>
            <a:fillRect/>
          </a:stretch>
        </p:blipFill>
        <p:spPr>
          <a:xfrm>
            <a:off x="3117396" y="219759"/>
            <a:ext cx="6109607" cy="2417982"/>
          </a:xfrm>
          <a:prstGeom prst="rect">
            <a:avLst/>
          </a:prstGeom>
        </p:spPr>
      </p:pic>
      <p:sp>
        <p:nvSpPr>
          <p:cNvPr id="3" name="Content Placeholder 2">
            <a:extLst>
              <a:ext uri="{FF2B5EF4-FFF2-40B4-BE49-F238E27FC236}">
                <a16:creationId xmlns:a16="http://schemas.microsoft.com/office/drawing/2014/main" id="{0B09DE98-9BD2-004D-8758-94CB23141955}"/>
              </a:ext>
            </a:extLst>
          </p:cNvPr>
          <p:cNvSpPr>
            <a:spLocks noGrp="1"/>
          </p:cNvSpPr>
          <p:nvPr>
            <p:ph idx="1"/>
          </p:nvPr>
        </p:nvSpPr>
        <p:spPr>
          <a:xfrm>
            <a:off x="1371600" y="2637740"/>
            <a:ext cx="9835978" cy="3229659"/>
          </a:xfrm>
        </p:spPr>
        <p:txBody>
          <a:bodyPr/>
          <a:lstStyle/>
          <a:p>
            <a:r>
              <a:rPr lang="en-US" dirty="0"/>
              <a:t>Retrospective review of a large, multi-state database of ED presentations 2006-2014</a:t>
            </a:r>
          </a:p>
          <a:p>
            <a:pPr lvl="1"/>
            <a:r>
              <a:rPr lang="en-US" dirty="0"/>
              <a:t>ICD-9 codes for malnutrition and malnutrition related conditions</a:t>
            </a:r>
          </a:p>
          <a:p>
            <a:pPr lvl="1"/>
            <a:r>
              <a:rPr lang="en-US" dirty="0"/>
              <a:t>Excluded infants and pregnant women</a:t>
            </a:r>
          </a:p>
          <a:p>
            <a:r>
              <a:rPr lang="en-US" dirty="0"/>
              <a:t>Objectives: </a:t>
            </a:r>
          </a:p>
          <a:p>
            <a:pPr lvl="1"/>
            <a:r>
              <a:rPr lang="en-US" dirty="0"/>
              <a:t>Estimate the prevalence of malnutrition</a:t>
            </a:r>
          </a:p>
          <a:p>
            <a:pPr lvl="1"/>
            <a:r>
              <a:rPr lang="en-US" dirty="0"/>
              <a:t>Evaluate the economic burden</a:t>
            </a:r>
          </a:p>
          <a:p>
            <a:pPr lvl="1"/>
            <a:r>
              <a:rPr lang="en-US" dirty="0"/>
              <a:t>Investigate common diagnoses linked with malnutrition</a:t>
            </a:r>
          </a:p>
        </p:txBody>
      </p:sp>
    </p:spTree>
    <p:extLst>
      <p:ext uri="{BB962C8B-B14F-4D97-AF65-F5344CB8AC3E}">
        <p14:creationId xmlns:p14="http://schemas.microsoft.com/office/powerpoint/2010/main" val="3560141508"/>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{1FBD172E-18C6-E54F-9055-F2836FA1D323}tf10001072</Template>
  <TotalTime>26221</TotalTime>
  <Words>4278</Words>
  <Application>Microsoft Macintosh PowerPoint</Application>
  <PresentationFormat>Widescreen</PresentationFormat>
  <Paragraphs>378</Paragraphs>
  <Slides>53</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Calibri</vt:lpstr>
      <vt:lpstr>Cambria Math</vt:lpstr>
      <vt:lpstr>Franklin Gothic Book</vt:lpstr>
      <vt:lpstr>Crop</vt:lpstr>
      <vt:lpstr>Malnutrition: How do we Diagnose that?</vt:lpstr>
      <vt:lpstr>Outline</vt:lpstr>
      <vt:lpstr>Prevalence</vt:lpstr>
      <vt:lpstr>Consequences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How do we diagnose malnutrition?</vt:lpstr>
      <vt:lpstr>Malnutrition Diagnosis</vt:lpstr>
      <vt:lpstr>Subjective Global Assessment</vt:lpstr>
      <vt:lpstr>PowerPoint Presentation</vt:lpstr>
      <vt:lpstr>AND/ASPEN Consensus Characteristics</vt:lpstr>
      <vt:lpstr>AND/ASPEN Consensus Characteristics</vt:lpstr>
      <vt:lpstr>AND/ASPEN Consensus Characteristics</vt:lpstr>
      <vt:lpstr>AND/ASPEN Consensus Characteristics</vt:lpstr>
      <vt:lpstr>AND/ASPEN Consensus Characteristics</vt:lpstr>
      <vt:lpstr>PowerPoint Presentation</vt:lpstr>
      <vt:lpstr>PowerPoint Presentation</vt:lpstr>
      <vt:lpstr>PowerPoint Presentation</vt:lpstr>
      <vt:lpstr>Global Leadership Initiative on Malnutrition</vt:lpstr>
      <vt:lpstr>Global Leadership Initiative on Malnutrition</vt:lpstr>
      <vt:lpstr>Global Leadership Initiative on Malnutrition</vt:lpstr>
      <vt:lpstr>Global Leadership Initiative on Malnutrition</vt:lpstr>
      <vt:lpstr>Global Leadership Initiative on Malnutrition</vt:lpstr>
      <vt:lpstr>Global Leadership Initiative on Malnutrition</vt:lpstr>
      <vt:lpstr>PowerPoint Presentation</vt:lpstr>
      <vt:lpstr>PowerPoint Presentation</vt:lpstr>
      <vt:lpstr>PowerPoint Presentation</vt:lpstr>
      <vt:lpstr>Global Leadership Initiative on Malnutrition</vt:lpstr>
      <vt:lpstr>PowerPoint Presentation</vt:lpstr>
      <vt:lpstr>PowerPoint Presentation</vt:lpstr>
      <vt:lpstr>PowerPoint Presentation</vt:lpstr>
      <vt:lpstr>PowerPoint Presentation</vt:lpstr>
      <vt:lpstr>Key take aways</vt:lpstr>
      <vt:lpstr>Case comparisons</vt:lpstr>
      <vt:lpstr>Case #1</vt:lpstr>
      <vt:lpstr>Case #3</vt:lpstr>
      <vt:lpstr>Case #2 </vt:lpstr>
      <vt:lpstr>Case #4</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65</cp:revision>
  <dcterms:created xsi:type="dcterms:W3CDTF">2022-01-07T14:03:17Z</dcterms:created>
  <dcterms:modified xsi:type="dcterms:W3CDTF">2022-03-03T20:06:14Z</dcterms:modified>
</cp:coreProperties>
</file>