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sldIdLst>
    <p:sldId id="289" r:id="rId5"/>
    <p:sldId id="257" r:id="rId6"/>
    <p:sldId id="276" r:id="rId7"/>
    <p:sldId id="284" r:id="rId8"/>
    <p:sldId id="286" r:id="rId9"/>
    <p:sldId id="277" r:id="rId10"/>
    <p:sldId id="279" r:id="rId11"/>
    <p:sldId id="280" r:id="rId12"/>
    <p:sldId id="270" r:id="rId13"/>
    <p:sldId id="283" r:id="rId14"/>
    <p:sldId id="282" r:id="rId15"/>
    <p:sldId id="287" r:id="rId16"/>
    <p:sldId id="278" r:id="rId17"/>
    <p:sldId id="271" r:id="rId18"/>
    <p:sldId id="291" r:id="rId19"/>
    <p:sldId id="275" r:id="rId20"/>
    <p:sldId id="292" r:id="rId21"/>
    <p:sldId id="285" r:id="rId22"/>
  </p:sldIdLst>
  <p:sldSz cx="24384000" cy="13716000"/>
  <p:notesSz cx="6858000" cy="9144000"/>
  <p:embeddedFontLst>
    <p:embeddedFont>
      <p:font typeface="Futura Std Condensed" panose="020B0602020204020303" pitchFamily="34" charset="-79"/>
      <p:regular r:id="rId24"/>
      <p:bold r:id="rId25"/>
      <p:italic r:id="rId26"/>
      <p:boldItalic r:id="rId27"/>
    </p:embeddedFont>
    <p:embeddedFont>
      <p:font typeface="Futura Std Medium" panose="020B0602020204020303" pitchFamily="34" charset="-79"/>
      <p:regular r:id="rId28"/>
    </p:embeddedFont>
    <p:embeddedFont>
      <p:font typeface="Inter" panose="020B0502030000000004" pitchFamily="34" charset="0"/>
      <p:regular r:id="rId29"/>
      <p:bold r:id="rId30"/>
    </p:embeddedFont>
    <p:embeddedFont>
      <p:font typeface="Inter Bold" panose="020B0502030000000004" pitchFamily="34" charset="0"/>
      <p:regular r:id="rId31"/>
      <p:bold r:id="rId32"/>
      <p:italic r:id="rId33"/>
    </p:embeddedFont>
    <p:embeddedFont>
      <p:font typeface="ITC Berkeley Oldstyle Std" panose="02090402050306020404"/>
      <p:regular r:id="rId34"/>
      <p:bold r:id="rId35"/>
    </p:embeddedFont>
    <p:embeddedFont>
      <p:font typeface="ITC Berkeley Oldstyle Std Bk" panose="02090402050306020404"/>
      <p:regular r:id="rId36"/>
      <p:italic r:id="rId3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9"/>
    <a:srgbClr val="FAA61A"/>
    <a:srgbClr val="041E42"/>
    <a:srgbClr val="F7F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7329"/>
  </p:normalViewPr>
  <p:slideViewPr>
    <p:cSldViewPr snapToGrid="0" snapToObjects="1">
      <p:cViewPr varScale="1">
        <p:scale>
          <a:sx n="55" d="100"/>
          <a:sy n="55" d="100"/>
        </p:scale>
        <p:origin x="1240" y="208"/>
      </p:cViewPr>
      <p:guideLst>
        <p:guide orient="horz" pos="4320"/>
        <p:guide pos="7680"/>
        <p:guide pos="1152"/>
      </p:guideLst>
    </p:cSldViewPr>
  </p:slid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Inter" panose="020B0502030000000004" pitchFamily="34" charset="0"/>
        <a:ea typeface="Inter" panose="020B0502030000000004" pitchFamily="34" charset="0"/>
        <a:cs typeface="+mn-cs"/>
        <a:sym typeface="Helvetica Neue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Hello. Thank</a:t>
            </a:r>
            <a:r>
              <a:rPr lang="en-US" baseline="0" dirty="0"/>
              <a:t> you for allowing me to tell you about </a:t>
            </a:r>
            <a:r>
              <a:rPr lang="en-US" baseline="0" dirty="0" err="1"/>
              <a:t>Medtrition’s</a:t>
            </a:r>
            <a:r>
              <a:rPr lang="en-US" baseline="0" dirty="0"/>
              <a:t> newest offering—a medical food that can dramatically improve your wound care protocol.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8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Hello. Thank</a:t>
            </a:r>
            <a:r>
              <a:rPr lang="en-US" baseline="0" dirty="0"/>
              <a:t> you for allowing me to tell you about </a:t>
            </a:r>
            <a:r>
              <a:rPr lang="en-US" baseline="0" dirty="0" err="1"/>
              <a:t>Medtrition’s</a:t>
            </a:r>
            <a:r>
              <a:rPr lang="en-US" baseline="0" dirty="0"/>
              <a:t> newest offering—a medical food that can dramatically improve your wound care protocol.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3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8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Study available</a:t>
            </a:r>
            <a:r>
              <a:rPr lang="en-US" baseline="0" dirty="0"/>
              <a:t> upon request.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1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Study available</a:t>
            </a:r>
            <a:r>
              <a:rPr lang="en-US" baseline="0" dirty="0"/>
              <a:t> upon request.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1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Study available</a:t>
            </a:r>
            <a:r>
              <a:rPr lang="en-US" baseline="0" dirty="0"/>
              <a:t> upon request.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8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you have a</a:t>
            </a:r>
            <a:r>
              <a:rPr lang="en-US" baseline="0" dirty="0"/>
              <a:t> patient or group of pressure injury patients that are stubbornly difficult to treat? Give Expedite a try! </a:t>
            </a:r>
            <a:r>
              <a:rPr lang="en-US" sz="2400" dirty="0">
                <a:solidFill>
                  <a:srgbClr val="002B49"/>
                </a:solidFill>
              </a:rPr>
              <a:t>We’ll start by delivering one case of 48 2 fl. oz. bottles directly to your facility by tomorrow</a:t>
            </a:r>
            <a:r>
              <a:rPr lang="en-US" baseline="0" dirty="0"/>
              <a:t>. Thank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:"/>
          <p:cNvSpPr txBox="1">
            <a:spLocks noGrp="1"/>
          </p:cNvSpPr>
          <p:nvPr>
            <p:ph type="body" sz="quarter" idx="21"/>
          </p:nvPr>
        </p:nvSpPr>
        <p:spPr>
          <a:xfrm>
            <a:off x="1909067" y="11505207"/>
            <a:ext cx="709127" cy="304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defTabSz="2438338">
              <a:defRPr sz="2000" b="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Page: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38551" y="11505207"/>
            <a:ext cx="311800" cy="304801"/>
          </a:xfrm>
          <a:prstGeom prst="rect">
            <a:avLst/>
          </a:prstGeom>
        </p:spPr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ECD1F49B-64FB-394F-A8D9-3875D8CDD6F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4914A-4520-0747-9403-E54217012EC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83821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8E63BFBD-40EA-BD42-95C1-6E730444744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29166" r="29166"/>
          <a:stretch>
            <a:fillRect/>
          </a:stretch>
        </p:blipFill>
        <p:spPr>
          <a:xfrm>
            <a:off x="14224000" y="0"/>
            <a:ext cx="10160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DF583DD-51AF-6C45-B0F4-77AFCA3492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224000" y="0"/>
            <a:ext cx="10160000" cy="13716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288717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8027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07746E36-9EEC-DE4D-948C-9DB01C1D02F0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6979" r="36979"/>
          <a:stretch>
            <a:fillRect/>
          </a:stretch>
        </p:blipFill>
        <p:spPr>
          <a:xfrm>
            <a:off x="18033999" y="0"/>
            <a:ext cx="6350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94DB47B-C793-7B4A-832D-A5AE49816A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033998" y="0"/>
            <a:ext cx="6350001" cy="13716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1999850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AAC64AF6-6567-0743-8CE3-ED44DA752B00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25000" r="25000"/>
          <a:stretch>
            <a:fillRect/>
          </a:stretch>
        </p:blipFill>
        <p:spPr>
          <a:xfrm>
            <a:off x="12192000" y="0"/>
            <a:ext cx="12192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700C632-19F3-4346-BEA3-4827117CCC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191999" y="990"/>
            <a:ext cx="12191999" cy="1371501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542382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FD2D8C2C-7944-D94B-A3AA-658BFACA8C10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25796" r="25796"/>
          <a:stretch>
            <a:fillRect/>
          </a:stretch>
        </p:blipFill>
        <p:spPr>
          <a:xfrm>
            <a:off x="12580342" y="-1"/>
            <a:ext cx="1180346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BB75C89-AD01-CB4D-9749-8CE0C260B60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580342" y="990"/>
            <a:ext cx="11803656" cy="1371501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616542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:"/>
          <p:cNvSpPr txBox="1">
            <a:spLocks noGrp="1"/>
          </p:cNvSpPr>
          <p:nvPr>
            <p:ph type="body" sz="quarter" idx="21"/>
          </p:nvPr>
        </p:nvSpPr>
        <p:spPr>
          <a:xfrm>
            <a:off x="1909067" y="11505207"/>
            <a:ext cx="709127" cy="304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defTabSz="2438338">
              <a:defRPr sz="2000" b="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r>
              <a:t>Page: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38551" y="11505207"/>
            <a:ext cx="311800" cy="304801"/>
          </a:xfrm>
          <a:prstGeom prst="rect">
            <a:avLst/>
          </a:prstGeom>
        </p:spPr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Image Large.jpg" descr="Image Large.jpg">
            <a:extLst>
              <a:ext uri="{FF2B5EF4-FFF2-40B4-BE49-F238E27FC236}">
                <a16:creationId xmlns:a16="http://schemas.microsoft.com/office/drawing/2014/main" id="{324C4B63-52BE-7747-AC41-592C14FF916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271B7EB-EAC4-1840-B7A7-1F6197D4ADA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MN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323374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1798A61-2C7E-564E-91D5-62357BA8D7B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44" y="12409062"/>
            <a:ext cx="7053072" cy="813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86" r:id="rId3"/>
    <p:sldLayoutId id="2147483668" r:id="rId4"/>
    <p:sldLayoutId id="2147483672" r:id="rId5"/>
    <p:sldLayoutId id="2147483670" r:id="rId6"/>
    <p:sldLayoutId id="2147483671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1pPr>
      <a:lvl2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2pPr>
      <a:lvl3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3pPr>
      <a:lvl4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4pPr>
      <a:lvl5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5pPr>
      <a:lvl6pPr marL="0" marR="0" indent="2286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6pPr>
      <a:lvl7pPr marL="0" marR="0" indent="2743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7pPr>
      <a:lvl8pPr marL="0" marR="0" indent="3200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8pPr>
      <a:lvl9pPr marL="0" marR="0" indent="3657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B6968C-8D20-024D-8E8E-2CE1193BB584}"/>
              </a:ext>
            </a:extLst>
          </p:cNvPr>
          <p:cNvSpPr txBox="1"/>
          <p:nvPr/>
        </p:nvSpPr>
        <p:spPr>
          <a:xfrm>
            <a:off x="1909067" y="11505207"/>
            <a:ext cx="709127" cy="3048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>
            <a:normAutofit/>
          </a:bodyPr>
          <a:lstStyle/>
          <a:p>
            <a:pPr algn="l" fontAlgn="auto" hangingPunct="0">
              <a:lnSpc>
                <a:spcPct val="90000"/>
              </a:lnSpc>
              <a:spcAft>
                <a:spcPts val="600"/>
              </a:spcAft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4C5056"/>
                </a:solidFill>
                <a:effectLst/>
                <a:uFillTx/>
                <a:latin typeface="Inter Bold"/>
                <a:ea typeface="Inter Bold"/>
                <a:cs typeface="Inter Bold"/>
                <a:sym typeface="Inter Bold"/>
              </a:rPr>
              <a:t>Pairing Science with Compliance to Fast Track Healing</a:t>
            </a:r>
          </a:p>
        </p:txBody>
      </p:sp>
      <p:pic>
        <p:nvPicPr>
          <p:cNvPr id="10" name="Picture 6" descr="A row of samples for medical testing">
            <a:extLst>
              <a:ext uri="{FF2B5EF4-FFF2-40B4-BE49-F238E27FC236}">
                <a16:creationId xmlns:a16="http://schemas.microsoft.com/office/drawing/2014/main" id="{A6CD8460-CAD2-4141-9460-2566B6A63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F8D269-CA0D-054D-BD71-3CCAD4C92E1B}"/>
              </a:ext>
            </a:extLst>
          </p:cNvPr>
          <p:cNvSpPr/>
          <p:nvPr/>
        </p:nvSpPr>
        <p:spPr>
          <a:xfrm>
            <a:off x="1441137" y="4568571"/>
            <a:ext cx="94208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tx1">
                    <a:lumMod val="75000"/>
                  </a:schemeClr>
                </a:solidFill>
                <a:latin typeface="Futura Std Condensed" panose="020B0502020204020303" pitchFamily="34" charset="0"/>
              </a:rPr>
              <a:t>Pairing Science with Compliance to Fast Track Healing</a:t>
            </a:r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D0BD469E-ECF3-0744-B5A4-178C5CCAFD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26"/>
          <a:stretch/>
        </p:blipFill>
        <p:spPr>
          <a:xfrm>
            <a:off x="2618193" y="8177933"/>
            <a:ext cx="7854101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784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">
            <a:extLst>
              <a:ext uri="{FF2B5EF4-FFF2-40B4-BE49-F238E27FC236}">
                <a16:creationId xmlns:a16="http://schemas.microsoft.com/office/drawing/2014/main" id="{1A120456-5D82-9945-A9A6-01109C967932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1" name="Assertively predominate proactive solutions diverse…">
            <a:extLst>
              <a:ext uri="{FF2B5EF4-FFF2-40B4-BE49-F238E27FC236}">
                <a16:creationId xmlns:a16="http://schemas.microsoft.com/office/drawing/2014/main" id="{5C74E676-D0B2-DA49-8E7F-C93E6F489B53}"/>
              </a:ext>
            </a:extLst>
          </p:cNvPr>
          <p:cNvSpPr txBox="1"/>
          <p:nvPr/>
        </p:nvSpPr>
        <p:spPr>
          <a:xfrm>
            <a:off x="1554480" y="4846320"/>
            <a:ext cx="10873946" cy="450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Study also demonstrated:</a:t>
            </a:r>
            <a:endParaRPr lang="en-US" sz="4000" b="1" dirty="0">
              <a:solidFill>
                <a:srgbClr val="002B49"/>
              </a:solidFill>
              <a:latin typeface="ITC Berkeley Oldstyle Std Bk" panose="02090402050306020404" pitchFamily="18" charset="0"/>
            </a:endParaRP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74.4% of participants experienced significantly increased wound healing,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as assessed by PSST scores.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Almost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4X more participants achieved PSST Score efficacy benchmarks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than the control group who received standard care alone.</a:t>
            </a:r>
          </a:p>
        </p:txBody>
      </p:sp>
      <p:pic>
        <p:nvPicPr>
          <p:cNvPr id="20" name="Picture Placeholder 19" descr="Chart&#10;&#10;Description automatically generated">
            <a:extLst>
              <a:ext uri="{FF2B5EF4-FFF2-40B4-BE49-F238E27FC236}">
                <a16:creationId xmlns:a16="http://schemas.microsoft.com/office/drawing/2014/main" id="{72F53B9A-4D97-814F-91A4-BC6F50EA9BE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25E47F7C-CD57-3D40-AAEA-A349361689A1}"/>
              </a:ext>
            </a:extLst>
          </p:cNvPr>
          <p:cNvSpPr txBox="1"/>
          <p:nvPr/>
        </p:nvSpPr>
        <p:spPr>
          <a:xfrm>
            <a:off x="1554480" y="1828800"/>
            <a:ext cx="10870450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Clinical Evidence: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12" name="Assertively predominate proactive solutions diverse…">
            <a:extLst>
              <a:ext uri="{FF2B5EF4-FFF2-40B4-BE49-F238E27FC236}">
                <a16:creationId xmlns:a16="http://schemas.microsoft.com/office/drawing/2014/main" id="{84E01EFC-91BD-6643-B2C1-B49EE87A4B0F}"/>
              </a:ext>
            </a:extLst>
          </p:cNvPr>
          <p:cNvSpPr txBox="1"/>
          <p:nvPr/>
        </p:nvSpPr>
        <p:spPr>
          <a:xfrm>
            <a:off x="1554480" y="2884860"/>
            <a:ext cx="10873946" cy="71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Significant Improvement in </a:t>
            </a:r>
            <a:r>
              <a:rPr lang="en-US" sz="4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PSST Score</a:t>
            </a:r>
          </a:p>
        </p:txBody>
      </p:sp>
    </p:spTree>
    <p:extLst>
      <p:ext uri="{BB962C8B-B14F-4D97-AF65-F5344CB8AC3E}">
        <p14:creationId xmlns:p14="http://schemas.microsoft.com/office/powerpoint/2010/main" val="26561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ssertively predominate proactive solutions diverse…">
            <a:extLst>
              <a:ext uri="{FF2B5EF4-FFF2-40B4-BE49-F238E27FC236}">
                <a16:creationId xmlns:a16="http://schemas.microsoft.com/office/drawing/2014/main" id="{5C74E676-D0B2-DA49-8E7F-C93E6F489B53}"/>
              </a:ext>
            </a:extLst>
          </p:cNvPr>
          <p:cNvSpPr txBox="1"/>
          <p:nvPr/>
        </p:nvSpPr>
        <p:spPr>
          <a:xfrm>
            <a:off x="1554480" y="4846320"/>
            <a:ext cx="10873946" cy="518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Study also demonstrated: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Increased levels of dermal integrity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in patients with stage 2 or stage 3 pressure injuries, when compared to the placebo group receiving standard of care alone.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More rapid re-epithelialization of tissue,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leading to significant reduction in wound area, compared to placebo group.</a:t>
            </a:r>
            <a:endParaRPr lang="en-US" sz="3600" b="1" dirty="0">
              <a:solidFill>
                <a:srgbClr val="002B49"/>
              </a:solidFill>
              <a:latin typeface="ITC Berkeley Oldstyle Std Bk" panose="02090402050306020404" pitchFamily="18" charset="0"/>
            </a:endParaRPr>
          </a:p>
        </p:txBody>
      </p:sp>
      <p:pic>
        <p:nvPicPr>
          <p:cNvPr id="21" name="Picture Placeholder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ECF69F6-209B-504C-8F53-D39926209F4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0" y="46892"/>
            <a:ext cx="10160000" cy="13716000"/>
          </a:xfrm>
        </p:spPr>
      </p:pic>
      <p:sp>
        <p:nvSpPr>
          <p:cNvPr id="7" name="The brain doesn’t…">
            <a:extLst>
              <a:ext uri="{FF2B5EF4-FFF2-40B4-BE49-F238E27FC236}">
                <a16:creationId xmlns:a16="http://schemas.microsoft.com/office/drawing/2014/main" id="{4F2FE41D-E49A-7D4A-90B9-E858D49FCA50}"/>
              </a:ext>
            </a:extLst>
          </p:cNvPr>
          <p:cNvSpPr txBox="1"/>
          <p:nvPr/>
        </p:nvSpPr>
        <p:spPr>
          <a:xfrm>
            <a:off x="1554480" y="1828800"/>
            <a:ext cx="10870450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Clinical Evidence: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10" name="Assertively predominate proactive solutions diverse…">
            <a:extLst>
              <a:ext uri="{FF2B5EF4-FFF2-40B4-BE49-F238E27FC236}">
                <a16:creationId xmlns:a16="http://schemas.microsoft.com/office/drawing/2014/main" id="{3153303A-8E01-CE43-AB14-B29C03000840}"/>
              </a:ext>
            </a:extLst>
          </p:cNvPr>
          <p:cNvSpPr txBox="1"/>
          <p:nvPr/>
        </p:nvSpPr>
        <p:spPr>
          <a:xfrm>
            <a:off x="1554480" y="2884860"/>
            <a:ext cx="12377420" cy="1488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Significant </a:t>
            </a:r>
            <a:r>
              <a:rPr lang="en-US" sz="4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Reduction in Wound Area </a:t>
            </a:r>
            <a:br>
              <a:rPr lang="en-US" sz="4000" b="1" dirty="0">
                <a:solidFill>
                  <a:srgbClr val="002B49"/>
                </a:solidFill>
                <a:latin typeface="ITC Berkeley Oldstyle Std Bk" panose="02090402050306020404" pitchFamily="18" charset="0"/>
              </a:rPr>
            </a:b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at 16 Weeks</a:t>
            </a:r>
            <a:endParaRPr lang="en-US" sz="4000" b="1" dirty="0">
              <a:solidFill>
                <a:srgbClr val="002B49"/>
              </a:solidFill>
              <a:latin typeface="ITC Berkeley Oldstyle Std Bk" panose="02090402050306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269D7D-96CD-3E4E-BF2F-F36C87BEE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43" y="1125462"/>
            <a:ext cx="5133474" cy="7068893"/>
          </a:xfrm>
          <a:prstGeom prst="rect">
            <a:avLst/>
          </a:prstGeom>
        </p:spPr>
      </p:pic>
      <p:pic>
        <p:nvPicPr>
          <p:cNvPr id="4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12D6114E-43C7-4744-8427-BD0575C61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9373" y="1050094"/>
            <a:ext cx="5347873" cy="7219628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D6BC8D-B7A8-BF42-8635-2650CADAD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955" y="1202636"/>
            <a:ext cx="5620783" cy="6991719"/>
          </a:xfrm>
          <a:prstGeom prst="rect">
            <a:avLst/>
          </a:prstGeom>
        </p:spPr>
      </p:pic>
      <p:sp>
        <p:nvSpPr>
          <p:cNvPr id="6" name="The brain doesn’t…">
            <a:extLst>
              <a:ext uri="{FF2B5EF4-FFF2-40B4-BE49-F238E27FC236}">
                <a16:creationId xmlns:a16="http://schemas.microsoft.com/office/drawing/2014/main" id="{E8CDCEFD-442F-904D-9F76-CBBE6F489677}"/>
              </a:ext>
            </a:extLst>
          </p:cNvPr>
          <p:cNvSpPr txBox="1"/>
          <p:nvPr/>
        </p:nvSpPr>
        <p:spPr>
          <a:xfrm>
            <a:off x="867262" y="635442"/>
            <a:ext cx="15652112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Expedite Works at Every Stage of Wound Healing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7" name="Assertively predominate proactive solutions diverse…">
            <a:extLst>
              <a:ext uri="{FF2B5EF4-FFF2-40B4-BE49-F238E27FC236}">
                <a16:creationId xmlns:a16="http://schemas.microsoft.com/office/drawing/2014/main" id="{0FC7C089-616D-0B43-B128-877010A4F441}"/>
              </a:ext>
            </a:extLst>
          </p:cNvPr>
          <p:cNvSpPr txBox="1"/>
          <p:nvPr/>
        </p:nvSpPr>
        <p:spPr>
          <a:xfrm>
            <a:off x="85194" y="7420407"/>
            <a:ext cx="7572088" cy="407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8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At the Inflammation Stage: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dipeptides act on skin cells which aid in breaking down damaged collagen.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Arginine is a precursor of nitric oxide (NO), a</a:t>
            </a:r>
            <a:r>
              <a:rPr lang="en-US" sz="32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 vasodilator </a:t>
            </a: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which brings oxygen and nutrients to the wound site.</a:t>
            </a:r>
          </a:p>
        </p:txBody>
      </p:sp>
      <p:sp>
        <p:nvSpPr>
          <p:cNvPr id="8" name="Assertively predominate proactive solutions diverse…">
            <a:extLst>
              <a:ext uri="{FF2B5EF4-FFF2-40B4-BE49-F238E27FC236}">
                <a16:creationId xmlns:a16="http://schemas.microsoft.com/office/drawing/2014/main" id="{82BDD316-396A-D846-A961-1EA66C3EB5FC}"/>
              </a:ext>
            </a:extLst>
          </p:cNvPr>
          <p:cNvSpPr txBox="1"/>
          <p:nvPr/>
        </p:nvSpPr>
        <p:spPr>
          <a:xfrm>
            <a:off x="8709028" y="7383827"/>
            <a:ext cx="8120344" cy="5461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8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At the Proliferation Stage: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PO &amp; OG stimulate receptors in dermal ﬁbroblasts to </a:t>
            </a:r>
            <a:r>
              <a:rPr lang="en-US" sz="32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produce collagen.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Promotes hyaluronic acid synthesis, </a:t>
            </a: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required for maintaining dermal integrity.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Nitric oxide stimulates </a:t>
            </a:r>
            <a:r>
              <a:rPr lang="en-US" sz="32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angiogenesis, </a:t>
            </a: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the formation of new blood vessels to support wound site reconstruction</a:t>
            </a: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5D703000-42CD-F144-BFEC-8BC6B1E24186}"/>
              </a:ext>
            </a:extLst>
          </p:cNvPr>
          <p:cNvSpPr txBox="1"/>
          <p:nvPr/>
        </p:nvSpPr>
        <p:spPr>
          <a:xfrm>
            <a:off x="16796085" y="7383827"/>
            <a:ext cx="7502721" cy="5307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8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At the Remodeling Stage: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Expedite dipeptides continue to </a:t>
            </a:r>
            <a:r>
              <a:rPr lang="en-US" sz="32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stimulate collagen synthesis, </a:t>
            </a: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strengthening tissue as the wound continues to contract and ﬁbers are reorganized.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2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Stimulates re-epithelialization, </a:t>
            </a:r>
            <a:r>
              <a:rPr lang="en-US" sz="32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accelerating wound healing and increasing dermal moisture retention.</a:t>
            </a:r>
          </a:p>
        </p:txBody>
      </p:sp>
    </p:spTree>
    <p:extLst>
      <p:ext uri="{BB962C8B-B14F-4D97-AF65-F5344CB8AC3E}">
        <p14:creationId xmlns:p14="http://schemas.microsoft.com/office/powerpoint/2010/main" val="28584694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brain doesn’t…">
            <a:extLst>
              <a:ext uri="{FF2B5EF4-FFF2-40B4-BE49-F238E27FC236}">
                <a16:creationId xmlns:a16="http://schemas.microsoft.com/office/drawing/2014/main" id="{2D896520-F89F-2243-B0A5-6D0940F90E1C}"/>
              </a:ext>
            </a:extLst>
          </p:cNvPr>
          <p:cNvSpPr txBox="1"/>
          <p:nvPr/>
        </p:nvSpPr>
        <p:spPr>
          <a:xfrm>
            <a:off x="1554480" y="1828800"/>
            <a:ext cx="12053455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Put Wound Healing on the </a:t>
            </a:r>
            <a:b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</a:b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Fast Track with Expedite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636288C9-9BAB-B341-9DA9-B2938A41A9BA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Assertively predominate proactive solutions diverse…">
            <a:extLst>
              <a:ext uri="{FF2B5EF4-FFF2-40B4-BE49-F238E27FC236}">
                <a16:creationId xmlns:a16="http://schemas.microsoft.com/office/drawing/2014/main" id="{F1FE06EC-EE14-E647-A272-ACC22760C791}"/>
              </a:ext>
            </a:extLst>
          </p:cNvPr>
          <p:cNvSpPr txBox="1"/>
          <p:nvPr/>
        </p:nvSpPr>
        <p:spPr>
          <a:xfrm>
            <a:off x="1554480" y="4846320"/>
            <a:ext cx="12123420" cy="64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Poor compliance and prolonged interventions are creating a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physical, emotional and financial drain. Expedite is your answer. 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Formulated to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accelerate healing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and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eliminate barriers to compliance,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Expedite simplifies treatment and improves patient outcomes and quality of life.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Everyone benefits from the healing power of Expedite!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Patients and families, nurses and nutrition, physicians and administration.</a:t>
            </a:r>
          </a:p>
        </p:txBody>
      </p:sp>
      <p:pic>
        <p:nvPicPr>
          <p:cNvPr id="5" name="Picture Placeholder 4" descr="Nurse aiding a recovering patient who is using a walker.">
            <a:extLst>
              <a:ext uri="{FF2B5EF4-FFF2-40B4-BE49-F238E27FC236}">
                <a16:creationId xmlns:a16="http://schemas.microsoft.com/office/drawing/2014/main" id="{03C17201-F627-A141-90A8-B79F83ADA61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ttle of medicine next to an apple&#10;&#10;Description automatically generated with medium confidence">
            <a:extLst>
              <a:ext uri="{FF2B5EF4-FFF2-40B4-BE49-F238E27FC236}">
                <a16:creationId xmlns:a16="http://schemas.microsoft.com/office/drawing/2014/main" id="{B9DD2595-F6BC-1A4B-B175-0115E0B5057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Line">
            <a:extLst>
              <a:ext uri="{FF2B5EF4-FFF2-40B4-BE49-F238E27FC236}">
                <a16:creationId xmlns:a16="http://schemas.microsoft.com/office/drawing/2014/main" id="{F564BE99-5E22-4C4E-9B02-EA299DDE5D74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8" name="The brain doesn’t…">
            <a:extLst>
              <a:ext uri="{FF2B5EF4-FFF2-40B4-BE49-F238E27FC236}">
                <a16:creationId xmlns:a16="http://schemas.microsoft.com/office/drawing/2014/main" id="{5609C8E8-4423-0F4F-96CF-850392D568D4}"/>
              </a:ext>
            </a:extLst>
          </p:cNvPr>
          <p:cNvSpPr txBox="1"/>
          <p:nvPr/>
        </p:nvSpPr>
        <p:spPr>
          <a:xfrm>
            <a:off x="1554479" y="1828800"/>
            <a:ext cx="11501121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Expedite makes </a:t>
            </a:r>
            <a:b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</a:b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compliance easy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A3E2C6D6-4DB6-9742-A6E7-1DC74B3E8DE4}"/>
              </a:ext>
            </a:extLst>
          </p:cNvPr>
          <p:cNvSpPr txBox="1"/>
          <p:nvPr/>
        </p:nvSpPr>
        <p:spPr>
          <a:xfrm>
            <a:off x="1554480" y="4846320"/>
            <a:ext cx="11389996" cy="693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Great-tasting: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patients like the flavor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No mixing or preparation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needed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One 2 oz. serving per day, </a:t>
            </a:r>
            <a:b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</a:b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instead of 8-10 oz., 2X per day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Easily added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to overall fluid intake 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Simple administration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without risk of clogging tubes for enteral tube feeding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Nurses love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how much easier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Expedite is </a:t>
            </a:r>
            <a:b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</a:b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to administer</a:t>
            </a:r>
          </a:p>
        </p:txBody>
      </p:sp>
      <p:sp>
        <p:nvSpPr>
          <p:cNvPr id="20" name="The brain doesn’t…">
            <a:extLst>
              <a:ext uri="{FF2B5EF4-FFF2-40B4-BE49-F238E27FC236}">
                <a16:creationId xmlns:a16="http://schemas.microsoft.com/office/drawing/2014/main" id="{8E30C51F-3F39-CA45-8416-02505F8026E5}"/>
              </a:ext>
            </a:extLst>
          </p:cNvPr>
          <p:cNvSpPr txBox="1"/>
          <p:nvPr/>
        </p:nvSpPr>
        <p:spPr>
          <a:xfrm>
            <a:off x="15144328" y="1828800"/>
            <a:ext cx="8558635" cy="3803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</a:rPr>
              <a:t>Administration + </a:t>
            </a:r>
          </a:p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</a:rPr>
              <a:t>Compliance = </a:t>
            </a:r>
            <a:b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</a:rPr>
              <a:t>Fast Tracked </a:t>
            </a:r>
            <a:b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</a:rPr>
              <a:t>Wound Healing</a:t>
            </a:r>
            <a:endParaRPr sz="6000" dirty="0">
              <a:solidFill>
                <a:schemeClr val="bg1"/>
              </a:solidFill>
              <a:latin typeface="Futura Std Condensed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6D7CC8-7FAB-ED42-8B84-164C4985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436" y="1933002"/>
            <a:ext cx="4260273" cy="1060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F3474-93BC-7346-A713-B5BD154F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61" y="5098472"/>
            <a:ext cx="9206949" cy="4277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CB8E8-3A6E-6140-B4B1-70BAF3528301}"/>
              </a:ext>
            </a:extLst>
          </p:cNvPr>
          <p:cNvSpPr txBox="1"/>
          <p:nvPr/>
        </p:nvSpPr>
        <p:spPr>
          <a:xfrm>
            <a:off x="8340437" y="3620297"/>
            <a:ext cx="659476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Futura Std Medium" panose="020B0502020204020303" pitchFamily="34" charset="0"/>
                <a:sym typeface="Helvetica Neue"/>
              </a:rPr>
              <a:t>Ingredients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DF736-357D-3F4F-A14A-FCCE9921F4B6}"/>
              </a:ext>
            </a:extLst>
          </p:cNvPr>
          <p:cNvSpPr txBox="1"/>
          <p:nvPr/>
        </p:nvSpPr>
        <p:spPr>
          <a:xfrm>
            <a:off x="15149945" y="517584"/>
            <a:ext cx="816725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Futura Std Medium" panose="020B0502020204020303" pitchFamily="34" charset="0"/>
                <a:sym typeface="Helvetica Neue"/>
              </a:rPr>
              <a:t>Nutrition Facts Panel </a:t>
            </a:r>
          </a:p>
        </p:txBody>
      </p:sp>
      <p:pic>
        <p:nvPicPr>
          <p:cNvPr id="12" name="Picture 11" descr="A white bottle of shampoo&#10;&#10;Description automatically generated with low confidence">
            <a:extLst>
              <a:ext uri="{FF2B5EF4-FFF2-40B4-BE49-F238E27FC236}">
                <a16:creationId xmlns:a16="http://schemas.microsoft.com/office/drawing/2014/main" id="{D0D9E207-016C-7C4D-AE89-522CE3360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1" y="1468581"/>
            <a:ext cx="7467600" cy="98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551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ttle of medicine next to an apple&#10;&#10;Description automatically generated with medium confidence">
            <a:extLst>
              <a:ext uri="{FF2B5EF4-FFF2-40B4-BE49-F238E27FC236}">
                <a16:creationId xmlns:a16="http://schemas.microsoft.com/office/drawing/2014/main" id="{7A50E431-4437-2347-A5BF-32BFB0740F6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48AFFA1-5C33-D949-A714-76C122F08F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72516AAA-29F3-9240-A056-DBD635AB5857}"/>
              </a:ext>
            </a:extLst>
          </p:cNvPr>
          <p:cNvSpPr txBox="1"/>
          <p:nvPr/>
        </p:nvSpPr>
        <p:spPr>
          <a:xfrm>
            <a:off x="1554479" y="1828800"/>
            <a:ext cx="11501121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Get on the Fast Track with Expedite, Today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D66BB77C-F918-5744-A8BA-2DDEB7DF0295}"/>
              </a:ext>
            </a:extLst>
          </p:cNvPr>
          <p:cNvSpPr txBox="1"/>
          <p:nvPr/>
        </p:nvSpPr>
        <p:spPr>
          <a:xfrm>
            <a:off x="1554479" y="4846320"/>
            <a:ext cx="12188415" cy="628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5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Start with patients </a:t>
            </a:r>
            <a:br>
              <a:rPr lang="en-US" sz="45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</a:br>
            <a:r>
              <a:rPr lang="en-US" sz="45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where compliance is an issue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5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Add Expedite to the wound care tool kit </a:t>
            </a:r>
            <a:r>
              <a:rPr lang="en-US" sz="45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for all topical wound care presentations.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5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Address benefits of product with both nursing and nutrition </a:t>
            </a:r>
            <a:r>
              <a:rPr lang="en-US" sz="45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to ensure patients and residents at risk are being identified</a:t>
            </a:r>
          </a:p>
        </p:txBody>
      </p:sp>
      <p:sp>
        <p:nvSpPr>
          <p:cNvPr id="16" name="Assertively predominate proactive solutions diverse…">
            <a:extLst>
              <a:ext uri="{FF2B5EF4-FFF2-40B4-BE49-F238E27FC236}">
                <a16:creationId xmlns:a16="http://schemas.microsoft.com/office/drawing/2014/main" id="{D9D0C9E3-9996-7D4C-A837-3C3409896107}"/>
              </a:ext>
            </a:extLst>
          </p:cNvPr>
          <p:cNvSpPr txBox="1"/>
          <p:nvPr/>
        </p:nvSpPr>
        <p:spPr>
          <a:xfrm>
            <a:off x="15216336" y="1828800"/>
            <a:ext cx="8378182" cy="1044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7000" dirty="0">
                <a:solidFill>
                  <a:schemeClr val="bg1"/>
                </a:solidFill>
                <a:latin typeface="Futura Std Condensed" panose="020B0502020204020303" pitchFamily="34" charset="0"/>
              </a:rPr>
              <a:t>Let’s get started today!</a:t>
            </a:r>
          </a:p>
        </p:txBody>
      </p:sp>
      <p:sp>
        <p:nvSpPr>
          <p:cNvPr id="10" name="Assertively predominate proactive solutions diverse…">
            <a:extLst>
              <a:ext uri="{FF2B5EF4-FFF2-40B4-BE49-F238E27FC236}">
                <a16:creationId xmlns:a16="http://schemas.microsoft.com/office/drawing/2014/main" id="{AFE9A912-A47E-5E43-A02C-A1FD52234255}"/>
              </a:ext>
            </a:extLst>
          </p:cNvPr>
          <p:cNvSpPr txBox="1"/>
          <p:nvPr/>
        </p:nvSpPr>
        <p:spPr>
          <a:xfrm>
            <a:off x="15245080" y="4344666"/>
            <a:ext cx="8122920" cy="201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You, your residents,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their</a:t>
            </a:r>
            <a:r>
              <a:rPr lang="en-US" sz="3600" b="1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families,</a:t>
            </a:r>
            <a:r>
              <a:rPr lang="en-US" sz="3600" b="1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and your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administrators</a:t>
            </a:r>
            <a:r>
              <a:rPr lang="en-US" sz="3600" b="1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are sure to be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thrilled with the results!</a:t>
            </a:r>
          </a:p>
        </p:txBody>
      </p:sp>
    </p:spTree>
    <p:extLst>
      <p:ext uri="{BB962C8B-B14F-4D97-AF65-F5344CB8AC3E}">
        <p14:creationId xmlns:p14="http://schemas.microsoft.com/office/powerpoint/2010/main" val="16452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4ED136-A7F4-0F4B-AE32-21BF80D6A5F2}"/>
              </a:ext>
            </a:extLst>
          </p:cNvPr>
          <p:cNvSpPr txBox="1"/>
          <p:nvPr/>
        </p:nvSpPr>
        <p:spPr>
          <a:xfrm>
            <a:off x="1909067" y="11505207"/>
            <a:ext cx="709127" cy="3048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>
            <a:normAutofit/>
          </a:bodyPr>
          <a:lstStyle/>
          <a:p>
            <a:pPr algn="l" fontAlgn="auto" hangingPunct="0">
              <a:lnSpc>
                <a:spcPct val="90000"/>
              </a:lnSpc>
              <a:spcAft>
                <a:spcPts val="600"/>
              </a:spcAft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4C5056"/>
                </a:solidFill>
                <a:effectLst/>
                <a:uFillTx/>
                <a:latin typeface="Inter Bold"/>
                <a:ea typeface="Inter Bold"/>
                <a:cs typeface="Inter Bold"/>
                <a:sym typeface="Inter Bold"/>
              </a:rPr>
              <a:t>QUESTION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AD8BF667-1ABE-4E65-9D37-DD500191C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A7FA34-E5B5-DF44-9F0F-48AD445B89C6}"/>
              </a:ext>
            </a:extLst>
          </p:cNvPr>
          <p:cNvSpPr txBox="1"/>
          <p:nvPr/>
        </p:nvSpPr>
        <p:spPr>
          <a:xfrm>
            <a:off x="3432730" y="4264512"/>
            <a:ext cx="1751854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utura Std Condensed" panose="020B0502020204020303" pitchFamily="34" charset="0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7200" dirty="0">
              <a:solidFill>
                <a:schemeClr val="bg1"/>
              </a:solidFill>
              <a:latin typeface="Futura Std Condensed" panose="020B0502020204020303" pitchFamily="34" charset="0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utura Std Condensed" panose="020B0502020204020303" pitchFamily="34" charset="0"/>
                <a:sym typeface="Helvetica Neue"/>
              </a:rPr>
              <a:t>“ARE YOU SATISIFED WITH THE NUTRITIONAL TOOLS YOU ARE USING AND HOW YOUR WOUNDS ARE PROGRESSING?”</a:t>
            </a:r>
          </a:p>
        </p:txBody>
      </p:sp>
    </p:spTree>
    <p:extLst>
      <p:ext uri="{BB962C8B-B14F-4D97-AF65-F5344CB8AC3E}">
        <p14:creationId xmlns:p14="http://schemas.microsoft.com/office/powerpoint/2010/main" val="3639505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6" name="The brain doesn’t…">
            <a:extLst>
              <a:ext uri="{FF2B5EF4-FFF2-40B4-BE49-F238E27FC236}">
                <a16:creationId xmlns:a16="http://schemas.microsoft.com/office/drawing/2014/main" id="{9A9FE3BC-3763-F143-9EAF-8539852B313D}"/>
              </a:ext>
            </a:extLst>
          </p:cNvPr>
          <p:cNvSpPr txBox="1"/>
          <p:nvPr/>
        </p:nvSpPr>
        <p:spPr>
          <a:xfrm>
            <a:off x="1554480" y="1828800"/>
            <a:ext cx="10870450" cy="101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Clinical References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18" name="Assertively predominate proactive solutions diverse…">
            <a:extLst>
              <a:ext uri="{FF2B5EF4-FFF2-40B4-BE49-F238E27FC236}">
                <a16:creationId xmlns:a16="http://schemas.microsoft.com/office/drawing/2014/main" id="{157E3951-E71B-AE4A-9017-F07200A2A349}"/>
              </a:ext>
            </a:extLst>
          </p:cNvPr>
          <p:cNvSpPr txBox="1"/>
          <p:nvPr/>
        </p:nvSpPr>
        <p:spPr>
          <a:xfrm>
            <a:off x="1554479" y="4297680"/>
            <a:ext cx="10515600" cy="597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Sugihara F, Inoue N,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Venkateswarathirukumara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S. 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Ingestion of bioactive collagen hydrolysates enhanced pressure ulcer healing in a randomized double-blind placebo-controlled clinical study. 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Sci Rep. 2018;8(1):11403. Published 2018 Jul 30. doi:10.1038/s41598-018-29831-7 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Inoue N, Sugihara F, Wang X. 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Ingestion of bioactive collagen hydrolysates enhance facial skin moisture and elasticity and reduce facial ageing signs in a randomized double-blind placebo-controlled clinical study. 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J Sci Food Agric. 2016 Sep;96(12):4077-81.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doi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: 10.1002/jsfa.7606.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Epub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2016 Feb 10. PMID: 26840887.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Sugihara,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Fumihito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&amp; Inoue, N. &amp; Wang, X.. (2015). 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Clinical effects of ingesting collagen hydrolysate on facial skin properties: A randomized, placebo-controlled, double-blind trial. 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Japanese Pharmacology and Therapeutics. 43. 67-70.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Kimira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, Yoshifumi &amp; Ogura, Kana &amp;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Taniuchi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, Yuri &amp; Kataoka, Aya &amp; Inoue, Naoki &amp; Sugihara,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Fumihito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&amp; Nakatani,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Sachie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&amp; Shimizu, Jun &amp; Wada, Masahiro &amp; Mano, Hiroshi. (2014). 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Collagen-derived dipeptide prolyl-hydroxyproline promotes differentiation of MC3T3-E1 osteoblastic cells. 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Biochemical and Biophysical Research Communications. 453. 10.1016/j.bbrc.2014.09.121.</a:t>
            </a:r>
          </a:p>
        </p:txBody>
      </p:sp>
      <p:sp>
        <p:nvSpPr>
          <p:cNvPr id="15" name="Assertively predominate proactive solutions diverse…">
            <a:extLst>
              <a:ext uri="{FF2B5EF4-FFF2-40B4-BE49-F238E27FC236}">
                <a16:creationId xmlns:a16="http://schemas.microsoft.com/office/drawing/2014/main" id="{572F8ECF-0049-BE41-91BE-3E11836943FA}"/>
              </a:ext>
            </a:extLst>
          </p:cNvPr>
          <p:cNvSpPr txBox="1"/>
          <p:nvPr/>
        </p:nvSpPr>
        <p:spPr>
          <a:xfrm>
            <a:off x="12992348" y="4297680"/>
            <a:ext cx="10515600" cy="500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Shimizu, Jun &amp;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Asami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, Naoto &amp; Kataoka, Aya &amp; Sugihara,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Fumihito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&amp; Inoue, Naoki &amp;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Kimira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, Yoshifumi &amp; Wada, Masahiro &amp; Mano, Hiroshi. (2014). 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Oral collagen-derived dipeptides, prolyl-hydroxyproline and </a:t>
            </a:r>
            <a:r>
              <a:rPr lang="en-US" sz="2000" b="1" dirty="0" err="1">
                <a:solidFill>
                  <a:srgbClr val="002B49"/>
                </a:solidFill>
                <a:latin typeface="ITC Berkeley Oldstyle Std" panose="02090402050306020404" pitchFamily="18" charset="0"/>
              </a:rPr>
              <a:t>hydroxyprolyl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-glycine, ameliorate skin barrier dysfunction and alter gene expression profiles in the skin. 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Biochemical and biophysical research communications. 456. 10.1016/j.bbrc.2014.12.006.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Sugihara F, Inoue N,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Kuwamori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M, Taniguchi M. 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Quantification of </a:t>
            </a:r>
            <a:r>
              <a:rPr lang="en-US" sz="2000" b="1" dirty="0" err="1">
                <a:solidFill>
                  <a:srgbClr val="002B49"/>
                </a:solidFill>
                <a:latin typeface="ITC Berkeley Oldstyle Std" panose="02090402050306020404" pitchFamily="18" charset="0"/>
              </a:rPr>
              <a:t>hydroxyprolyl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-glycine (</a:t>
            </a:r>
            <a:r>
              <a:rPr lang="en-US" sz="2000" b="1" dirty="0" err="1">
                <a:solidFill>
                  <a:srgbClr val="002B49"/>
                </a:solidFill>
                <a:latin typeface="ITC Berkeley Oldstyle Std" panose="02090402050306020404" pitchFamily="18" charset="0"/>
              </a:rPr>
              <a:t>Hyp-Gly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) in human blood after ingestion of collagen hydrolysate. 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J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Biosci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Bioeng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. 2012 Feb;113(2):202-3.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doi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: 10.1016/j.jbiosc.2011.09.024.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Epub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2011 Oct 29. PMID: 22040651.</a:t>
            </a:r>
          </a:p>
          <a:p>
            <a:pPr algn="l">
              <a:lnSpc>
                <a:spcPct val="125000"/>
              </a:lnSpc>
              <a:spcAft>
                <a:spcPts val="16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Nakatani S, Mano H,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Sampei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C, Shimizu J, Wada M. </a:t>
            </a:r>
            <a:r>
              <a:rPr lang="en-US" sz="2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Chondroprotective effect of the bioactive peptide prolyl-hydroxyproline in mouse articular cartilage in vitro and in vivo. 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Osteoarthritis Cartilage. 2009 Dec;17(12):1620-7.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doi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: 10.1016/j.joca.2009.07.001. </a:t>
            </a:r>
            <a:r>
              <a:rPr lang="en-US" sz="20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Epub</a:t>
            </a:r>
            <a:r>
              <a:rPr lang="en-US" sz="2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2009 Jul 8. PMID: 19615963.</a:t>
            </a:r>
          </a:p>
        </p:txBody>
      </p:sp>
    </p:spTree>
    <p:extLst>
      <p:ext uri="{BB962C8B-B14F-4D97-AF65-F5344CB8AC3E}">
        <p14:creationId xmlns:p14="http://schemas.microsoft.com/office/powerpoint/2010/main" val="20188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Placeholder 3" descr="Medtrition®, We help people feel better.™">
            <a:extLst>
              <a:ext uri="{FF2B5EF4-FFF2-40B4-BE49-F238E27FC236}">
                <a16:creationId xmlns:a16="http://schemas.microsoft.com/office/drawing/2014/main" id="{8D93A43D-FCD9-894B-A5DA-4F2E1E90BC9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Line">
            <a:extLst>
              <a:ext uri="{FF2B5EF4-FFF2-40B4-BE49-F238E27FC236}">
                <a16:creationId xmlns:a16="http://schemas.microsoft.com/office/drawing/2014/main" id="{E48AFFA1-5C33-D949-A714-76C122F08F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7" name="Assertively predominate proactive solutions diverse…">
            <a:extLst>
              <a:ext uri="{FF2B5EF4-FFF2-40B4-BE49-F238E27FC236}">
                <a16:creationId xmlns:a16="http://schemas.microsoft.com/office/drawing/2014/main" id="{46629A05-EC07-BB4A-8D20-86FF27F161BE}"/>
              </a:ext>
            </a:extLst>
          </p:cNvPr>
          <p:cNvSpPr txBox="1"/>
          <p:nvPr/>
        </p:nvSpPr>
        <p:spPr>
          <a:xfrm>
            <a:off x="1554480" y="4850558"/>
            <a:ext cx="9735820" cy="1490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Thank you for this opportunity to share information about Expedite.</a:t>
            </a:r>
            <a:endParaRPr lang="en-US" sz="4000" i="1" dirty="0">
              <a:solidFill>
                <a:srgbClr val="002B49"/>
              </a:solidFill>
              <a:latin typeface="ITC Berkeley Oldstyle Std Bk" panose="02090402050306020404" pitchFamily="18" charset="0"/>
            </a:endParaRPr>
          </a:p>
        </p:txBody>
      </p:sp>
      <p:sp>
        <p:nvSpPr>
          <p:cNvPr id="10" name="Assertively predominate proactive solutions diverse…">
            <a:extLst>
              <a:ext uri="{FF2B5EF4-FFF2-40B4-BE49-F238E27FC236}">
                <a16:creationId xmlns:a16="http://schemas.microsoft.com/office/drawing/2014/main" id="{3DADF14A-8D16-7449-A2FD-97097B27D774}"/>
              </a:ext>
            </a:extLst>
          </p:cNvPr>
          <p:cNvSpPr txBox="1"/>
          <p:nvPr/>
        </p:nvSpPr>
        <p:spPr>
          <a:xfrm>
            <a:off x="1554480" y="6828109"/>
            <a:ext cx="8546783" cy="14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  <a:t>We are transformative in preventing, reducing, and healing pressure injuries.</a:t>
            </a:r>
          </a:p>
        </p:txBody>
      </p:sp>
      <p:pic>
        <p:nvPicPr>
          <p:cNvPr id="15" name="Picture 14" descr="Bottle of Expedite">
            <a:extLst>
              <a:ext uri="{FF2B5EF4-FFF2-40B4-BE49-F238E27FC236}">
                <a16:creationId xmlns:a16="http://schemas.microsoft.com/office/drawing/2014/main" id="{3D670FA9-A00B-EC44-A83C-5846BB8D9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44" y="7294047"/>
            <a:ext cx="2584947" cy="49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elcome">
            <a:extLst>
              <a:ext uri="{FF2B5EF4-FFF2-40B4-BE49-F238E27FC236}">
                <a16:creationId xmlns:a16="http://schemas.microsoft.com/office/drawing/2014/main" id="{13F03AD3-4BE6-6B4A-B0D0-E2118B9597EA}"/>
              </a:ext>
            </a:extLst>
          </p:cNvPr>
          <p:cNvSpPr txBox="1"/>
          <p:nvPr/>
        </p:nvSpPr>
        <p:spPr>
          <a:xfrm>
            <a:off x="1554480" y="1828800"/>
            <a:ext cx="11959771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>
              <a:lnSpc>
                <a:spcPct val="105000"/>
              </a:lnSpc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  <a:t>Pressure Injuries Take a Toll</a:t>
            </a:r>
            <a:b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</a:b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  <a:t>on Everyone…</a:t>
            </a:r>
          </a:p>
        </p:txBody>
      </p:sp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48AFFA1-5C33-D949-A714-76C122F08F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4" name="Assertively predominate proactive solutions diverse…">
            <a:extLst>
              <a:ext uri="{FF2B5EF4-FFF2-40B4-BE49-F238E27FC236}">
                <a16:creationId xmlns:a16="http://schemas.microsoft.com/office/drawing/2014/main" id="{B6270769-7C2F-F044-91C7-7E47DFC3D158}"/>
              </a:ext>
            </a:extLst>
          </p:cNvPr>
          <p:cNvSpPr txBox="1"/>
          <p:nvPr/>
        </p:nvSpPr>
        <p:spPr>
          <a:xfrm>
            <a:off x="1554480" y="4846320"/>
            <a:ext cx="10827657" cy="578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Patients: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Pressure injuries can be emotionally devastating and become a major impediment to addressing the original health issue.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Clinicians: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Pressure injuries are time consuming and commonly recognized as one of the worst aspects of care.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Facilities: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Pressure injuries are costly and erode facility reputation.</a:t>
            </a:r>
          </a:p>
        </p:txBody>
      </p:sp>
      <p:pic>
        <p:nvPicPr>
          <p:cNvPr id="8" name="Picture 7" descr="Image of nurses bandaging a pressure injury on a patient's right foot.">
            <a:extLst>
              <a:ext uri="{FF2B5EF4-FFF2-40B4-BE49-F238E27FC236}">
                <a16:creationId xmlns:a16="http://schemas.microsoft.com/office/drawing/2014/main" id="{5C496322-8D43-7348-9754-E6B7CD21E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0" y="0"/>
            <a:ext cx="10160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ssertively predominate proactive solutions diverse…">
            <a:extLst>
              <a:ext uri="{FF2B5EF4-FFF2-40B4-BE49-F238E27FC236}">
                <a16:creationId xmlns:a16="http://schemas.microsoft.com/office/drawing/2014/main" id="{95EE460B-8715-B541-A2BA-B2B36D2EF713}"/>
              </a:ext>
            </a:extLst>
          </p:cNvPr>
          <p:cNvSpPr txBox="1"/>
          <p:nvPr/>
        </p:nvSpPr>
        <p:spPr>
          <a:xfrm>
            <a:off x="1554480" y="2999612"/>
            <a:ext cx="11856720" cy="223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The </a:t>
            </a:r>
            <a:r>
              <a:rPr lang="en-US" sz="4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ready-to-drink nutritional supplement </a:t>
            </a:r>
            <a:br>
              <a:rPr lang="en-US" sz="4000" b="1" dirty="0">
                <a:solidFill>
                  <a:srgbClr val="002B49"/>
                </a:solidFill>
                <a:latin typeface="ITC Berkeley Oldstyle Std Bk" panose="02090402050306020404" pitchFamily="18" charset="0"/>
              </a:rPr>
            </a:b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that will revolutionize the way you treat </a:t>
            </a:r>
            <a:b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</a:b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pressure injuries.</a:t>
            </a:r>
          </a:p>
        </p:txBody>
      </p:sp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6" name="The brain doesn’t…">
            <a:extLst>
              <a:ext uri="{FF2B5EF4-FFF2-40B4-BE49-F238E27FC236}">
                <a16:creationId xmlns:a16="http://schemas.microsoft.com/office/drawing/2014/main" id="{9A9FE3BC-3763-F143-9EAF-8539852B313D}"/>
              </a:ext>
            </a:extLst>
          </p:cNvPr>
          <p:cNvSpPr txBox="1"/>
          <p:nvPr/>
        </p:nvSpPr>
        <p:spPr>
          <a:xfrm>
            <a:off x="1554480" y="1828800"/>
            <a:ext cx="10870450" cy="101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  <a:t>Introducing Expedite: 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  <a:cs typeface="Futura Condensed Medium" panose="020B0602020204020303" pitchFamily="34" charset="-79"/>
            </a:endParaRPr>
          </a:p>
        </p:txBody>
      </p:sp>
      <p:sp>
        <p:nvSpPr>
          <p:cNvPr id="18" name="Assertively predominate proactive solutions diverse…">
            <a:extLst>
              <a:ext uri="{FF2B5EF4-FFF2-40B4-BE49-F238E27FC236}">
                <a16:creationId xmlns:a16="http://schemas.microsoft.com/office/drawing/2014/main" id="{157E3951-E71B-AE4A-9017-F07200A2A349}"/>
              </a:ext>
            </a:extLst>
          </p:cNvPr>
          <p:cNvSpPr txBox="1"/>
          <p:nvPr/>
        </p:nvSpPr>
        <p:spPr>
          <a:xfrm>
            <a:off x="1554480" y="5745221"/>
            <a:ext cx="10827657" cy="547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With </a:t>
            </a:r>
            <a:r>
              <a:rPr lang="en-US" sz="4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nurse-ready</a:t>
            </a: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Expedite, you can 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Align nutritional intervention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with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nursing administration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Dramatically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improve compliance 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Accelerate healing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of wounds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 once a day,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2-ounce, great tasting mango peach liquid supplement</a:t>
            </a:r>
          </a:p>
        </p:txBody>
      </p:sp>
      <p:pic>
        <p:nvPicPr>
          <p:cNvPr id="5" name="Picture Placeholder 4" descr="A hand holding a bottle of Expedite">
            <a:extLst>
              <a:ext uri="{FF2B5EF4-FFF2-40B4-BE49-F238E27FC236}">
                <a16:creationId xmlns:a16="http://schemas.microsoft.com/office/drawing/2014/main" id="{428E63E0-6203-8045-98A7-C938259B757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 descr="A group of fruits&#10;&#10;Description automatically generated with low confidence">
            <a:extLst>
              <a:ext uri="{FF2B5EF4-FFF2-40B4-BE49-F238E27FC236}">
                <a16:creationId xmlns:a16="http://schemas.microsoft.com/office/drawing/2014/main" id="{A5FB2186-AD7E-AC46-BC09-7A68D02A5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07" y="10686192"/>
            <a:ext cx="4406993" cy="30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ique and Premium professional design">
            <a:extLst>
              <a:ext uri="{FF2B5EF4-FFF2-40B4-BE49-F238E27FC236}">
                <a16:creationId xmlns:a16="http://schemas.microsoft.com/office/drawing/2014/main" id="{9849E876-8945-6F48-A521-7F43F22E00CF}"/>
              </a:ext>
            </a:extLst>
          </p:cNvPr>
          <p:cNvSpPr txBox="1"/>
          <p:nvPr/>
        </p:nvSpPr>
        <p:spPr>
          <a:xfrm>
            <a:off x="1909067" y="2841327"/>
            <a:ext cx="57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6" name="The brain doesn’t…">
            <a:extLst>
              <a:ext uri="{FF2B5EF4-FFF2-40B4-BE49-F238E27FC236}">
                <a16:creationId xmlns:a16="http://schemas.microsoft.com/office/drawing/2014/main" id="{9A9FE3BC-3763-F143-9EAF-8539852B313D}"/>
              </a:ext>
            </a:extLst>
          </p:cNvPr>
          <p:cNvSpPr txBox="1"/>
          <p:nvPr/>
        </p:nvSpPr>
        <p:spPr>
          <a:xfrm>
            <a:off x="1554480" y="1828800"/>
            <a:ext cx="10870450" cy="101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  <a:t>Introducing Expedite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  <a:cs typeface="Futura Condensed Medium" panose="020B0602020204020303" pitchFamily="34" charset="-79"/>
            </a:endParaRPr>
          </a:p>
        </p:txBody>
      </p:sp>
      <p:sp>
        <p:nvSpPr>
          <p:cNvPr id="18" name="Assertively predominate proactive solutions diverse…">
            <a:extLst>
              <a:ext uri="{FF2B5EF4-FFF2-40B4-BE49-F238E27FC236}">
                <a16:creationId xmlns:a16="http://schemas.microsoft.com/office/drawing/2014/main" id="{157E3951-E71B-AE4A-9017-F07200A2A349}"/>
              </a:ext>
            </a:extLst>
          </p:cNvPr>
          <p:cNvSpPr txBox="1"/>
          <p:nvPr/>
        </p:nvSpPr>
        <p:spPr>
          <a:xfrm>
            <a:off x="1554480" y="3603600"/>
            <a:ext cx="10827657" cy="282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5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Expedite meets the </a:t>
            </a:r>
            <a:r>
              <a:rPr lang="en-US" sz="5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clinical needs of wound and pressure injury healing </a:t>
            </a:r>
            <a:r>
              <a:rPr lang="en-US" sz="5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and the </a:t>
            </a:r>
            <a:r>
              <a:rPr lang="en-US" sz="5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administration needs of nursing</a:t>
            </a:r>
            <a:r>
              <a:rPr lang="en-US" sz="5000" b="1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.</a:t>
            </a:r>
          </a:p>
        </p:txBody>
      </p:sp>
      <p:pic>
        <p:nvPicPr>
          <p:cNvPr id="10" name="Picture Placeholder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93204BB-5633-754C-BB38-3E6AD69B19F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BE7F8-FA0D-9545-94B2-65C324BE7F86}"/>
              </a:ext>
            </a:extLst>
          </p:cNvPr>
          <p:cNvSpPr txBox="1"/>
          <p:nvPr/>
        </p:nvSpPr>
        <p:spPr>
          <a:xfrm>
            <a:off x="1554480" y="7785472"/>
            <a:ext cx="9480885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Berkeley Oldstyle Std Bk" panose="02090402050306020404" pitchFamily="18" charset="0"/>
                <a:sym typeface="Helvetica Neue"/>
              </a:rPr>
              <a:t>An independent survey of healthcare facilities suggests that oral nutrition compliance with woun</a:t>
            </a:r>
            <a:r>
              <a:rPr lang="en-US" sz="3600" dirty="0">
                <a:latin typeface="ITC Berkeley Oldstyle Std Bk" panose="02090402050306020404" pitchFamily="18" charset="0"/>
              </a:rPr>
              <a:t>d intervention supplements was as low as 30-50%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ITC Berkeley Oldstyle Std Bk" panose="02090402050306020404" pitchFamily="18" charset="0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ITC Berkeley Oldstyle Std" panose="02090402050306020404" pitchFamily="18" charset="0"/>
              </a:rPr>
              <a:t>Minimal Compliance = Minimal Results</a:t>
            </a:r>
            <a:endParaRPr kumimoji="0" lang="en-US" sz="3600" b="1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ITC Berkeley Oldstyle Std" panose="020904020503060204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81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945E633-2F9E-A44E-8B1F-C7ED35A49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sp>
        <p:nvSpPr>
          <p:cNvPr id="6" name="The brain doesn’t…">
            <a:extLst>
              <a:ext uri="{FF2B5EF4-FFF2-40B4-BE49-F238E27FC236}">
                <a16:creationId xmlns:a16="http://schemas.microsoft.com/office/drawing/2014/main" id="{2D896520-F89F-2243-B0A5-6D0940F90E1C}"/>
              </a:ext>
            </a:extLst>
          </p:cNvPr>
          <p:cNvSpPr txBox="1"/>
          <p:nvPr/>
        </p:nvSpPr>
        <p:spPr>
          <a:xfrm>
            <a:off x="1554480" y="1828800"/>
            <a:ext cx="11962737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  <a:t>Dipeptides and L-citrulline Super Charge Healing at the Wound Site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  <a:cs typeface="Futura Condensed Medium" panose="020B0602020204020303" pitchFamily="34" charset="-79"/>
            </a:endParaRPr>
          </a:p>
        </p:txBody>
      </p:sp>
      <p:sp>
        <p:nvSpPr>
          <p:cNvPr id="8" name="Assertively predominate proactive solutions diverse…">
            <a:extLst>
              <a:ext uri="{FF2B5EF4-FFF2-40B4-BE49-F238E27FC236}">
                <a16:creationId xmlns:a16="http://schemas.microsoft.com/office/drawing/2014/main" id="{F1FE06EC-EE14-E647-A272-ACC22760C791}"/>
              </a:ext>
            </a:extLst>
          </p:cNvPr>
          <p:cNvSpPr txBox="1"/>
          <p:nvPr/>
        </p:nvSpPr>
        <p:spPr>
          <a:xfrm>
            <a:off x="1554481" y="4846320"/>
            <a:ext cx="10396220" cy="3571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Delivers 30 times more bioactive collagen dipeptides,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Prolyl-Hydroxyproline (PO) and </a:t>
            </a:r>
            <a:r>
              <a:rPr lang="en-US" sz="3600" dirty="0" err="1">
                <a:solidFill>
                  <a:srgbClr val="002B49"/>
                </a:solidFill>
                <a:latin typeface="ITC Berkeley Oldstyle Std Bk" panose="02090402050306020404" pitchFamily="18" charset="0"/>
              </a:rPr>
              <a:t>Hydroxyprolyl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 Glycine (OG), than regular collagen.</a:t>
            </a:r>
          </a:p>
          <a:p>
            <a:pPr marL="457200" indent="-4572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Per gram, L-citrulline,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an amino acid,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delivers 40% more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nitric oxide than L-arginine.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5EBB57CD-072F-D146-A646-250B3233D768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8A12B8-B7CA-1E42-8CBD-C04269394FD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15911706-020D-1148-A9FE-68CF0AEAC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0" y="4953000"/>
            <a:ext cx="3937000" cy="8763000"/>
          </a:xfrm>
          <a:prstGeom prst="rect">
            <a:avLst/>
          </a:prstGeom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1400D57F-7E56-E84D-9F7E-C9E93BB30D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516099C0-2A58-6C4C-B21C-0523FBDB244D}"/>
              </a:ext>
            </a:extLst>
          </p:cNvPr>
          <p:cNvSpPr txBox="1"/>
          <p:nvPr/>
        </p:nvSpPr>
        <p:spPr>
          <a:xfrm>
            <a:off x="1554480" y="1828800"/>
            <a:ext cx="12967432" cy="188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  <a:t>Expedite increases the production </a:t>
            </a:r>
            <a:b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</a:br>
            <a: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  <a:cs typeface="Futura Condensed Medium" panose="020B0602020204020303" pitchFamily="34" charset="-79"/>
              </a:rPr>
              <a:t>of collagen at the wound site</a:t>
            </a:r>
            <a:endParaRPr sz="6000" dirty="0">
              <a:solidFill>
                <a:schemeClr val="bg1"/>
              </a:solidFill>
              <a:latin typeface="Futura Std Condensed" panose="020B0502020204020303" pitchFamily="34" charset="0"/>
              <a:cs typeface="Futura Condensed Medium" panose="020B0602020204020303" pitchFamily="34" charset="-79"/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705A133A-79D5-6545-AC14-3EA153B1224F}"/>
              </a:ext>
            </a:extLst>
          </p:cNvPr>
          <p:cNvSpPr txBox="1"/>
          <p:nvPr/>
        </p:nvSpPr>
        <p:spPr>
          <a:xfrm>
            <a:off x="1554480" y="5748020"/>
            <a:ext cx="6840219" cy="1336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PO &amp; OG are </a:t>
            </a:r>
            <a:b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ITC Berkeley Oldstyle Std" panose="02090402050306020404" pitchFamily="18" charset="0"/>
              </a:rPr>
              <a:t>readily absorbed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F51D42-9537-E244-987E-F7D94FA5C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0" y="4953000"/>
            <a:ext cx="3937000" cy="8763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3A8084-D41E-944C-9B36-896DE886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036" y="5734804"/>
            <a:ext cx="1651000" cy="5842000"/>
          </a:xfrm>
          <a:prstGeom prst="rect">
            <a:avLst/>
          </a:prstGeom>
        </p:spPr>
      </p:pic>
      <p:sp>
        <p:nvSpPr>
          <p:cNvPr id="33" name="Assertively predominate proactive solutions diverse…">
            <a:extLst>
              <a:ext uri="{FF2B5EF4-FFF2-40B4-BE49-F238E27FC236}">
                <a16:creationId xmlns:a16="http://schemas.microsoft.com/office/drawing/2014/main" id="{4F899B77-66E1-7749-A3A1-233071A57C38}"/>
              </a:ext>
            </a:extLst>
          </p:cNvPr>
          <p:cNvSpPr txBox="1"/>
          <p:nvPr/>
        </p:nvSpPr>
        <p:spPr>
          <a:xfrm>
            <a:off x="12553953" y="5794439"/>
            <a:ext cx="6870700" cy="270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PO &amp; OG reach the wound site and </a:t>
            </a:r>
            <a:r>
              <a:rPr lang="en-US" sz="3600" b="1" dirty="0">
                <a:solidFill>
                  <a:schemeClr val="bg1"/>
                </a:solidFill>
                <a:latin typeface="ITC Berkeley Oldstyle Std" panose="02090402050306020404" pitchFamily="18" charset="0"/>
              </a:rPr>
              <a:t>stimulate the receptors in dermal fibroblasts </a:t>
            </a: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(skin cells) </a:t>
            </a:r>
            <a:r>
              <a:rPr lang="en-US" sz="3600" b="1" dirty="0">
                <a:solidFill>
                  <a:schemeClr val="bg1"/>
                </a:solidFill>
                <a:latin typeface="ITC Berkeley Oldstyle Std" panose="02090402050306020404" pitchFamily="18" charset="0"/>
              </a:rPr>
              <a:t>to proliferate and grow.</a:t>
            </a:r>
          </a:p>
        </p:txBody>
      </p:sp>
    </p:spTree>
    <p:extLst>
      <p:ext uri="{BB962C8B-B14F-4D97-AF65-F5344CB8AC3E}">
        <p14:creationId xmlns:p14="http://schemas.microsoft.com/office/powerpoint/2010/main" val="36972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 descr="Shape&#10;&#10;Description automatically generated">
            <a:extLst>
              <a:ext uri="{FF2B5EF4-FFF2-40B4-BE49-F238E27FC236}">
                <a16:creationId xmlns:a16="http://schemas.microsoft.com/office/drawing/2014/main" id="{D5EEAAD5-0DEE-FB4E-9C59-460EECE02F6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1400D57F-7E56-E84D-9F7E-C9E93BB30DFC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The brain doesn’t…">
            <a:extLst>
              <a:ext uri="{FF2B5EF4-FFF2-40B4-BE49-F238E27FC236}">
                <a16:creationId xmlns:a16="http://schemas.microsoft.com/office/drawing/2014/main" id="{516099C0-2A58-6C4C-B21C-0523FBDB244D}"/>
              </a:ext>
            </a:extLst>
          </p:cNvPr>
          <p:cNvSpPr txBox="1"/>
          <p:nvPr/>
        </p:nvSpPr>
        <p:spPr>
          <a:xfrm>
            <a:off x="1554480" y="1844702"/>
            <a:ext cx="12364720" cy="1864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chemeClr val="bg1"/>
                </a:solidFill>
                <a:latin typeface="Futura Std Condensed" panose="020B0502020204020303" pitchFamily="34" charset="0"/>
              </a:rPr>
              <a:t>L-Citrulline is a more powerful stimulator of nitric oxide than L-arginine</a:t>
            </a:r>
            <a:endParaRPr sz="6000" dirty="0">
              <a:solidFill>
                <a:schemeClr val="bg1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9" name="Assertively predominate proactive solutions diverse…">
            <a:extLst>
              <a:ext uri="{FF2B5EF4-FFF2-40B4-BE49-F238E27FC236}">
                <a16:creationId xmlns:a16="http://schemas.microsoft.com/office/drawing/2014/main" id="{705A133A-79D5-6545-AC14-3EA153B1224F}"/>
              </a:ext>
            </a:extLst>
          </p:cNvPr>
          <p:cNvSpPr txBox="1"/>
          <p:nvPr/>
        </p:nvSpPr>
        <p:spPr>
          <a:xfrm>
            <a:off x="1554480" y="8440420"/>
            <a:ext cx="6840219" cy="42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L-citrulline, an amino acid, is absorbed easily and passes through the liver unchanged.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Unlike ingested </a:t>
            </a:r>
            <a:r>
              <a:rPr lang="en-US" sz="3600" b="1" dirty="0">
                <a:solidFill>
                  <a:schemeClr val="bg1"/>
                </a:solidFill>
                <a:latin typeface="ITC Berkeley Oldstyle Std" panose="02090402050306020404" pitchFamily="18" charset="0"/>
              </a:rPr>
              <a:t>L-arginine where 40% is filtered and removed.</a:t>
            </a:r>
          </a:p>
        </p:txBody>
      </p:sp>
      <p:sp>
        <p:nvSpPr>
          <p:cNvPr id="18" name="Assertively predominate proactive solutions diverse…">
            <a:extLst>
              <a:ext uri="{FF2B5EF4-FFF2-40B4-BE49-F238E27FC236}">
                <a16:creationId xmlns:a16="http://schemas.microsoft.com/office/drawing/2014/main" id="{B0D38943-CBF6-8043-8CC1-BD2BE7A7323E}"/>
              </a:ext>
            </a:extLst>
          </p:cNvPr>
          <p:cNvSpPr txBox="1"/>
          <p:nvPr/>
        </p:nvSpPr>
        <p:spPr>
          <a:xfrm>
            <a:off x="9167664" y="8440420"/>
            <a:ext cx="6840219" cy="201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L-citrulline is converted to </a:t>
            </a:r>
            <a:r>
              <a:rPr lang="en-US" sz="3600" b="1" dirty="0">
                <a:solidFill>
                  <a:schemeClr val="bg1"/>
                </a:solidFill>
                <a:latin typeface="ITC Berkeley Oldstyle Std" panose="02090402050306020404" pitchFamily="18" charset="0"/>
              </a:rPr>
              <a:t>bioavailable arginine </a:t>
            </a: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in the kidneys</a:t>
            </a:r>
            <a:endParaRPr lang="en-US" sz="3600" b="1" dirty="0">
              <a:solidFill>
                <a:schemeClr val="bg1"/>
              </a:solidFill>
              <a:latin typeface="ITC Berkeley Oldstyle Std Bk" panose="02090402050306020404" pitchFamily="18" charset="0"/>
            </a:endParaRPr>
          </a:p>
        </p:txBody>
      </p:sp>
      <p:sp>
        <p:nvSpPr>
          <p:cNvPr id="19" name="Assertively predominate proactive solutions diverse…">
            <a:extLst>
              <a:ext uri="{FF2B5EF4-FFF2-40B4-BE49-F238E27FC236}">
                <a16:creationId xmlns:a16="http://schemas.microsoft.com/office/drawing/2014/main" id="{92660054-C28C-7E45-80BF-37EFB420A93E}"/>
              </a:ext>
            </a:extLst>
          </p:cNvPr>
          <p:cNvSpPr txBox="1"/>
          <p:nvPr/>
        </p:nvSpPr>
        <p:spPr>
          <a:xfrm>
            <a:off x="16792004" y="8440420"/>
            <a:ext cx="6840219" cy="270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Arginine </a:t>
            </a:r>
            <a:r>
              <a:rPr lang="en-US" sz="3600" b="1" dirty="0">
                <a:solidFill>
                  <a:schemeClr val="bg1"/>
                </a:solidFill>
                <a:latin typeface="ITC Berkeley Oldstyle Std" panose="02090402050306020404" pitchFamily="18" charset="0"/>
              </a:rPr>
              <a:t>stimulates the production of nitric oxide </a:t>
            </a:r>
            <a:r>
              <a:rPr lang="en-US" sz="3600" dirty="0">
                <a:solidFill>
                  <a:schemeClr val="bg1"/>
                </a:solidFill>
                <a:latin typeface="ITC Berkeley Oldstyle Std Bk" panose="02090402050306020404" pitchFamily="18" charset="0"/>
              </a:rPr>
              <a:t>bringing blood flow to the wound site</a:t>
            </a:r>
            <a:endParaRPr lang="en-US" sz="3600" b="1" dirty="0">
              <a:solidFill>
                <a:schemeClr val="bg1"/>
              </a:solidFill>
              <a:latin typeface="ITC Berkeley Oldstyle Std Bk" panose="02090402050306020404" pitchFamily="18" charset="0"/>
            </a:endParaRPr>
          </a:p>
        </p:txBody>
      </p:sp>
      <p:pic>
        <p:nvPicPr>
          <p:cNvPr id="24" name="Picture 23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967096A5-D231-8E43-B831-B5EA816E9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5048250"/>
            <a:ext cx="5715000" cy="1485900"/>
          </a:xfrm>
          <a:prstGeom prst="rect">
            <a:avLst/>
          </a:prstGeom>
        </p:spPr>
      </p:pic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4F3BAACF-B740-9046-970B-C2F539FFA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4757700"/>
            <a:ext cx="7620000" cy="3175000"/>
          </a:xfrm>
          <a:prstGeom prst="rect">
            <a:avLst/>
          </a:prstGeom>
        </p:spPr>
      </p:pic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F27BCD82-6410-5240-B4A5-C4AD3E9C1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00" y="4757700"/>
            <a:ext cx="7620000" cy="3175000"/>
          </a:xfrm>
          <a:prstGeom prst="rect">
            <a:avLst/>
          </a:prstGeom>
        </p:spPr>
      </p:pic>
      <p:pic>
        <p:nvPicPr>
          <p:cNvPr id="39" name="Picture 3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ECD4925-AF07-E948-95E7-7097879F6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00" y="4757700"/>
            <a:ext cx="762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">
            <a:extLst>
              <a:ext uri="{FF2B5EF4-FFF2-40B4-BE49-F238E27FC236}">
                <a16:creationId xmlns:a16="http://schemas.microsoft.com/office/drawing/2014/main" id="{1A120456-5D82-9945-A9A6-01109C967932}"/>
              </a:ext>
            </a:extLst>
          </p:cNvPr>
          <p:cNvSpPr/>
          <p:nvPr/>
        </p:nvSpPr>
        <p:spPr>
          <a:xfrm>
            <a:off x="1554480" y="4297680"/>
            <a:ext cx="709127" cy="0"/>
          </a:xfrm>
          <a:prstGeom prst="line">
            <a:avLst/>
          </a:prstGeom>
          <a:ln w="12700">
            <a:solidFill>
              <a:srgbClr val="BEC3C6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0" name="The brain doesn’t…">
            <a:extLst>
              <a:ext uri="{FF2B5EF4-FFF2-40B4-BE49-F238E27FC236}">
                <a16:creationId xmlns:a16="http://schemas.microsoft.com/office/drawing/2014/main" id="{9DBA5A2C-AC97-7F48-9C29-ECE12EDE3E97}"/>
              </a:ext>
            </a:extLst>
          </p:cNvPr>
          <p:cNvSpPr txBox="1"/>
          <p:nvPr/>
        </p:nvSpPr>
        <p:spPr>
          <a:xfrm>
            <a:off x="1554480" y="1828800"/>
            <a:ext cx="10870450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5000"/>
              </a:lnSpc>
              <a:defRPr sz="5000">
                <a:solidFill>
                  <a:srgbClr val="4C5056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en-US" sz="6000" dirty="0">
                <a:solidFill>
                  <a:srgbClr val="002B49"/>
                </a:solidFill>
                <a:latin typeface="Futura Std Condensed" panose="020B0502020204020303" pitchFamily="34" charset="0"/>
              </a:rPr>
              <a:t>Clinical Evidence:</a:t>
            </a:r>
            <a:endParaRPr sz="6000" dirty="0">
              <a:solidFill>
                <a:srgbClr val="002B49"/>
              </a:solidFill>
              <a:latin typeface="Futura Std Condensed" panose="020B0502020204020303" pitchFamily="34" charset="0"/>
            </a:endParaRPr>
          </a:p>
        </p:txBody>
      </p:sp>
      <p:sp>
        <p:nvSpPr>
          <p:cNvPr id="11" name="Assertively predominate proactive solutions diverse…">
            <a:extLst>
              <a:ext uri="{FF2B5EF4-FFF2-40B4-BE49-F238E27FC236}">
                <a16:creationId xmlns:a16="http://schemas.microsoft.com/office/drawing/2014/main" id="{5C74E676-D0B2-DA49-8E7F-C93E6F489B53}"/>
              </a:ext>
            </a:extLst>
          </p:cNvPr>
          <p:cNvSpPr txBox="1"/>
          <p:nvPr/>
        </p:nvSpPr>
        <p:spPr>
          <a:xfrm>
            <a:off x="1554480" y="4846320"/>
            <a:ext cx="10873946" cy="450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Study demonstrated:</a:t>
            </a:r>
            <a:endParaRPr lang="en-US" sz="4000" b="1" dirty="0">
              <a:solidFill>
                <a:srgbClr val="002B49"/>
              </a:solidFill>
              <a:latin typeface="ITC Berkeley Oldstyle Std Bk" panose="02090402050306020404" pitchFamily="18" charset="0"/>
            </a:endParaRP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71.8% of participants experienced significantly increased wound healing,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as assessed by PUSH scores.</a:t>
            </a:r>
          </a:p>
          <a:p>
            <a:pPr marL="571500" indent="-571500"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buFont typeface="Arial" panose="020B0604020202020204" pitchFamily="34" charset="0"/>
              <a:buChar char="•"/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At least </a:t>
            </a:r>
            <a:r>
              <a:rPr lang="en-US" sz="36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3X more participants achieved PUSH Score efficacy benchmarks </a:t>
            </a:r>
            <a:r>
              <a:rPr lang="en-US" sz="36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than the control group who received standard care alone.</a:t>
            </a:r>
          </a:p>
        </p:txBody>
      </p:sp>
      <p:sp>
        <p:nvSpPr>
          <p:cNvPr id="7" name="Assertively predominate proactive solutions diverse…">
            <a:extLst>
              <a:ext uri="{FF2B5EF4-FFF2-40B4-BE49-F238E27FC236}">
                <a16:creationId xmlns:a16="http://schemas.microsoft.com/office/drawing/2014/main" id="{292869DB-EB08-7649-A2FF-D73D21E74E34}"/>
              </a:ext>
            </a:extLst>
          </p:cNvPr>
          <p:cNvSpPr txBox="1"/>
          <p:nvPr/>
        </p:nvSpPr>
        <p:spPr>
          <a:xfrm>
            <a:off x="1554480" y="2884860"/>
            <a:ext cx="10873946" cy="71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5000"/>
              </a:lnSpc>
              <a:spcAft>
                <a:spcPts val="1200"/>
              </a:spcAft>
              <a:buClr>
                <a:srgbClr val="FAA61A"/>
              </a:buClr>
              <a:defRPr sz="2000">
                <a:solidFill>
                  <a:srgbClr val="797D84"/>
                </a:solidFill>
                <a:latin typeface="Inter"/>
                <a:ea typeface="Inter"/>
                <a:cs typeface="Inter"/>
                <a:sym typeface="Inter Light"/>
              </a:defRPr>
            </a:pPr>
            <a:r>
              <a:rPr lang="en-US" sz="4000" dirty="0">
                <a:solidFill>
                  <a:srgbClr val="002B49"/>
                </a:solidFill>
                <a:latin typeface="ITC Berkeley Oldstyle Std Bk" panose="02090402050306020404" pitchFamily="18" charset="0"/>
              </a:rPr>
              <a:t>Significant Improvement in </a:t>
            </a:r>
            <a:r>
              <a:rPr lang="en-US" sz="4000" b="1" dirty="0">
                <a:solidFill>
                  <a:srgbClr val="002B49"/>
                </a:solidFill>
                <a:latin typeface="ITC Berkeley Oldstyle Std" panose="02090402050306020404" pitchFamily="18" charset="0"/>
              </a:rPr>
              <a:t>PUSH Score</a:t>
            </a:r>
          </a:p>
        </p:txBody>
      </p:sp>
      <p:pic>
        <p:nvPicPr>
          <p:cNvPr id="19" name="Picture Placeholder 18" descr="Chart, bar chart&#10;&#10;Description automatically generated">
            <a:extLst>
              <a:ext uri="{FF2B5EF4-FFF2-40B4-BE49-F238E27FC236}">
                <a16:creationId xmlns:a16="http://schemas.microsoft.com/office/drawing/2014/main" id="{A92594A2-7C92-8E46-AB6A-7ED3195B1E1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61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7240DD264634F955C89737D37FD7F" ma:contentTypeVersion="11" ma:contentTypeDescription="Create a new document." ma:contentTypeScope="" ma:versionID="225b0d53bdf63c3cf331ab3c27a45ee7">
  <xsd:schema xmlns:xsd="http://www.w3.org/2001/XMLSchema" xmlns:xs="http://www.w3.org/2001/XMLSchema" xmlns:p="http://schemas.microsoft.com/office/2006/metadata/properties" xmlns:ns2="26263cde-ed1e-428d-bf87-dce4ca1a0b1a" xmlns:ns3="fc97c79a-9dd3-4edd-8342-1cc0b74dc990" targetNamespace="http://schemas.microsoft.com/office/2006/metadata/properties" ma:root="true" ma:fieldsID="fe64974ffa14851c9961dfde88ccd54b" ns2:_="" ns3:_="">
    <xsd:import namespace="26263cde-ed1e-428d-bf87-dce4ca1a0b1a"/>
    <xsd:import namespace="fc97c79a-9dd3-4edd-8342-1cc0b74dc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3cde-ed1e-428d-bf87-dce4ca1a0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7c79a-9dd3-4edd-8342-1cc0b74dc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4AF60-A687-4AA9-9429-CD4B08947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263cde-ed1e-428d-bf87-dce4ca1a0b1a"/>
    <ds:schemaRef ds:uri="fc97c79a-9dd3-4edd-8342-1cc0b74dc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242DF6-3A28-47BD-B759-D3CF9B7E21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B58FDE-504A-4EB1-B368-A1B5C9F0C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26372</TotalTime>
  <Words>1410</Words>
  <Application>Microsoft Macintosh PowerPoint</Application>
  <PresentationFormat>Custom</PresentationFormat>
  <Paragraphs>102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Inter Bold</vt:lpstr>
      <vt:lpstr>ITC Berkeley Oldstyle Std Bk</vt:lpstr>
      <vt:lpstr>ITC Berkeley Oldstyle Std</vt:lpstr>
      <vt:lpstr>Inter</vt:lpstr>
      <vt:lpstr>Futura Std Medium</vt:lpstr>
      <vt:lpstr>Arial</vt:lpstr>
      <vt:lpstr>Futura Std Condensed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Hekel</dc:creator>
  <cp:lastModifiedBy>Jay Cullinan</cp:lastModifiedBy>
  <cp:revision>183</cp:revision>
  <cp:lastPrinted>2021-03-07T17:31:35Z</cp:lastPrinted>
  <dcterms:modified xsi:type="dcterms:W3CDTF">2021-09-29T13:10:39Z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0x0101005967240DD264634F955C89737D37FD7F</vt:lpwstr>
  </property>
</Properties>
</file>