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62" r:id="rId2"/>
    <p:sldId id="321" r:id="rId3"/>
    <p:sldId id="337" r:id="rId4"/>
    <p:sldId id="496" r:id="rId5"/>
    <p:sldId id="486" r:id="rId6"/>
    <p:sldId id="492" r:id="rId7"/>
    <p:sldId id="491" r:id="rId8"/>
    <p:sldId id="497" r:id="rId9"/>
    <p:sldId id="297" r:id="rId10"/>
  </p:sldIdLst>
  <p:sldSz cx="18288000" cy="10287000"/>
  <p:notesSz cx="6858000" cy="9144000"/>
  <p:embeddedFontLst>
    <p:embeddedFont>
      <p:font typeface="Verdana" panose="020B0604030504040204" pitchFamily="34" charset="0"/>
      <p:regular r:id="rId12"/>
      <p:bold r:id="rId13"/>
      <p:italic r:id="rId14"/>
      <p:boldItalic r:id="rId15"/>
    </p:embeddedFont>
    <p:embeddedFont>
      <p:font typeface="Myriad Pro" panose="020B0503030403020204" charset="0"/>
      <p:regular r:id="rId16"/>
      <p:bold r:id="rId17"/>
      <p: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3"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E27"/>
    <a:srgbClr val="002F59"/>
    <a:srgbClr val="002A4C"/>
    <a:srgbClr val="ED7D31"/>
    <a:srgbClr val="002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7" autoAdjust="0"/>
    <p:restoredTop sz="91429" autoAdjust="0"/>
  </p:normalViewPr>
  <p:slideViewPr>
    <p:cSldViewPr>
      <p:cViewPr varScale="1">
        <p:scale>
          <a:sx n="45" d="100"/>
          <a:sy n="45" d="100"/>
        </p:scale>
        <p:origin x="49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AD6046-F5D2-4343-B179-395F0EEF5E90}" type="datetimeFigureOut">
              <a:rPr lang="en-US" smtClean="0"/>
              <a:t>3/22/2021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92607-2A88-F640-9F19-2E5AB6B9D8FB}" type="slidenum">
              <a:rPr lang="en-US" smtClean="0"/>
              <a:t>‹#›</a:t>
            </a:fld>
            <a:endParaRPr lang="en-US" dirty="0"/>
          </a:p>
        </p:txBody>
      </p:sp>
    </p:spTree>
    <p:extLst>
      <p:ext uri="{BB962C8B-B14F-4D97-AF65-F5344CB8AC3E}">
        <p14:creationId xmlns:p14="http://schemas.microsoft.com/office/powerpoint/2010/main" val="52825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9AF7229-663A-AF42-B12A-EED3056ADF0A}"/>
              </a:ext>
            </a:extLst>
          </p:cNvPr>
          <p:cNvSpPr/>
          <p:nvPr userDrawn="1"/>
        </p:nvSpPr>
        <p:spPr>
          <a:xfrm>
            <a:off x="-211377" y="-211377"/>
            <a:ext cx="18499377" cy="10570815"/>
          </a:xfrm>
          <a:prstGeom prst="rect">
            <a:avLst/>
          </a:prstGeom>
          <a:solidFill>
            <a:srgbClr val="002E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2">
            <a:extLst>
              <a:ext uri="{FF2B5EF4-FFF2-40B4-BE49-F238E27FC236}">
                <a16:creationId xmlns:a16="http://schemas.microsoft.com/office/drawing/2014/main" id="{A5C16A07-4BBE-E249-93BA-7BCAF774569E}"/>
              </a:ext>
            </a:extLst>
          </p:cNvPr>
          <p:cNvSpPr/>
          <p:nvPr userDrawn="1"/>
        </p:nvSpPr>
        <p:spPr>
          <a:xfrm>
            <a:off x="10397045" y="-228992"/>
            <a:ext cx="8119947" cy="4054005"/>
          </a:xfrm>
          <a:prstGeom prst="rect">
            <a:avLst/>
          </a:prstGeom>
          <a:solidFill>
            <a:srgbClr val="FDFDFD"/>
          </a:solidFill>
        </p:spPr>
      </p:sp>
      <p:grpSp>
        <p:nvGrpSpPr>
          <p:cNvPr id="8" name="Group 3">
            <a:extLst>
              <a:ext uri="{FF2B5EF4-FFF2-40B4-BE49-F238E27FC236}">
                <a16:creationId xmlns:a16="http://schemas.microsoft.com/office/drawing/2014/main" id="{D4A7663F-AF57-A444-A014-165FA28360BF}"/>
              </a:ext>
            </a:extLst>
          </p:cNvPr>
          <p:cNvGrpSpPr/>
          <p:nvPr userDrawn="1"/>
        </p:nvGrpSpPr>
        <p:grpSpPr>
          <a:xfrm>
            <a:off x="9494875" y="3219743"/>
            <a:ext cx="1383932" cy="1383932"/>
            <a:chOff x="0" y="0"/>
            <a:chExt cx="6350000" cy="6350000"/>
          </a:xfrm>
        </p:grpSpPr>
        <p:sp>
          <p:nvSpPr>
            <p:cNvPr id="9" name="Freeform 4">
              <a:extLst>
                <a:ext uri="{FF2B5EF4-FFF2-40B4-BE49-F238E27FC236}">
                  <a16:creationId xmlns:a16="http://schemas.microsoft.com/office/drawing/2014/main" id="{0814B549-D9B9-7948-8B14-ECCA465AB86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10" name="Group 5">
            <a:extLst>
              <a:ext uri="{FF2B5EF4-FFF2-40B4-BE49-F238E27FC236}">
                <a16:creationId xmlns:a16="http://schemas.microsoft.com/office/drawing/2014/main" id="{111144ED-D79A-1443-B576-ECD1E11EDE23}"/>
              </a:ext>
            </a:extLst>
          </p:cNvPr>
          <p:cNvGrpSpPr>
            <a:grpSpLocks noChangeAspect="1"/>
          </p:cNvGrpSpPr>
          <p:nvPr userDrawn="1"/>
        </p:nvGrpSpPr>
        <p:grpSpPr>
          <a:xfrm>
            <a:off x="10292783" y="3164241"/>
            <a:ext cx="747468" cy="747468"/>
            <a:chOff x="-2540" y="-2540"/>
            <a:chExt cx="6355080" cy="6355080"/>
          </a:xfrm>
        </p:grpSpPr>
        <p:sp>
          <p:nvSpPr>
            <p:cNvPr id="11" name="Freeform 6">
              <a:extLst>
                <a:ext uri="{FF2B5EF4-FFF2-40B4-BE49-F238E27FC236}">
                  <a16:creationId xmlns:a16="http://schemas.microsoft.com/office/drawing/2014/main" id="{A56455D6-7E6B-8D41-AE9B-82E83C63553E}"/>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2A40A"/>
            </a:solidFill>
          </p:spPr>
        </p:sp>
      </p:grpSp>
      <p:sp>
        <p:nvSpPr>
          <p:cNvPr id="14" name="AutoShape 9">
            <a:extLst>
              <a:ext uri="{FF2B5EF4-FFF2-40B4-BE49-F238E27FC236}">
                <a16:creationId xmlns:a16="http://schemas.microsoft.com/office/drawing/2014/main" id="{55A5CDB8-ED28-7042-A057-3AE6557658CC}"/>
              </a:ext>
            </a:extLst>
          </p:cNvPr>
          <p:cNvSpPr/>
          <p:nvPr userDrawn="1"/>
        </p:nvSpPr>
        <p:spPr>
          <a:xfrm>
            <a:off x="17140215" y="3077545"/>
            <a:ext cx="170876" cy="7281893"/>
          </a:xfrm>
          <a:prstGeom prst="rect">
            <a:avLst/>
          </a:prstGeom>
          <a:solidFill>
            <a:srgbClr val="FF6712"/>
          </a:solidFill>
        </p:spPr>
      </p:sp>
      <p:sp>
        <p:nvSpPr>
          <p:cNvPr id="15" name="AutoShape 10">
            <a:extLst>
              <a:ext uri="{FF2B5EF4-FFF2-40B4-BE49-F238E27FC236}">
                <a16:creationId xmlns:a16="http://schemas.microsoft.com/office/drawing/2014/main" id="{C12F4467-742D-FE4B-8AC1-BC43E1F33A36}"/>
              </a:ext>
            </a:extLst>
          </p:cNvPr>
          <p:cNvSpPr/>
          <p:nvPr userDrawn="1"/>
        </p:nvSpPr>
        <p:spPr>
          <a:xfrm>
            <a:off x="-440369" y="-419099"/>
            <a:ext cx="1513038" cy="2157730"/>
          </a:xfrm>
          <a:prstGeom prst="rect">
            <a:avLst/>
          </a:prstGeom>
          <a:solidFill>
            <a:srgbClr val="FDFDFD"/>
          </a:solidFill>
        </p:spPr>
      </p:sp>
      <p:sp>
        <p:nvSpPr>
          <p:cNvPr id="16" name="AutoShape 11">
            <a:extLst>
              <a:ext uri="{FF2B5EF4-FFF2-40B4-BE49-F238E27FC236}">
                <a16:creationId xmlns:a16="http://schemas.microsoft.com/office/drawing/2014/main" id="{A8BB5F0D-E57A-184F-B30D-1D8E81444D7D}"/>
              </a:ext>
            </a:extLst>
          </p:cNvPr>
          <p:cNvSpPr/>
          <p:nvPr userDrawn="1"/>
        </p:nvSpPr>
        <p:spPr>
          <a:xfrm>
            <a:off x="-203237" y="1028700"/>
            <a:ext cx="10869754" cy="125413"/>
          </a:xfrm>
          <a:prstGeom prst="rect">
            <a:avLst/>
          </a:prstGeom>
          <a:solidFill>
            <a:srgbClr val="FF6712"/>
          </a:solidFill>
        </p:spPr>
      </p:sp>
      <p:pic>
        <p:nvPicPr>
          <p:cNvPr id="17" name="Picture 12">
            <a:extLst>
              <a:ext uri="{FF2B5EF4-FFF2-40B4-BE49-F238E27FC236}">
                <a16:creationId xmlns:a16="http://schemas.microsoft.com/office/drawing/2014/main" id="{E06029CA-CB53-CC4F-A3FD-35DD116B2A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46692" y="893153"/>
            <a:ext cx="6820653" cy="169095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6E00FA-EA38-414F-BD24-C2C76A043FFA}"/>
              </a:ext>
            </a:extLst>
          </p:cNvPr>
          <p:cNvSpPr/>
          <p:nvPr userDrawn="1"/>
        </p:nvSpPr>
        <p:spPr>
          <a:xfrm>
            <a:off x="-6719" y="5443"/>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2">
            <a:extLst>
              <a:ext uri="{FF2B5EF4-FFF2-40B4-BE49-F238E27FC236}">
                <a16:creationId xmlns:a16="http://schemas.microsoft.com/office/drawing/2014/main" id="{2A621B6E-3E5B-D945-90B3-AAB0DF4E29EB}"/>
              </a:ext>
            </a:extLst>
          </p:cNvPr>
          <p:cNvGrpSpPr/>
          <p:nvPr userDrawn="1"/>
        </p:nvGrpSpPr>
        <p:grpSpPr>
          <a:xfrm rot="-10800000">
            <a:off x="17036381" y="261787"/>
            <a:ext cx="978018" cy="978018"/>
            <a:chOff x="0" y="0"/>
            <a:chExt cx="6350000" cy="6350000"/>
          </a:xfrm>
        </p:grpSpPr>
        <p:sp>
          <p:nvSpPr>
            <p:cNvPr id="9" name="Freeform 3">
              <a:extLst>
                <a:ext uri="{FF2B5EF4-FFF2-40B4-BE49-F238E27FC236}">
                  <a16:creationId xmlns:a16="http://schemas.microsoft.com/office/drawing/2014/main" id="{1ED18ADC-B9FF-F542-9005-37433D015FD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6712"/>
            </a:solidFill>
          </p:spPr>
        </p:sp>
      </p:grpSp>
      <p:grpSp>
        <p:nvGrpSpPr>
          <p:cNvPr id="10" name="Group 4">
            <a:extLst>
              <a:ext uri="{FF2B5EF4-FFF2-40B4-BE49-F238E27FC236}">
                <a16:creationId xmlns:a16="http://schemas.microsoft.com/office/drawing/2014/main" id="{4EBCD1D1-7661-5343-B873-F42792B9171F}"/>
              </a:ext>
            </a:extLst>
          </p:cNvPr>
          <p:cNvGrpSpPr>
            <a:grpSpLocks noChangeAspect="1"/>
          </p:cNvGrpSpPr>
          <p:nvPr userDrawn="1"/>
        </p:nvGrpSpPr>
        <p:grpSpPr>
          <a:xfrm rot="-10800000">
            <a:off x="16810098" y="595884"/>
            <a:ext cx="683848" cy="683848"/>
            <a:chOff x="-2540" y="-2540"/>
            <a:chExt cx="6355080" cy="6355080"/>
          </a:xfrm>
        </p:grpSpPr>
        <p:sp>
          <p:nvSpPr>
            <p:cNvPr id="11" name="Freeform 5">
              <a:extLst>
                <a:ext uri="{FF2B5EF4-FFF2-40B4-BE49-F238E27FC236}">
                  <a16:creationId xmlns:a16="http://schemas.microsoft.com/office/drawing/2014/main" id="{9CE008C7-E712-5E41-AF3C-9C0E89C33E9B}"/>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2A40A"/>
            </a:solidFill>
          </p:spPr>
        </p:sp>
      </p:grpSp>
      <p:grpSp>
        <p:nvGrpSpPr>
          <p:cNvPr id="12" name="Group 6">
            <a:extLst>
              <a:ext uri="{FF2B5EF4-FFF2-40B4-BE49-F238E27FC236}">
                <a16:creationId xmlns:a16="http://schemas.microsoft.com/office/drawing/2014/main" id="{1867CD4F-D56F-164A-B876-1875D48CF989}"/>
              </a:ext>
            </a:extLst>
          </p:cNvPr>
          <p:cNvGrpSpPr/>
          <p:nvPr userDrawn="1"/>
        </p:nvGrpSpPr>
        <p:grpSpPr>
          <a:xfrm>
            <a:off x="1028700" y="8280282"/>
            <a:ext cx="978018" cy="978018"/>
            <a:chOff x="0" y="0"/>
            <a:chExt cx="6350000" cy="6350000"/>
          </a:xfrm>
        </p:grpSpPr>
        <p:sp>
          <p:nvSpPr>
            <p:cNvPr id="13" name="Freeform 7">
              <a:extLst>
                <a:ext uri="{FF2B5EF4-FFF2-40B4-BE49-F238E27FC236}">
                  <a16:creationId xmlns:a16="http://schemas.microsoft.com/office/drawing/2014/main" id="{633E2C2E-1BC4-924A-9CFB-7861D86B7FD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FDFD"/>
            </a:solidFill>
          </p:spPr>
        </p:sp>
      </p:grpSp>
      <p:grpSp>
        <p:nvGrpSpPr>
          <p:cNvPr id="14" name="Group 8">
            <a:extLst>
              <a:ext uri="{FF2B5EF4-FFF2-40B4-BE49-F238E27FC236}">
                <a16:creationId xmlns:a16="http://schemas.microsoft.com/office/drawing/2014/main" id="{1C991C86-9272-DC40-9C60-BD4B6A133F73}"/>
              </a:ext>
            </a:extLst>
          </p:cNvPr>
          <p:cNvGrpSpPr>
            <a:grpSpLocks noChangeAspect="1"/>
          </p:cNvGrpSpPr>
          <p:nvPr userDrawn="1"/>
        </p:nvGrpSpPr>
        <p:grpSpPr>
          <a:xfrm>
            <a:off x="1549153" y="8240355"/>
            <a:ext cx="683848" cy="683848"/>
            <a:chOff x="-2540" y="-2540"/>
            <a:chExt cx="6355080" cy="6355080"/>
          </a:xfrm>
        </p:grpSpPr>
        <p:sp>
          <p:nvSpPr>
            <p:cNvPr id="15" name="Freeform 9">
              <a:extLst>
                <a:ext uri="{FF2B5EF4-FFF2-40B4-BE49-F238E27FC236}">
                  <a16:creationId xmlns:a16="http://schemas.microsoft.com/office/drawing/2014/main" id="{38E4DF2E-6F45-7943-B80F-774E2896B18E}"/>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318F9A"/>
            </a:solidFill>
          </p:spPr>
        </p:sp>
      </p:grpSp>
      <p:grpSp>
        <p:nvGrpSpPr>
          <p:cNvPr id="18" name="Group 12">
            <a:extLst>
              <a:ext uri="{FF2B5EF4-FFF2-40B4-BE49-F238E27FC236}">
                <a16:creationId xmlns:a16="http://schemas.microsoft.com/office/drawing/2014/main" id="{2A48069B-997F-8847-810E-309D07AA2290}"/>
              </a:ext>
            </a:extLst>
          </p:cNvPr>
          <p:cNvGrpSpPr/>
          <p:nvPr userDrawn="1"/>
        </p:nvGrpSpPr>
        <p:grpSpPr>
          <a:xfrm>
            <a:off x="0" y="5443"/>
            <a:ext cx="9144000" cy="10287000"/>
            <a:chOff x="0" y="0"/>
            <a:chExt cx="3093156" cy="3479800"/>
          </a:xfrm>
        </p:grpSpPr>
        <p:sp>
          <p:nvSpPr>
            <p:cNvPr id="19" name="Freeform 13">
              <a:extLst>
                <a:ext uri="{FF2B5EF4-FFF2-40B4-BE49-F238E27FC236}">
                  <a16:creationId xmlns:a16="http://schemas.microsoft.com/office/drawing/2014/main" id="{A87324D4-45C9-C740-8F81-4D7EC3D40189}"/>
                </a:ext>
              </a:extLst>
            </p:cNvPr>
            <p:cNvSpPr/>
            <p:nvPr/>
          </p:nvSpPr>
          <p:spPr>
            <a:xfrm>
              <a:off x="0" y="0"/>
              <a:ext cx="3093156" cy="3479800"/>
            </a:xfrm>
            <a:custGeom>
              <a:avLst/>
              <a:gdLst/>
              <a:ahLst/>
              <a:cxnLst/>
              <a:rect l="l" t="t" r="r" b="b"/>
              <a:pathLst>
                <a:path w="3093156" h="3479800">
                  <a:moveTo>
                    <a:pt x="0" y="0"/>
                  </a:moveTo>
                  <a:lnTo>
                    <a:pt x="3093156" y="0"/>
                  </a:lnTo>
                  <a:lnTo>
                    <a:pt x="3093156" y="3479800"/>
                  </a:lnTo>
                  <a:lnTo>
                    <a:pt x="0" y="3479800"/>
                  </a:lnTo>
                  <a:close/>
                </a:path>
              </a:pathLst>
            </a:custGeom>
            <a:solidFill>
              <a:srgbClr val="00264C"/>
            </a:solidFill>
          </p:spPr>
        </p:sp>
      </p:grpSp>
      <p:sp>
        <p:nvSpPr>
          <p:cNvPr id="20" name="AutoShape 14">
            <a:extLst>
              <a:ext uri="{FF2B5EF4-FFF2-40B4-BE49-F238E27FC236}">
                <a16:creationId xmlns:a16="http://schemas.microsoft.com/office/drawing/2014/main" id="{C4644DC4-95C2-0F4F-AE99-6DB90CBE1714}"/>
              </a:ext>
            </a:extLst>
          </p:cNvPr>
          <p:cNvSpPr/>
          <p:nvPr userDrawn="1"/>
        </p:nvSpPr>
        <p:spPr>
          <a:xfrm rot="-5400000">
            <a:off x="3152470" y="-1738578"/>
            <a:ext cx="68235" cy="5900886"/>
          </a:xfrm>
          <a:prstGeom prst="rect">
            <a:avLst/>
          </a:prstGeom>
          <a:solidFill>
            <a:srgbClr val="FF6712"/>
          </a:solidFill>
        </p:spPr>
      </p:sp>
      <p:pic>
        <p:nvPicPr>
          <p:cNvPr id="21" name="Picture 15">
            <a:extLst>
              <a:ext uri="{FF2B5EF4-FFF2-40B4-BE49-F238E27FC236}">
                <a16:creationId xmlns:a16="http://schemas.microsoft.com/office/drawing/2014/main" id="{4E28E83A-606B-3240-8A36-CF2771F6B5E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36144" y="261787"/>
            <a:ext cx="3093431" cy="766913"/>
          </a:xfrm>
          <a:prstGeom prst="rect">
            <a:avLst/>
          </a:prstGeom>
        </p:spPr>
      </p:pic>
      <p:sp>
        <p:nvSpPr>
          <p:cNvPr id="27" name="AutoShape 14">
            <a:extLst>
              <a:ext uri="{FF2B5EF4-FFF2-40B4-BE49-F238E27FC236}">
                <a16:creationId xmlns:a16="http://schemas.microsoft.com/office/drawing/2014/main" id="{E4B64A31-4C5A-9645-A57C-CD9D38C5F994}"/>
              </a:ext>
            </a:extLst>
          </p:cNvPr>
          <p:cNvSpPr/>
          <p:nvPr userDrawn="1"/>
        </p:nvSpPr>
        <p:spPr>
          <a:xfrm>
            <a:off x="17367799" y="9518566"/>
            <a:ext cx="920201" cy="768434"/>
          </a:xfrm>
          <a:prstGeom prst="rect">
            <a:avLst/>
          </a:prstGeom>
          <a:solidFill>
            <a:srgbClr val="00264C"/>
          </a:solidFill>
        </p:spPr>
      </p:sp>
      <p:sp>
        <p:nvSpPr>
          <p:cNvPr id="28" name="AutoShape 15">
            <a:extLst>
              <a:ext uri="{FF2B5EF4-FFF2-40B4-BE49-F238E27FC236}">
                <a16:creationId xmlns:a16="http://schemas.microsoft.com/office/drawing/2014/main" id="{CA735D8A-706F-E449-970C-9D5D4D938AC0}"/>
              </a:ext>
            </a:extLst>
          </p:cNvPr>
          <p:cNvSpPr/>
          <p:nvPr userDrawn="1"/>
        </p:nvSpPr>
        <p:spPr>
          <a:xfrm rot="-5400000">
            <a:off x="14892601" y="7135682"/>
            <a:ext cx="68235" cy="5900886"/>
          </a:xfrm>
          <a:prstGeom prst="rect">
            <a:avLst/>
          </a:prstGeom>
          <a:solidFill>
            <a:srgbClr val="FF6712"/>
          </a:solidFill>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70CCDE-9752-E944-BA70-F3AABA341936}"/>
              </a:ext>
            </a:extLst>
          </p:cNvPr>
          <p:cNvSpPr/>
          <p:nvPr userDrawn="1"/>
        </p:nvSpPr>
        <p:spPr>
          <a:xfrm>
            <a:off x="0" y="3810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utoShape 8">
            <a:extLst>
              <a:ext uri="{FF2B5EF4-FFF2-40B4-BE49-F238E27FC236}">
                <a16:creationId xmlns:a16="http://schemas.microsoft.com/office/drawing/2014/main" id="{AA109F5D-B7FD-2B4A-BA2F-B4E0AF810AC3}"/>
              </a:ext>
            </a:extLst>
          </p:cNvPr>
          <p:cNvSpPr/>
          <p:nvPr userDrawn="1"/>
        </p:nvSpPr>
        <p:spPr>
          <a:xfrm>
            <a:off x="1028700" y="8199886"/>
            <a:ext cx="3886200" cy="260775"/>
          </a:xfrm>
          <a:prstGeom prst="rect">
            <a:avLst/>
          </a:prstGeom>
          <a:solidFill>
            <a:srgbClr val="FF6712"/>
          </a:solidFill>
        </p:spPr>
      </p:sp>
      <p:sp>
        <p:nvSpPr>
          <p:cNvPr id="15" name="AutoShape 9">
            <a:extLst>
              <a:ext uri="{FF2B5EF4-FFF2-40B4-BE49-F238E27FC236}">
                <a16:creationId xmlns:a16="http://schemas.microsoft.com/office/drawing/2014/main" id="{9686EB3E-57BB-9048-BF5B-50ACE649A5F7}"/>
              </a:ext>
            </a:extLst>
          </p:cNvPr>
          <p:cNvSpPr/>
          <p:nvPr userDrawn="1"/>
        </p:nvSpPr>
        <p:spPr>
          <a:xfrm>
            <a:off x="5143500" y="8207797"/>
            <a:ext cx="3886200" cy="260775"/>
          </a:xfrm>
          <a:prstGeom prst="rect">
            <a:avLst/>
          </a:prstGeom>
          <a:solidFill>
            <a:srgbClr val="FF6712"/>
          </a:solidFill>
        </p:spPr>
      </p:sp>
      <p:sp>
        <p:nvSpPr>
          <p:cNvPr id="16" name="AutoShape 10">
            <a:extLst>
              <a:ext uri="{FF2B5EF4-FFF2-40B4-BE49-F238E27FC236}">
                <a16:creationId xmlns:a16="http://schemas.microsoft.com/office/drawing/2014/main" id="{56BA9A6B-26AC-0F49-AF37-2B4B8F349D79}"/>
              </a:ext>
            </a:extLst>
          </p:cNvPr>
          <p:cNvSpPr/>
          <p:nvPr userDrawn="1"/>
        </p:nvSpPr>
        <p:spPr>
          <a:xfrm>
            <a:off x="9258300" y="8207797"/>
            <a:ext cx="3886200" cy="260775"/>
          </a:xfrm>
          <a:prstGeom prst="rect">
            <a:avLst/>
          </a:prstGeom>
          <a:solidFill>
            <a:srgbClr val="FF6712"/>
          </a:solidFill>
        </p:spPr>
      </p:sp>
      <p:sp>
        <p:nvSpPr>
          <p:cNvPr id="17" name="AutoShape 11">
            <a:extLst>
              <a:ext uri="{FF2B5EF4-FFF2-40B4-BE49-F238E27FC236}">
                <a16:creationId xmlns:a16="http://schemas.microsoft.com/office/drawing/2014/main" id="{A189AFFE-CF9C-2147-B3E2-C587E4EBE001}"/>
              </a:ext>
            </a:extLst>
          </p:cNvPr>
          <p:cNvSpPr/>
          <p:nvPr userDrawn="1"/>
        </p:nvSpPr>
        <p:spPr>
          <a:xfrm>
            <a:off x="13373100" y="8199886"/>
            <a:ext cx="3886200" cy="260775"/>
          </a:xfrm>
          <a:prstGeom prst="rect">
            <a:avLst/>
          </a:prstGeom>
          <a:solidFill>
            <a:srgbClr val="FF6712"/>
          </a:solidFill>
        </p:spPr>
      </p:sp>
      <p:sp>
        <p:nvSpPr>
          <p:cNvPr id="18" name="AutoShape 12">
            <a:extLst>
              <a:ext uri="{FF2B5EF4-FFF2-40B4-BE49-F238E27FC236}">
                <a16:creationId xmlns:a16="http://schemas.microsoft.com/office/drawing/2014/main" id="{D843E87B-63E0-9B44-9644-82029A829952}"/>
              </a:ext>
            </a:extLst>
          </p:cNvPr>
          <p:cNvSpPr/>
          <p:nvPr userDrawn="1"/>
        </p:nvSpPr>
        <p:spPr>
          <a:xfrm rot="-5400000">
            <a:off x="3152470" y="-1738578"/>
            <a:ext cx="68235" cy="5900886"/>
          </a:xfrm>
          <a:prstGeom prst="rect">
            <a:avLst/>
          </a:prstGeom>
          <a:solidFill>
            <a:srgbClr val="FF6712"/>
          </a:solidFill>
        </p:spPr>
      </p:sp>
      <p:pic>
        <p:nvPicPr>
          <p:cNvPr id="19" name="Picture 13">
            <a:extLst>
              <a:ext uri="{FF2B5EF4-FFF2-40B4-BE49-F238E27FC236}">
                <a16:creationId xmlns:a16="http://schemas.microsoft.com/office/drawing/2014/main" id="{56541FAE-2C60-0541-9A5E-1B8F3DB172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36144" y="183223"/>
            <a:ext cx="3410326" cy="845477"/>
          </a:xfrm>
          <a:prstGeom prst="rect">
            <a:avLst/>
          </a:prstGeom>
        </p:spPr>
      </p:pic>
      <p:sp>
        <p:nvSpPr>
          <p:cNvPr id="20" name="AutoShape 14">
            <a:extLst>
              <a:ext uri="{FF2B5EF4-FFF2-40B4-BE49-F238E27FC236}">
                <a16:creationId xmlns:a16="http://schemas.microsoft.com/office/drawing/2014/main" id="{58DA0DC6-5FA3-094A-B452-7F3D29873528}"/>
              </a:ext>
            </a:extLst>
          </p:cNvPr>
          <p:cNvSpPr/>
          <p:nvPr userDrawn="1"/>
        </p:nvSpPr>
        <p:spPr>
          <a:xfrm>
            <a:off x="17367799" y="9556666"/>
            <a:ext cx="920201" cy="768434"/>
          </a:xfrm>
          <a:prstGeom prst="rect">
            <a:avLst/>
          </a:prstGeom>
          <a:solidFill>
            <a:srgbClr val="00264C"/>
          </a:solidFill>
        </p:spPr>
      </p:sp>
      <p:sp>
        <p:nvSpPr>
          <p:cNvPr id="21" name="AutoShape 15">
            <a:extLst>
              <a:ext uri="{FF2B5EF4-FFF2-40B4-BE49-F238E27FC236}">
                <a16:creationId xmlns:a16="http://schemas.microsoft.com/office/drawing/2014/main" id="{DB126EB9-9821-5D40-929B-AABD0D91E397}"/>
              </a:ext>
            </a:extLst>
          </p:cNvPr>
          <p:cNvSpPr/>
          <p:nvPr userDrawn="1"/>
        </p:nvSpPr>
        <p:spPr>
          <a:xfrm rot="-5400000">
            <a:off x="14892601" y="7135682"/>
            <a:ext cx="68235" cy="5900886"/>
          </a:xfrm>
          <a:prstGeom prst="rect">
            <a:avLst/>
          </a:prstGeom>
          <a:solidFill>
            <a:srgbClr val="FF6712"/>
          </a:solidFill>
        </p:spPr>
      </p:sp>
      <p:grpSp>
        <p:nvGrpSpPr>
          <p:cNvPr id="24" name="Group 18">
            <a:extLst>
              <a:ext uri="{FF2B5EF4-FFF2-40B4-BE49-F238E27FC236}">
                <a16:creationId xmlns:a16="http://schemas.microsoft.com/office/drawing/2014/main" id="{781E6940-A4F4-7444-9EA1-A3DF5A635D0E}"/>
              </a:ext>
            </a:extLst>
          </p:cNvPr>
          <p:cNvGrpSpPr/>
          <p:nvPr userDrawn="1"/>
        </p:nvGrpSpPr>
        <p:grpSpPr>
          <a:xfrm>
            <a:off x="9763398" y="0"/>
            <a:ext cx="8524602" cy="1245982"/>
            <a:chOff x="0" y="0"/>
            <a:chExt cx="2883631" cy="421480"/>
          </a:xfrm>
        </p:grpSpPr>
        <p:sp>
          <p:nvSpPr>
            <p:cNvPr id="25" name="Freeform 19">
              <a:extLst>
                <a:ext uri="{FF2B5EF4-FFF2-40B4-BE49-F238E27FC236}">
                  <a16:creationId xmlns:a16="http://schemas.microsoft.com/office/drawing/2014/main" id="{688BC10A-36B4-0944-9F30-4E1E5E5200F4}"/>
                </a:ext>
              </a:extLst>
            </p:cNvPr>
            <p:cNvSpPr/>
            <p:nvPr/>
          </p:nvSpPr>
          <p:spPr>
            <a:xfrm>
              <a:off x="0" y="0"/>
              <a:ext cx="2883631" cy="421480"/>
            </a:xfrm>
            <a:custGeom>
              <a:avLst/>
              <a:gdLst/>
              <a:ahLst/>
              <a:cxnLst/>
              <a:rect l="l" t="t" r="r" b="b"/>
              <a:pathLst>
                <a:path w="2883631" h="421480">
                  <a:moveTo>
                    <a:pt x="0" y="0"/>
                  </a:moveTo>
                  <a:lnTo>
                    <a:pt x="2883631" y="0"/>
                  </a:lnTo>
                  <a:lnTo>
                    <a:pt x="2883631" y="421480"/>
                  </a:lnTo>
                  <a:lnTo>
                    <a:pt x="0" y="421480"/>
                  </a:lnTo>
                  <a:close/>
                </a:path>
              </a:pathLst>
            </a:custGeom>
            <a:solidFill>
              <a:srgbClr val="00264C"/>
            </a:solidFill>
          </p:spPr>
        </p:sp>
      </p:grpSp>
      <p:sp>
        <p:nvSpPr>
          <p:cNvPr id="8" name="AutoShape 2">
            <a:extLst>
              <a:ext uri="{FF2B5EF4-FFF2-40B4-BE49-F238E27FC236}">
                <a16:creationId xmlns:a16="http://schemas.microsoft.com/office/drawing/2014/main" id="{BFC12F3B-7163-814E-B1E6-5ACB4D9F826A}"/>
              </a:ext>
            </a:extLst>
          </p:cNvPr>
          <p:cNvSpPr/>
          <p:nvPr userDrawn="1"/>
        </p:nvSpPr>
        <p:spPr>
          <a:xfrm>
            <a:off x="1028700" y="2925109"/>
            <a:ext cx="3886200" cy="5274778"/>
          </a:xfrm>
          <a:prstGeom prst="rect">
            <a:avLst/>
          </a:prstGeom>
          <a:solidFill>
            <a:srgbClr val="00264C"/>
          </a:solidFill>
        </p:spPr>
      </p:sp>
      <p:sp>
        <p:nvSpPr>
          <p:cNvPr id="11" name="AutoShape 5">
            <a:extLst>
              <a:ext uri="{FF2B5EF4-FFF2-40B4-BE49-F238E27FC236}">
                <a16:creationId xmlns:a16="http://schemas.microsoft.com/office/drawing/2014/main" id="{A23F7A88-11F3-1B49-8437-C9EB01FE9B55}"/>
              </a:ext>
            </a:extLst>
          </p:cNvPr>
          <p:cNvSpPr/>
          <p:nvPr userDrawn="1"/>
        </p:nvSpPr>
        <p:spPr>
          <a:xfrm>
            <a:off x="5143500" y="2925109"/>
            <a:ext cx="3886200" cy="5274778"/>
          </a:xfrm>
          <a:prstGeom prst="rect">
            <a:avLst/>
          </a:prstGeom>
          <a:solidFill>
            <a:srgbClr val="00264C"/>
          </a:solidFill>
        </p:spPr>
      </p:sp>
      <p:sp>
        <p:nvSpPr>
          <p:cNvPr id="12" name="AutoShape 6">
            <a:extLst>
              <a:ext uri="{FF2B5EF4-FFF2-40B4-BE49-F238E27FC236}">
                <a16:creationId xmlns:a16="http://schemas.microsoft.com/office/drawing/2014/main" id="{30554C5F-1646-BF4E-9E9C-867D07AFBEB8}"/>
              </a:ext>
            </a:extLst>
          </p:cNvPr>
          <p:cNvSpPr/>
          <p:nvPr userDrawn="1"/>
        </p:nvSpPr>
        <p:spPr>
          <a:xfrm>
            <a:off x="9258300" y="2925109"/>
            <a:ext cx="3886200" cy="5274778"/>
          </a:xfrm>
          <a:prstGeom prst="rect">
            <a:avLst/>
          </a:prstGeom>
          <a:solidFill>
            <a:srgbClr val="00264C"/>
          </a:solidFill>
        </p:spPr>
      </p:sp>
      <p:sp>
        <p:nvSpPr>
          <p:cNvPr id="13" name="AutoShape 7">
            <a:extLst>
              <a:ext uri="{FF2B5EF4-FFF2-40B4-BE49-F238E27FC236}">
                <a16:creationId xmlns:a16="http://schemas.microsoft.com/office/drawing/2014/main" id="{D542B2F5-73A2-864A-9789-6F055EFBBB59}"/>
              </a:ext>
            </a:extLst>
          </p:cNvPr>
          <p:cNvSpPr/>
          <p:nvPr userDrawn="1"/>
        </p:nvSpPr>
        <p:spPr>
          <a:xfrm>
            <a:off x="13373100" y="2925109"/>
            <a:ext cx="3886200" cy="5274778"/>
          </a:xfrm>
          <a:prstGeom prst="rect">
            <a:avLst/>
          </a:prstGeom>
          <a:solidFill>
            <a:srgbClr val="00264C"/>
          </a:solidFill>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170CCDE-9752-E944-BA70-F3AABA341936}"/>
              </a:ext>
            </a:extLst>
          </p:cNvPr>
          <p:cNvSpPr/>
          <p:nvPr userDrawn="1"/>
        </p:nvSpPr>
        <p:spPr>
          <a:xfrm>
            <a:off x="0" y="3810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utoShape 8">
            <a:extLst>
              <a:ext uri="{FF2B5EF4-FFF2-40B4-BE49-F238E27FC236}">
                <a16:creationId xmlns:a16="http://schemas.microsoft.com/office/drawing/2014/main" id="{AA109F5D-B7FD-2B4A-BA2F-B4E0AF810AC3}"/>
              </a:ext>
            </a:extLst>
          </p:cNvPr>
          <p:cNvSpPr/>
          <p:nvPr userDrawn="1"/>
        </p:nvSpPr>
        <p:spPr>
          <a:xfrm>
            <a:off x="1028700" y="8303814"/>
            <a:ext cx="3886200" cy="260775"/>
          </a:xfrm>
          <a:prstGeom prst="rect">
            <a:avLst/>
          </a:prstGeom>
          <a:solidFill>
            <a:srgbClr val="FF6712"/>
          </a:solidFill>
        </p:spPr>
      </p:sp>
      <p:sp>
        <p:nvSpPr>
          <p:cNvPr id="15" name="AutoShape 9">
            <a:extLst>
              <a:ext uri="{FF2B5EF4-FFF2-40B4-BE49-F238E27FC236}">
                <a16:creationId xmlns:a16="http://schemas.microsoft.com/office/drawing/2014/main" id="{9686EB3E-57BB-9048-BF5B-50ACE649A5F7}"/>
              </a:ext>
            </a:extLst>
          </p:cNvPr>
          <p:cNvSpPr/>
          <p:nvPr userDrawn="1"/>
        </p:nvSpPr>
        <p:spPr>
          <a:xfrm>
            <a:off x="5143500" y="8311725"/>
            <a:ext cx="3886200" cy="260775"/>
          </a:xfrm>
          <a:prstGeom prst="rect">
            <a:avLst/>
          </a:prstGeom>
          <a:solidFill>
            <a:srgbClr val="FF6712"/>
          </a:solidFill>
        </p:spPr>
      </p:sp>
      <p:sp>
        <p:nvSpPr>
          <p:cNvPr id="16" name="AutoShape 10">
            <a:extLst>
              <a:ext uri="{FF2B5EF4-FFF2-40B4-BE49-F238E27FC236}">
                <a16:creationId xmlns:a16="http://schemas.microsoft.com/office/drawing/2014/main" id="{56BA9A6B-26AC-0F49-AF37-2B4B8F349D79}"/>
              </a:ext>
            </a:extLst>
          </p:cNvPr>
          <p:cNvSpPr/>
          <p:nvPr userDrawn="1"/>
        </p:nvSpPr>
        <p:spPr>
          <a:xfrm>
            <a:off x="9258300" y="8311725"/>
            <a:ext cx="3886200" cy="260775"/>
          </a:xfrm>
          <a:prstGeom prst="rect">
            <a:avLst/>
          </a:prstGeom>
          <a:solidFill>
            <a:srgbClr val="FF6712"/>
          </a:solidFill>
        </p:spPr>
      </p:sp>
      <p:sp>
        <p:nvSpPr>
          <p:cNvPr id="17" name="AutoShape 11">
            <a:extLst>
              <a:ext uri="{FF2B5EF4-FFF2-40B4-BE49-F238E27FC236}">
                <a16:creationId xmlns:a16="http://schemas.microsoft.com/office/drawing/2014/main" id="{A189AFFE-CF9C-2147-B3E2-C587E4EBE001}"/>
              </a:ext>
            </a:extLst>
          </p:cNvPr>
          <p:cNvSpPr/>
          <p:nvPr userDrawn="1"/>
        </p:nvSpPr>
        <p:spPr>
          <a:xfrm>
            <a:off x="13373100" y="8303814"/>
            <a:ext cx="3886200" cy="260775"/>
          </a:xfrm>
          <a:prstGeom prst="rect">
            <a:avLst/>
          </a:prstGeom>
          <a:solidFill>
            <a:srgbClr val="FF6712"/>
          </a:solidFill>
        </p:spPr>
      </p:sp>
      <p:sp>
        <p:nvSpPr>
          <p:cNvPr id="18" name="AutoShape 12">
            <a:extLst>
              <a:ext uri="{FF2B5EF4-FFF2-40B4-BE49-F238E27FC236}">
                <a16:creationId xmlns:a16="http://schemas.microsoft.com/office/drawing/2014/main" id="{D843E87B-63E0-9B44-9644-82029A829952}"/>
              </a:ext>
            </a:extLst>
          </p:cNvPr>
          <p:cNvSpPr/>
          <p:nvPr userDrawn="1"/>
        </p:nvSpPr>
        <p:spPr>
          <a:xfrm rot="-5400000">
            <a:off x="3152470" y="-1738578"/>
            <a:ext cx="68235" cy="5900886"/>
          </a:xfrm>
          <a:prstGeom prst="rect">
            <a:avLst/>
          </a:prstGeom>
          <a:solidFill>
            <a:srgbClr val="FF6712"/>
          </a:solidFill>
        </p:spPr>
      </p:sp>
      <p:pic>
        <p:nvPicPr>
          <p:cNvPr id="19" name="Picture 13">
            <a:extLst>
              <a:ext uri="{FF2B5EF4-FFF2-40B4-BE49-F238E27FC236}">
                <a16:creationId xmlns:a16="http://schemas.microsoft.com/office/drawing/2014/main" id="{56541FAE-2C60-0541-9A5E-1B8F3DB172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36144" y="183223"/>
            <a:ext cx="3410326" cy="845477"/>
          </a:xfrm>
          <a:prstGeom prst="rect">
            <a:avLst/>
          </a:prstGeom>
        </p:spPr>
      </p:pic>
      <p:sp>
        <p:nvSpPr>
          <p:cNvPr id="20" name="AutoShape 14">
            <a:extLst>
              <a:ext uri="{FF2B5EF4-FFF2-40B4-BE49-F238E27FC236}">
                <a16:creationId xmlns:a16="http://schemas.microsoft.com/office/drawing/2014/main" id="{58DA0DC6-5FA3-094A-B452-7F3D29873528}"/>
              </a:ext>
            </a:extLst>
          </p:cNvPr>
          <p:cNvSpPr/>
          <p:nvPr userDrawn="1"/>
        </p:nvSpPr>
        <p:spPr>
          <a:xfrm>
            <a:off x="17367799" y="9556666"/>
            <a:ext cx="920201" cy="768434"/>
          </a:xfrm>
          <a:prstGeom prst="rect">
            <a:avLst/>
          </a:prstGeom>
          <a:solidFill>
            <a:srgbClr val="00264C"/>
          </a:solidFill>
        </p:spPr>
      </p:sp>
      <p:sp>
        <p:nvSpPr>
          <p:cNvPr id="21" name="AutoShape 15">
            <a:extLst>
              <a:ext uri="{FF2B5EF4-FFF2-40B4-BE49-F238E27FC236}">
                <a16:creationId xmlns:a16="http://schemas.microsoft.com/office/drawing/2014/main" id="{DB126EB9-9821-5D40-929B-AABD0D91E397}"/>
              </a:ext>
            </a:extLst>
          </p:cNvPr>
          <p:cNvSpPr/>
          <p:nvPr userDrawn="1"/>
        </p:nvSpPr>
        <p:spPr>
          <a:xfrm rot="-5400000">
            <a:off x="14892601" y="7135682"/>
            <a:ext cx="68235" cy="5900886"/>
          </a:xfrm>
          <a:prstGeom prst="rect">
            <a:avLst/>
          </a:prstGeom>
          <a:solidFill>
            <a:srgbClr val="FF6712"/>
          </a:solidFill>
        </p:spPr>
      </p:sp>
      <p:grpSp>
        <p:nvGrpSpPr>
          <p:cNvPr id="24" name="Group 18">
            <a:extLst>
              <a:ext uri="{FF2B5EF4-FFF2-40B4-BE49-F238E27FC236}">
                <a16:creationId xmlns:a16="http://schemas.microsoft.com/office/drawing/2014/main" id="{781E6940-A4F4-7444-9EA1-A3DF5A635D0E}"/>
              </a:ext>
            </a:extLst>
          </p:cNvPr>
          <p:cNvGrpSpPr/>
          <p:nvPr userDrawn="1"/>
        </p:nvGrpSpPr>
        <p:grpSpPr>
          <a:xfrm>
            <a:off x="9763398" y="0"/>
            <a:ext cx="8524602" cy="1245982"/>
            <a:chOff x="0" y="0"/>
            <a:chExt cx="2883631" cy="421480"/>
          </a:xfrm>
        </p:grpSpPr>
        <p:sp>
          <p:nvSpPr>
            <p:cNvPr id="25" name="Freeform 19">
              <a:extLst>
                <a:ext uri="{FF2B5EF4-FFF2-40B4-BE49-F238E27FC236}">
                  <a16:creationId xmlns:a16="http://schemas.microsoft.com/office/drawing/2014/main" id="{688BC10A-36B4-0944-9F30-4E1E5E5200F4}"/>
                </a:ext>
              </a:extLst>
            </p:cNvPr>
            <p:cNvSpPr/>
            <p:nvPr/>
          </p:nvSpPr>
          <p:spPr>
            <a:xfrm>
              <a:off x="0" y="0"/>
              <a:ext cx="2883631" cy="421480"/>
            </a:xfrm>
            <a:custGeom>
              <a:avLst/>
              <a:gdLst/>
              <a:ahLst/>
              <a:cxnLst/>
              <a:rect l="l" t="t" r="r" b="b"/>
              <a:pathLst>
                <a:path w="2883631" h="421480">
                  <a:moveTo>
                    <a:pt x="0" y="0"/>
                  </a:moveTo>
                  <a:lnTo>
                    <a:pt x="2883631" y="0"/>
                  </a:lnTo>
                  <a:lnTo>
                    <a:pt x="2883631" y="421480"/>
                  </a:lnTo>
                  <a:lnTo>
                    <a:pt x="0" y="421480"/>
                  </a:lnTo>
                  <a:close/>
                </a:path>
              </a:pathLst>
            </a:custGeom>
            <a:solidFill>
              <a:srgbClr val="00264C"/>
            </a:solidFill>
          </p:spPr>
        </p:sp>
      </p:grpSp>
      <p:sp>
        <p:nvSpPr>
          <p:cNvPr id="8" name="AutoShape 2">
            <a:extLst>
              <a:ext uri="{FF2B5EF4-FFF2-40B4-BE49-F238E27FC236}">
                <a16:creationId xmlns:a16="http://schemas.microsoft.com/office/drawing/2014/main" id="{BFC12F3B-7163-814E-B1E6-5ACB4D9F826A}"/>
              </a:ext>
            </a:extLst>
          </p:cNvPr>
          <p:cNvSpPr/>
          <p:nvPr userDrawn="1"/>
        </p:nvSpPr>
        <p:spPr>
          <a:xfrm>
            <a:off x="1028700" y="2925109"/>
            <a:ext cx="3886200" cy="5274778"/>
          </a:xfrm>
          <a:prstGeom prst="rect">
            <a:avLst/>
          </a:prstGeom>
          <a:solidFill>
            <a:schemeClr val="bg1">
              <a:lumMod val="75000"/>
            </a:schemeClr>
          </a:solidFill>
        </p:spPr>
      </p:sp>
      <p:sp>
        <p:nvSpPr>
          <p:cNvPr id="11" name="AutoShape 5">
            <a:extLst>
              <a:ext uri="{FF2B5EF4-FFF2-40B4-BE49-F238E27FC236}">
                <a16:creationId xmlns:a16="http://schemas.microsoft.com/office/drawing/2014/main" id="{A23F7A88-11F3-1B49-8437-C9EB01FE9B55}"/>
              </a:ext>
            </a:extLst>
          </p:cNvPr>
          <p:cNvSpPr/>
          <p:nvPr userDrawn="1"/>
        </p:nvSpPr>
        <p:spPr>
          <a:xfrm>
            <a:off x="5143500" y="2925109"/>
            <a:ext cx="3886200" cy="5274778"/>
          </a:xfrm>
          <a:prstGeom prst="rect">
            <a:avLst/>
          </a:prstGeom>
          <a:solidFill>
            <a:schemeClr val="bg1">
              <a:lumMod val="75000"/>
            </a:schemeClr>
          </a:solidFill>
        </p:spPr>
      </p:sp>
      <p:sp>
        <p:nvSpPr>
          <p:cNvPr id="12" name="AutoShape 6">
            <a:extLst>
              <a:ext uri="{FF2B5EF4-FFF2-40B4-BE49-F238E27FC236}">
                <a16:creationId xmlns:a16="http://schemas.microsoft.com/office/drawing/2014/main" id="{30554C5F-1646-BF4E-9E9C-867D07AFBEB8}"/>
              </a:ext>
            </a:extLst>
          </p:cNvPr>
          <p:cNvSpPr/>
          <p:nvPr userDrawn="1"/>
        </p:nvSpPr>
        <p:spPr>
          <a:xfrm>
            <a:off x="9258300" y="2925109"/>
            <a:ext cx="3886200" cy="5274778"/>
          </a:xfrm>
          <a:prstGeom prst="rect">
            <a:avLst/>
          </a:prstGeom>
          <a:solidFill>
            <a:schemeClr val="bg1">
              <a:lumMod val="75000"/>
            </a:schemeClr>
          </a:solidFill>
        </p:spPr>
      </p:sp>
      <p:sp>
        <p:nvSpPr>
          <p:cNvPr id="13" name="AutoShape 7">
            <a:extLst>
              <a:ext uri="{FF2B5EF4-FFF2-40B4-BE49-F238E27FC236}">
                <a16:creationId xmlns:a16="http://schemas.microsoft.com/office/drawing/2014/main" id="{D542B2F5-73A2-864A-9789-6F055EFBBB59}"/>
              </a:ext>
            </a:extLst>
          </p:cNvPr>
          <p:cNvSpPr/>
          <p:nvPr userDrawn="1"/>
        </p:nvSpPr>
        <p:spPr>
          <a:xfrm>
            <a:off x="13373100" y="2925109"/>
            <a:ext cx="3886200" cy="5274778"/>
          </a:xfrm>
          <a:prstGeom prst="rect">
            <a:avLst/>
          </a:prstGeom>
          <a:solidFill>
            <a:schemeClr val="bg1">
              <a:lumMod val="75000"/>
            </a:schemeClr>
          </a:solidFill>
        </p:spPr>
      </p:sp>
    </p:spTree>
    <p:extLst>
      <p:ext uri="{BB962C8B-B14F-4D97-AF65-F5344CB8AC3E}">
        <p14:creationId xmlns:p14="http://schemas.microsoft.com/office/powerpoint/2010/main" val="336869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A3418A-9A3E-FB4D-8DF8-BEE1FB24DFFE}"/>
              </a:ext>
            </a:extLst>
          </p:cNvPr>
          <p:cNvSpPr/>
          <p:nvPr userDrawn="1"/>
        </p:nvSpPr>
        <p:spPr>
          <a:xfrm>
            <a:off x="-211377" y="0"/>
            <a:ext cx="18499377" cy="10287000"/>
          </a:xfrm>
          <a:prstGeom prst="rect">
            <a:avLst/>
          </a:prstGeom>
          <a:solidFill>
            <a:srgbClr val="00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utoShape 4">
            <a:extLst>
              <a:ext uri="{FF2B5EF4-FFF2-40B4-BE49-F238E27FC236}">
                <a16:creationId xmlns:a16="http://schemas.microsoft.com/office/drawing/2014/main" id="{1F3427EE-0B28-1F43-94E9-72CCD7A85DE5}"/>
              </a:ext>
            </a:extLst>
          </p:cNvPr>
          <p:cNvSpPr/>
          <p:nvPr userDrawn="1"/>
        </p:nvSpPr>
        <p:spPr>
          <a:xfrm>
            <a:off x="-211377" y="-211377"/>
            <a:ext cx="4461642" cy="3134486"/>
          </a:xfrm>
          <a:prstGeom prst="rect">
            <a:avLst/>
          </a:prstGeom>
          <a:solidFill>
            <a:srgbClr val="FDFDFD"/>
          </a:solidFill>
        </p:spPr>
      </p:sp>
      <p:sp>
        <p:nvSpPr>
          <p:cNvPr id="21" name="AutoShape 6">
            <a:extLst>
              <a:ext uri="{FF2B5EF4-FFF2-40B4-BE49-F238E27FC236}">
                <a16:creationId xmlns:a16="http://schemas.microsoft.com/office/drawing/2014/main" id="{50FEE611-CAAC-AE4A-A6E5-942EF9568AC6}"/>
              </a:ext>
            </a:extLst>
          </p:cNvPr>
          <p:cNvSpPr/>
          <p:nvPr userDrawn="1"/>
        </p:nvSpPr>
        <p:spPr>
          <a:xfrm>
            <a:off x="7418246" y="1793746"/>
            <a:ext cx="10869754" cy="125413"/>
          </a:xfrm>
          <a:prstGeom prst="rect">
            <a:avLst/>
          </a:prstGeom>
          <a:solidFill>
            <a:srgbClr val="FF6712"/>
          </a:solidFill>
        </p:spPr>
      </p:sp>
      <p:grpSp>
        <p:nvGrpSpPr>
          <p:cNvPr id="22" name="Group 7">
            <a:extLst>
              <a:ext uri="{FF2B5EF4-FFF2-40B4-BE49-F238E27FC236}">
                <a16:creationId xmlns:a16="http://schemas.microsoft.com/office/drawing/2014/main" id="{BFACA695-6123-2C4E-A16E-0E5F515E705B}"/>
              </a:ext>
            </a:extLst>
          </p:cNvPr>
          <p:cNvGrpSpPr/>
          <p:nvPr userDrawn="1"/>
        </p:nvGrpSpPr>
        <p:grpSpPr>
          <a:xfrm rot="-10800000">
            <a:off x="15603795" y="1028700"/>
            <a:ext cx="1655505" cy="1655505"/>
            <a:chOff x="0" y="0"/>
            <a:chExt cx="6350000" cy="6350000"/>
          </a:xfrm>
        </p:grpSpPr>
        <p:sp>
          <p:nvSpPr>
            <p:cNvPr id="23" name="Freeform 8">
              <a:extLst>
                <a:ext uri="{FF2B5EF4-FFF2-40B4-BE49-F238E27FC236}">
                  <a16:creationId xmlns:a16="http://schemas.microsoft.com/office/drawing/2014/main" id="{81DD13E0-0CC2-EB44-9377-A3AB670D6BB2}"/>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D9D9"/>
            </a:solidFill>
          </p:spPr>
        </p:sp>
      </p:grpSp>
      <p:grpSp>
        <p:nvGrpSpPr>
          <p:cNvPr id="24" name="Group 9">
            <a:extLst>
              <a:ext uri="{FF2B5EF4-FFF2-40B4-BE49-F238E27FC236}">
                <a16:creationId xmlns:a16="http://schemas.microsoft.com/office/drawing/2014/main" id="{0303E312-45FD-DE47-984B-C87AB7B74491}"/>
              </a:ext>
            </a:extLst>
          </p:cNvPr>
          <p:cNvGrpSpPr>
            <a:grpSpLocks noChangeAspect="1"/>
          </p:cNvGrpSpPr>
          <p:nvPr userDrawn="1"/>
        </p:nvGrpSpPr>
        <p:grpSpPr>
          <a:xfrm rot="-10800000">
            <a:off x="15477955" y="2055324"/>
            <a:ext cx="867784" cy="867784"/>
            <a:chOff x="-2540" y="-2540"/>
            <a:chExt cx="6355080" cy="6355080"/>
          </a:xfrm>
        </p:grpSpPr>
        <p:sp>
          <p:nvSpPr>
            <p:cNvPr id="25" name="Freeform 10">
              <a:extLst>
                <a:ext uri="{FF2B5EF4-FFF2-40B4-BE49-F238E27FC236}">
                  <a16:creationId xmlns:a16="http://schemas.microsoft.com/office/drawing/2014/main" id="{60357615-B282-6746-B4A5-DFEFD99B8038}"/>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2A40A"/>
            </a:solidFill>
          </p:spPr>
        </p:sp>
      </p:grpSp>
      <p:pic>
        <p:nvPicPr>
          <p:cNvPr id="26" name="Picture 11">
            <a:extLst>
              <a:ext uri="{FF2B5EF4-FFF2-40B4-BE49-F238E27FC236}">
                <a16:creationId xmlns:a16="http://schemas.microsoft.com/office/drawing/2014/main" id="{E45DA965-D8FE-0944-A07D-440A36504A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07992" y="836956"/>
            <a:ext cx="3865818" cy="956790"/>
          </a:xfrm>
          <a:prstGeom prst="rect">
            <a:avLst/>
          </a:prstGeom>
        </p:spPr>
      </p:pic>
      <p:sp>
        <p:nvSpPr>
          <p:cNvPr id="27" name="AutoShape 5">
            <a:extLst>
              <a:ext uri="{FF2B5EF4-FFF2-40B4-BE49-F238E27FC236}">
                <a16:creationId xmlns:a16="http://schemas.microsoft.com/office/drawing/2014/main" id="{4655015F-E5D7-CF49-BBCF-CB8516766617}"/>
              </a:ext>
            </a:extLst>
          </p:cNvPr>
          <p:cNvSpPr/>
          <p:nvPr userDrawn="1"/>
        </p:nvSpPr>
        <p:spPr>
          <a:xfrm>
            <a:off x="1028700" y="2344329"/>
            <a:ext cx="119085" cy="8229600"/>
          </a:xfrm>
          <a:prstGeom prst="rect">
            <a:avLst/>
          </a:prstGeom>
          <a:solidFill>
            <a:srgbClr val="FF6712"/>
          </a:solidFill>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281836-029E-CC47-92B6-DA0E0AEAD240}"/>
              </a:ext>
            </a:extLst>
          </p:cNvPr>
          <p:cNvSpPr/>
          <p:nvPr userDrawn="1"/>
        </p:nvSpPr>
        <p:spPr>
          <a:xfrm>
            <a:off x="9753600" y="0"/>
            <a:ext cx="8534400" cy="10287000"/>
          </a:xfrm>
          <a:prstGeom prst="rect">
            <a:avLst/>
          </a:prstGeom>
          <a:solidFill>
            <a:srgbClr val="00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14">
            <a:extLst>
              <a:ext uri="{FF2B5EF4-FFF2-40B4-BE49-F238E27FC236}">
                <a16:creationId xmlns:a16="http://schemas.microsoft.com/office/drawing/2014/main" id="{E311D555-5B71-E145-B91D-876BF448D781}"/>
              </a:ext>
            </a:extLst>
          </p:cNvPr>
          <p:cNvSpPr/>
          <p:nvPr userDrawn="1"/>
        </p:nvSpPr>
        <p:spPr>
          <a:xfrm>
            <a:off x="17367799" y="9556666"/>
            <a:ext cx="920201" cy="768434"/>
          </a:xfrm>
          <a:prstGeom prst="rect">
            <a:avLst/>
          </a:prstGeom>
          <a:solidFill>
            <a:schemeClr val="bg1"/>
          </a:solidFill>
        </p:spPr>
      </p:sp>
      <p:sp>
        <p:nvSpPr>
          <p:cNvPr id="8" name="AutoShape 15">
            <a:extLst>
              <a:ext uri="{FF2B5EF4-FFF2-40B4-BE49-F238E27FC236}">
                <a16:creationId xmlns:a16="http://schemas.microsoft.com/office/drawing/2014/main" id="{50F704D5-3D3C-CA4A-94C5-EADA3D0148FF}"/>
              </a:ext>
            </a:extLst>
          </p:cNvPr>
          <p:cNvSpPr/>
          <p:nvPr userDrawn="1"/>
        </p:nvSpPr>
        <p:spPr>
          <a:xfrm rot="-5400000">
            <a:off x="14892601" y="7135682"/>
            <a:ext cx="68235" cy="5900886"/>
          </a:xfrm>
          <a:prstGeom prst="rect">
            <a:avLst/>
          </a:prstGeom>
          <a:solidFill>
            <a:srgbClr val="FF6712"/>
          </a:solidFill>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E70C96-31F3-1B4E-8DD5-BF920570AB2F}"/>
              </a:ext>
            </a:extLst>
          </p:cNvPr>
          <p:cNvSpPr/>
          <p:nvPr userDrawn="1"/>
        </p:nvSpPr>
        <p:spPr>
          <a:xfrm>
            <a:off x="6805860" y="1929594"/>
            <a:ext cx="4728411" cy="5576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FA6188C-A8E0-EA4B-9F6D-D8B2FF549B14}"/>
              </a:ext>
            </a:extLst>
          </p:cNvPr>
          <p:cNvSpPr/>
          <p:nvPr userDrawn="1"/>
        </p:nvSpPr>
        <p:spPr>
          <a:xfrm>
            <a:off x="11831050" y="1929594"/>
            <a:ext cx="4724400" cy="5576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46E716A-9089-BC41-8E3F-1B42C51F58B7}"/>
              </a:ext>
            </a:extLst>
          </p:cNvPr>
          <p:cNvSpPr/>
          <p:nvPr userDrawn="1"/>
        </p:nvSpPr>
        <p:spPr>
          <a:xfrm>
            <a:off x="1758612" y="1929594"/>
            <a:ext cx="4724400" cy="5576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5790" lvl="2">
              <a:lnSpc>
                <a:spcPts val="1800"/>
              </a:lnSpc>
            </a:pPr>
            <a:endParaRPr lang="en-US" dirty="0"/>
          </a:p>
        </p:txBody>
      </p:sp>
      <p:sp>
        <p:nvSpPr>
          <p:cNvPr id="5" name="Rectangle 4">
            <a:extLst>
              <a:ext uri="{FF2B5EF4-FFF2-40B4-BE49-F238E27FC236}">
                <a16:creationId xmlns:a16="http://schemas.microsoft.com/office/drawing/2014/main" id="{3B01B915-7C6F-C048-B7A9-ED3FC82FF3F7}"/>
              </a:ext>
            </a:extLst>
          </p:cNvPr>
          <p:cNvSpPr/>
          <p:nvPr userDrawn="1"/>
        </p:nvSpPr>
        <p:spPr>
          <a:xfrm>
            <a:off x="1758612" y="7617095"/>
            <a:ext cx="4724400" cy="291293"/>
          </a:xfrm>
          <a:prstGeom prst="rect">
            <a:avLst/>
          </a:prstGeom>
          <a:solidFill>
            <a:srgbClr val="0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5A203EA-3AB6-354C-8A74-FBB506A4B7C2}"/>
              </a:ext>
            </a:extLst>
          </p:cNvPr>
          <p:cNvSpPr/>
          <p:nvPr userDrawn="1"/>
        </p:nvSpPr>
        <p:spPr>
          <a:xfrm>
            <a:off x="6803855" y="7617096"/>
            <a:ext cx="4730416" cy="291293"/>
          </a:xfrm>
          <a:prstGeom prst="rect">
            <a:avLst/>
          </a:prstGeom>
          <a:solidFill>
            <a:srgbClr val="0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D605AF5-5EB0-494D-84CC-31D37727071D}"/>
              </a:ext>
            </a:extLst>
          </p:cNvPr>
          <p:cNvSpPr/>
          <p:nvPr userDrawn="1"/>
        </p:nvSpPr>
        <p:spPr>
          <a:xfrm>
            <a:off x="11831050" y="7617096"/>
            <a:ext cx="4726406" cy="291293"/>
          </a:xfrm>
          <a:prstGeom prst="rect">
            <a:avLst/>
          </a:prstGeom>
          <a:solidFill>
            <a:srgbClr val="002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7CB499A1-E4E5-A148-9C2B-D0164D278B19}"/>
              </a:ext>
            </a:extLst>
          </p:cNvPr>
          <p:cNvSpPr/>
          <p:nvPr userDrawn="1"/>
        </p:nvSpPr>
        <p:spPr>
          <a:xfrm rot="-5400000">
            <a:off x="3152470" y="-1738578"/>
            <a:ext cx="68235" cy="5900886"/>
          </a:xfrm>
          <a:prstGeom prst="rect">
            <a:avLst/>
          </a:prstGeom>
          <a:solidFill>
            <a:srgbClr val="FF6712"/>
          </a:solidFill>
        </p:spPr>
      </p:sp>
      <p:pic>
        <p:nvPicPr>
          <p:cNvPr id="9" name="Picture 4">
            <a:extLst>
              <a:ext uri="{FF2B5EF4-FFF2-40B4-BE49-F238E27FC236}">
                <a16:creationId xmlns:a16="http://schemas.microsoft.com/office/drawing/2014/main" id="{6CE80963-258F-E64C-9120-6E82C5E0B8D0}"/>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a:xfrm>
            <a:off x="236144" y="183223"/>
            <a:ext cx="3410326" cy="845477"/>
          </a:xfrm>
          <a:prstGeom prst="rect">
            <a:avLst/>
          </a:prstGeom>
        </p:spPr>
      </p:pic>
      <p:grpSp>
        <p:nvGrpSpPr>
          <p:cNvPr id="11" name="Group 6">
            <a:extLst>
              <a:ext uri="{FF2B5EF4-FFF2-40B4-BE49-F238E27FC236}">
                <a16:creationId xmlns:a16="http://schemas.microsoft.com/office/drawing/2014/main" id="{B4950132-FCC0-C046-965D-20C3F71615B5}"/>
              </a:ext>
            </a:extLst>
          </p:cNvPr>
          <p:cNvGrpSpPr/>
          <p:nvPr userDrawn="1"/>
        </p:nvGrpSpPr>
        <p:grpSpPr>
          <a:xfrm>
            <a:off x="9763398" y="0"/>
            <a:ext cx="8524602" cy="1245982"/>
            <a:chOff x="0" y="0"/>
            <a:chExt cx="2883631" cy="421480"/>
          </a:xfrm>
          <a:solidFill>
            <a:srgbClr val="002F59"/>
          </a:solidFill>
        </p:grpSpPr>
        <p:sp>
          <p:nvSpPr>
            <p:cNvPr id="12" name="Freeform 7">
              <a:extLst>
                <a:ext uri="{FF2B5EF4-FFF2-40B4-BE49-F238E27FC236}">
                  <a16:creationId xmlns:a16="http://schemas.microsoft.com/office/drawing/2014/main" id="{1C5FA5C0-DD9E-0246-BE8D-10AD155194E4}"/>
                </a:ext>
              </a:extLst>
            </p:cNvPr>
            <p:cNvSpPr/>
            <p:nvPr/>
          </p:nvSpPr>
          <p:spPr>
            <a:xfrm>
              <a:off x="0" y="0"/>
              <a:ext cx="2883631" cy="421480"/>
            </a:xfrm>
            <a:custGeom>
              <a:avLst/>
              <a:gdLst/>
              <a:ahLst/>
              <a:cxnLst/>
              <a:rect l="l" t="t" r="r" b="b"/>
              <a:pathLst>
                <a:path w="2883631" h="421480">
                  <a:moveTo>
                    <a:pt x="0" y="0"/>
                  </a:moveTo>
                  <a:lnTo>
                    <a:pt x="2883631" y="0"/>
                  </a:lnTo>
                  <a:lnTo>
                    <a:pt x="2883631" y="421480"/>
                  </a:lnTo>
                  <a:lnTo>
                    <a:pt x="0" y="421480"/>
                  </a:lnTo>
                  <a:close/>
                </a:path>
              </a:pathLst>
            </a:custGeom>
            <a:grpFill/>
          </p:spPr>
        </p:sp>
      </p:grpSp>
      <p:sp>
        <p:nvSpPr>
          <p:cNvPr id="17" name="AutoShape 14">
            <a:extLst>
              <a:ext uri="{FF2B5EF4-FFF2-40B4-BE49-F238E27FC236}">
                <a16:creationId xmlns:a16="http://schemas.microsoft.com/office/drawing/2014/main" id="{B4A0CAA7-AC19-7547-A81B-B9791AC0FEC4}"/>
              </a:ext>
            </a:extLst>
          </p:cNvPr>
          <p:cNvSpPr/>
          <p:nvPr userDrawn="1"/>
        </p:nvSpPr>
        <p:spPr>
          <a:xfrm>
            <a:off x="17367799" y="9518566"/>
            <a:ext cx="920201" cy="768434"/>
          </a:xfrm>
          <a:prstGeom prst="rect">
            <a:avLst/>
          </a:prstGeom>
          <a:solidFill>
            <a:srgbClr val="00264C"/>
          </a:solidFill>
        </p:spPr>
      </p:sp>
      <p:sp>
        <p:nvSpPr>
          <p:cNvPr id="18" name="AutoShape 15">
            <a:extLst>
              <a:ext uri="{FF2B5EF4-FFF2-40B4-BE49-F238E27FC236}">
                <a16:creationId xmlns:a16="http://schemas.microsoft.com/office/drawing/2014/main" id="{65A4FCB8-9DC8-A44D-99F7-BF826D03AC8C}"/>
              </a:ext>
            </a:extLst>
          </p:cNvPr>
          <p:cNvSpPr/>
          <p:nvPr userDrawn="1"/>
        </p:nvSpPr>
        <p:spPr>
          <a:xfrm rot="-5400000">
            <a:off x="14892601" y="7135682"/>
            <a:ext cx="68235" cy="5900886"/>
          </a:xfrm>
          <a:prstGeom prst="rect">
            <a:avLst/>
          </a:prstGeom>
          <a:solidFill>
            <a:srgbClr val="FF6712"/>
          </a:solidFill>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2" r:id="rId5"/>
    <p:sldLayoutId id="2147483653" r:id="rId6"/>
    <p:sldLayoutId id="2147483654" r:id="rId7"/>
    <p:sldLayoutId id="214748365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lauren.weber@hcsgcorp.com" TargetMode="External"/><Relationship Id="rId2" Type="http://schemas.openxmlformats.org/officeDocument/2006/relationships/hyperlink" Target="https://www.hcsgcorp.com/careers/opportunities/nutritional-opportunities/"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AB21BDBD-F84A-3F4A-96EF-43974A6F98C9}"/>
              </a:ext>
            </a:extLst>
          </p:cNvPr>
          <p:cNvSpPr txBox="1"/>
          <p:nvPr/>
        </p:nvSpPr>
        <p:spPr>
          <a:xfrm>
            <a:off x="1018972" y="6481459"/>
            <a:ext cx="14226826" cy="2077492"/>
          </a:xfrm>
          <a:prstGeom prst="rect">
            <a:avLst/>
          </a:prstGeom>
        </p:spPr>
        <p:txBody>
          <a:bodyPr lIns="0" tIns="0" rIns="0" bIns="0" rtlCol="0" anchor="t">
            <a:spAutoFit/>
          </a:bodyPr>
          <a:lstStyle/>
          <a:p>
            <a:pPr algn="ctr">
              <a:lnSpc>
                <a:spcPts val="8112"/>
              </a:lnSpc>
            </a:pPr>
            <a:r>
              <a:rPr lang="en-US" sz="7000" b="1" spc="-70" dirty="0" smtClean="0">
                <a:solidFill>
                  <a:srgbClr val="FDFDFD"/>
                </a:solidFill>
                <a:latin typeface="Myriad Pro" panose="020B0503030403020204" pitchFamily="34" charset="0"/>
              </a:rPr>
              <a:t>Healthcare Services Group (HCSG) Clinical Services</a:t>
            </a:r>
            <a:endParaRPr lang="en-US" sz="6999" b="1" dirty="0">
              <a:solidFill>
                <a:srgbClr val="FDFDFD"/>
              </a:solidFill>
              <a:latin typeface="Myriad Pro" panose="020B0503030403020204" pitchFamily="34" charset="0"/>
            </a:endParaRPr>
          </a:p>
        </p:txBody>
      </p:sp>
      <p:sp>
        <p:nvSpPr>
          <p:cNvPr id="3" name="TextBox 8">
            <a:extLst>
              <a:ext uri="{FF2B5EF4-FFF2-40B4-BE49-F238E27FC236}">
                <a16:creationId xmlns:a16="http://schemas.microsoft.com/office/drawing/2014/main" id="{2BEEEED1-A9E7-1442-AC0F-DC347635EE07}"/>
              </a:ext>
            </a:extLst>
          </p:cNvPr>
          <p:cNvSpPr txBox="1"/>
          <p:nvPr/>
        </p:nvSpPr>
        <p:spPr>
          <a:xfrm>
            <a:off x="1028700" y="8820150"/>
            <a:ext cx="10594106" cy="872034"/>
          </a:xfrm>
          <a:prstGeom prst="rect">
            <a:avLst/>
          </a:prstGeom>
        </p:spPr>
        <p:txBody>
          <a:bodyPr lIns="0" tIns="0" rIns="0" bIns="0" rtlCol="0" anchor="t">
            <a:spAutoFit/>
          </a:bodyPr>
          <a:lstStyle/>
          <a:p>
            <a:pPr>
              <a:lnSpc>
                <a:spcPts val="3449"/>
              </a:lnSpc>
            </a:pPr>
            <a:r>
              <a:rPr lang="en-US" sz="3000" spc="210" dirty="0" smtClean="0">
                <a:solidFill>
                  <a:srgbClr val="FDFDFD"/>
                </a:solidFill>
                <a:latin typeface="Myriad Pro" panose="020B0503030403020204" pitchFamily="34" charset="0"/>
              </a:rPr>
              <a:t>Lauren Weber, RDN, LDN</a:t>
            </a:r>
          </a:p>
          <a:p>
            <a:pPr>
              <a:lnSpc>
                <a:spcPts val="3449"/>
              </a:lnSpc>
            </a:pPr>
            <a:r>
              <a:rPr lang="en-US" sz="3000" spc="210" dirty="0" smtClean="0">
                <a:solidFill>
                  <a:srgbClr val="FDFDFD"/>
                </a:solidFill>
                <a:latin typeface="Myriad Pro" panose="020B0503030403020204" pitchFamily="34" charset="0"/>
              </a:rPr>
              <a:t>Director of Clinical Operations, Maryland</a:t>
            </a:r>
            <a:endParaRPr lang="en-US" sz="3000" spc="210" dirty="0">
              <a:solidFill>
                <a:srgbClr val="FDFDFD"/>
              </a:solidFill>
              <a:latin typeface="Myriad Pro" panose="020B0503030403020204" pitchFamily="34" charset="0"/>
            </a:endParaRPr>
          </a:p>
        </p:txBody>
      </p:sp>
    </p:spTree>
    <p:extLst>
      <p:ext uri="{BB962C8B-B14F-4D97-AF65-F5344CB8AC3E}">
        <p14:creationId xmlns:p14="http://schemas.microsoft.com/office/powerpoint/2010/main" val="601057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3">
            <a:extLst>
              <a:ext uri="{FF2B5EF4-FFF2-40B4-BE49-F238E27FC236}">
                <a16:creationId xmlns:a16="http://schemas.microsoft.com/office/drawing/2014/main" id="{1E0C0887-B5E7-454F-8074-837CFAC02DBC}"/>
              </a:ext>
            </a:extLst>
          </p:cNvPr>
          <p:cNvSpPr txBox="1"/>
          <p:nvPr/>
        </p:nvSpPr>
        <p:spPr>
          <a:xfrm>
            <a:off x="10074074" y="342900"/>
            <a:ext cx="7962900" cy="682879"/>
          </a:xfrm>
          <a:prstGeom prst="rect">
            <a:avLst/>
          </a:prstGeom>
        </p:spPr>
        <p:txBody>
          <a:bodyPr wrap="square" lIns="0" tIns="0" rIns="0" bIns="0" rtlCol="0" anchor="t">
            <a:spAutoFit/>
          </a:bodyPr>
          <a:lstStyle/>
          <a:p>
            <a:pPr>
              <a:lnSpc>
                <a:spcPts val="5482"/>
              </a:lnSpc>
            </a:pPr>
            <a:r>
              <a:rPr lang="en-US" sz="4000" b="1" dirty="0">
                <a:solidFill>
                  <a:srgbClr val="FDFDFD"/>
                </a:solidFill>
                <a:latin typeface="Myriad Pro" panose="020B0503030403020204" pitchFamily="34" charset="0"/>
              </a:rPr>
              <a:t>ABOUT HCSG</a:t>
            </a:r>
          </a:p>
        </p:txBody>
      </p:sp>
      <p:sp>
        <p:nvSpPr>
          <p:cNvPr id="6" name="TextBox 5">
            <a:extLst>
              <a:ext uri="{FF2B5EF4-FFF2-40B4-BE49-F238E27FC236}">
                <a16:creationId xmlns:a16="http://schemas.microsoft.com/office/drawing/2014/main" id="{0105FC24-6BDE-0D49-8D88-B38EA917C88E}"/>
              </a:ext>
            </a:extLst>
          </p:cNvPr>
          <p:cNvSpPr txBox="1"/>
          <p:nvPr/>
        </p:nvSpPr>
        <p:spPr>
          <a:xfrm>
            <a:off x="304800" y="1428750"/>
            <a:ext cx="12039600" cy="6678751"/>
          </a:xfrm>
          <a:prstGeom prst="rect">
            <a:avLst/>
          </a:prstGeom>
          <a:noFill/>
        </p:spPr>
        <p:txBody>
          <a:bodyPr wrap="square" rtlCol="0">
            <a:spAutoFit/>
          </a:bodyPr>
          <a:lstStyle/>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Founded in 1976</a:t>
            </a:r>
          </a:p>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Headquarters: Bensalem, PA (Greater Philadelphia Area)</a:t>
            </a:r>
          </a:p>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Publicly Traded (NASDAQ: HCSG)</a:t>
            </a:r>
          </a:p>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Delivering Essential Services</a:t>
            </a:r>
          </a:p>
          <a:p>
            <a:pPr marL="914400" lvl="1" indent="-457200">
              <a:lnSpc>
                <a:spcPct val="150000"/>
              </a:lnSpc>
              <a:buClr>
                <a:srgbClr val="D14E27"/>
              </a:buClr>
              <a:buFont typeface="Wingdings" pitchFamily="2" charset="2"/>
              <a:buChar char="§"/>
            </a:pPr>
            <a:r>
              <a:rPr lang="en-US" sz="3200" dirty="0">
                <a:solidFill>
                  <a:schemeClr val="tx2">
                    <a:lumMod val="50000"/>
                  </a:schemeClr>
                </a:solidFill>
                <a:latin typeface="Myriad Pro" panose="020B0503030403020204" pitchFamily="34" charset="0"/>
                <a:cs typeface="Arial" panose="020B0604020202020204" pitchFamily="34" charset="0"/>
              </a:rPr>
              <a:t>Environmental </a:t>
            </a:r>
          </a:p>
          <a:p>
            <a:pPr marL="914400" lvl="1" indent="-457200">
              <a:lnSpc>
                <a:spcPct val="150000"/>
              </a:lnSpc>
              <a:buClr>
                <a:srgbClr val="D14E27"/>
              </a:buClr>
              <a:buFont typeface="Wingdings" pitchFamily="2" charset="2"/>
              <a:buChar char="§"/>
            </a:pPr>
            <a:r>
              <a:rPr lang="en-US" sz="3200" dirty="0">
                <a:solidFill>
                  <a:schemeClr val="tx2">
                    <a:lumMod val="50000"/>
                  </a:schemeClr>
                </a:solidFill>
                <a:latin typeface="Myriad Pro" panose="020B0503030403020204" pitchFamily="34" charset="0"/>
                <a:cs typeface="Arial" panose="020B0604020202020204" pitchFamily="34" charset="0"/>
              </a:rPr>
              <a:t>Dining</a:t>
            </a:r>
          </a:p>
          <a:p>
            <a:pPr marL="914400" lvl="1" indent="-457200">
              <a:lnSpc>
                <a:spcPct val="150000"/>
              </a:lnSpc>
              <a:buClr>
                <a:srgbClr val="D14E27"/>
              </a:buClr>
              <a:buFont typeface="Wingdings" pitchFamily="2" charset="2"/>
              <a:buChar char="§"/>
            </a:pPr>
            <a:r>
              <a:rPr lang="en-US" sz="3200" dirty="0">
                <a:solidFill>
                  <a:schemeClr val="tx2">
                    <a:lumMod val="50000"/>
                  </a:schemeClr>
                </a:solidFill>
                <a:latin typeface="Myriad Pro" panose="020B0503030403020204" pitchFamily="34" charset="0"/>
                <a:cs typeface="Arial" panose="020B0604020202020204" pitchFamily="34" charset="0"/>
              </a:rPr>
              <a:t>Registered Dietitian</a:t>
            </a:r>
          </a:p>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Supporting an ever-evolving Healthcare Market</a:t>
            </a:r>
          </a:p>
          <a:p>
            <a:pPr marL="457200" indent="-457200">
              <a:lnSpc>
                <a:spcPct val="150000"/>
              </a:lnSpc>
              <a:buClr>
                <a:srgbClr val="D14E27"/>
              </a:buClr>
              <a:buFont typeface="Wingdings" pitchFamily="2" charset="2"/>
              <a:buChar char="q"/>
            </a:pPr>
            <a:r>
              <a:rPr lang="en-US" sz="3200" dirty="0">
                <a:solidFill>
                  <a:schemeClr val="tx2">
                    <a:lumMod val="50000"/>
                  </a:schemeClr>
                </a:solidFill>
                <a:latin typeface="Myriad Pro" panose="020B0503030403020204" pitchFamily="34" charset="0"/>
                <a:cs typeface="Arial" panose="020B0604020202020204" pitchFamily="34" charset="0"/>
              </a:rPr>
              <a:t>Over 45,000 employees supporting 5,000 accounts across the US</a:t>
            </a:r>
          </a:p>
        </p:txBody>
      </p:sp>
      <p:pic>
        <p:nvPicPr>
          <p:cNvPr id="10" name="Picture 9" descr="A close up of a map&#10;&#10;Description automatically generated">
            <a:extLst>
              <a:ext uri="{FF2B5EF4-FFF2-40B4-BE49-F238E27FC236}">
                <a16:creationId xmlns:a16="http://schemas.microsoft.com/office/drawing/2014/main" id="{E8BF55C5-0580-5F4E-9D79-D249A72F83B2}"/>
              </a:ext>
            </a:extLst>
          </p:cNvPr>
          <p:cNvPicPr/>
          <p:nvPr/>
        </p:nvPicPr>
        <p:blipFill>
          <a:blip r:embed="rId2">
            <a:extLst>
              <a:ext uri="{28A0092B-C50C-407E-A947-70E740481C1C}">
                <a14:useLocalDpi xmlns:a14="http://schemas.microsoft.com/office/drawing/2010/main"/>
              </a:ext>
            </a:extLst>
          </a:blip>
          <a:stretch>
            <a:fillRect/>
          </a:stretch>
        </p:blipFill>
        <p:spPr>
          <a:xfrm>
            <a:off x="10074074" y="2922270"/>
            <a:ext cx="7962900" cy="4442460"/>
          </a:xfrm>
          <a:prstGeom prst="rect">
            <a:avLst/>
          </a:prstGeom>
        </p:spPr>
      </p:pic>
      <p:sp>
        <p:nvSpPr>
          <p:cNvPr id="8" name="Google Shape;128;p18">
            <a:extLst>
              <a:ext uri="{FF2B5EF4-FFF2-40B4-BE49-F238E27FC236}">
                <a16:creationId xmlns:a16="http://schemas.microsoft.com/office/drawing/2014/main" id="{FAE3AD2D-6D50-5D4B-B555-20BEF63CB2EC}"/>
              </a:ext>
            </a:extLst>
          </p:cNvPr>
          <p:cNvSpPr txBox="1"/>
          <p:nvPr/>
        </p:nvSpPr>
        <p:spPr>
          <a:xfrm>
            <a:off x="17449800" y="9715500"/>
            <a:ext cx="60960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lt1"/>
                </a:solidFill>
                <a:latin typeface="Myriad Pro" panose="020B0503030403020204" pitchFamily="34" charset="0"/>
                <a:ea typeface="Calibri"/>
                <a:cs typeface="Calibri"/>
                <a:sym typeface="Calibri"/>
              </a:rPr>
              <a:t>2</a:t>
            </a:fld>
            <a:endParaRPr sz="1000" b="0" i="0" u="none" strike="noStrike" cap="none" dirty="0">
              <a:solidFill>
                <a:schemeClr val="lt1"/>
              </a:solidFill>
              <a:latin typeface="Myriad Pro" panose="020B0503030403020204" pitchFamily="34" charset="0"/>
              <a:ea typeface="Calibri"/>
              <a:cs typeface="Calibri"/>
              <a:sym typeface="Calibri"/>
            </a:endParaRPr>
          </a:p>
        </p:txBody>
      </p:sp>
      <p:sp>
        <p:nvSpPr>
          <p:cNvPr id="11" name="Google Shape;129;p18">
            <a:extLst>
              <a:ext uri="{FF2B5EF4-FFF2-40B4-BE49-F238E27FC236}">
                <a16:creationId xmlns:a16="http://schemas.microsoft.com/office/drawing/2014/main" id="{4446D630-00EF-A74F-8802-1B49D59C4975}"/>
              </a:ext>
            </a:extLst>
          </p:cNvPr>
          <p:cNvSpPr/>
          <p:nvPr/>
        </p:nvSpPr>
        <p:spPr>
          <a:xfrm>
            <a:off x="12548175" y="9715500"/>
            <a:ext cx="4656000" cy="338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
              <a:buFont typeface="Verdana"/>
              <a:buNone/>
            </a:pPr>
            <a:endParaRPr sz="1000" b="0" i="0" u="none" strike="noStrike" cap="none" dirty="0">
              <a:solidFill>
                <a:srgbClr val="002A4C"/>
              </a:solidFill>
              <a:latin typeface="Myriad Pro" panose="020B0503030403020204" pitchFamily="34" charset="0"/>
              <a:ea typeface="Arial"/>
              <a:cs typeface="Arial"/>
              <a:sym typeface="Arial"/>
            </a:endParaRPr>
          </a:p>
        </p:txBody>
      </p:sp>
    </p:spTree>
    <p:extLst>
      <p:ext uri="{BB962C8B-B14F-4D97-AF65-F5344CB8AC3E}">
        <p14:creationId xmlns:p14="http://schemas.microsoft.com/office/powerpoint/2010/main" val="137854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3">
            <a:extLst>
              <a:ext uri="{FF2B5EF4-FFF2-40B4-BE49-F238E27FC236}">
                <a16:creationId xmlns:a16="http://schemas.microsoft.com/office/drawing/2014/main" id="{1E0C0887-B5E7-454F-8074-837CFAC02DBC}"/>
              </a:ext>
            </a:extLst>
          </p:cNvPr>
          <p:cNvSpPr txBox="1"/>
          <p:nvPr/>
        </p:nvSpPr>
        <p:spPr>
          <a:xfrm>
            <a:off x="10074074" y="342900"/>
            <a:ext cx="7962900" cy="653192"/>
          </a:xfrm>
          <a:prstGeom prst="rect">
            <a:avLst/>
          </a:prstGeom>
        </p:spPr>
        <p:txBody>
          <a:bodyPr wrap="square" lIns="0" tIns="0" rIns="0" bIns="0" rtlCol="0" anchor="t">
            <a:spAutoFit/>
          </a:bodyPr>
          <a:lstStyle/>
          <a:p>
            <a:pPr>
              <a:lnSpc>
                <a:spcPts val="5482"/>
              </a:lnSpc>
            </a:pPr>
            <a:r>
              <a:rPr lang="en-US" sz="4000" b="1" dirty="0" smtClean="0">
                <a:solidFill>
                  <a:srgbClr val="FDFDFD"/>
                </a:solidFill>
                <a:latin typeface="Myriad Pro" panose="020B0503030403020204" pitchFamily="34" charset="0"/>
              </a:rPr>
              <a:t>COMPANY CULTURE</a:t>
            </a:r>
            <a:endParaRPr lang="en-US" sz="4000" b="1" dirty="0">
              <a:solidFill>
                <a:srgbClr val="FDFDFD"/>
              </a:solidFill>
              <a:latin typeface="Myriad Pro" panose="020B0503030403020204" pitchFamily="34" charset="0"/>
            </a:endParaRPr>
          </a:p>
        </p:txBody>
      </p:sp>
      <p:sp>
        <p:nvSpPr>
          <p:cNvPr id="2" name="Rectangle 1">
            <a:extLst>
              <a:ext uri="{FF2B5EF4-FFF2-40B4-BE49-F238E27FC236}">
                <a16:creationId xmlns:a16="http://schemas.microsoft.com/office/drawing/2014/main" id="{D99FF9EA-7DEE-5C49-A1B8-CE4AC4B2CBC5}"/>
              </a:ext>
            </a:extLst>
          </p:cNvPr>
          <p:cNvSpPr/>
          <p:nvPr/>
        </p:nvSpPr>
        <p:spPr>
          <a:xfrm>
            <a:off x="330199" y="2744695"/>
            <a:ext cx="17729201" cy="3416320"/>
          </a:xfrm>
          <a:prstGeom prst="rect">
            <a:avLst/>
          </a:prstGeom>
        </p:spPr>
        <p:txBody>
          <a:bodyPr wrap="square">
            <a:spAutoFit/>
          </a:bodyPr>
          <a:lstStyle/>
          <a:p>
            <a:pPr marL="457200" indent="-457200">
              <a:buClr>
                <a:srgbClr val="D14E27"/>
              </a:buClr>
              <a:buFont typeface="Wingdings" pitchFamily="2" charset="2"/>
              <a:buChar char="q"/>
            </a:pPr>
            <a:r>
              <a:rPr lang="en-US" sz="2400" b="1" dirty="0">
                <a:solidFill>
                  <a:srgbClr val="002A4C"/>
                </a:solidFill>
                <a:latin typeface="Myriad Pro" panose="020B0503030403020204" pitchFamily="34" charset="0"/>
              </a:rPr>
              <a:t>Our </a:t>
            </a:r>
            <a:r>
              <a:rPr lang="en-US" sz="2400" b="1" dirty="0" smtClean="0">
                <a:solidFill>
                  <a:srgbClr val="002A4C"/>
                </a:solidFill>
                <a:latin typeface="Myriad Pro" panose="020B0503030403020204" pitchFamily="34" charset="0"/>
              </a:rPr>
              <a:t>Purpose, Fostering </a:t>
            </a:r>
            <a:r>
              <a:rPr lang="en-US" sz="2400" b="1" dirty="0">
                <a:solidFill>
                  <a:srgbClr val="002A4C"/>
                </a:solidFill>
                <a:latin typeface="Myriad Pro" panose="020B0503030403020204" pitchFamily="34" charset="0"/>
              </a:rPr>
              <a:t>Fulfillment In </a:t>
            </a:r>
            <a:r>
              <a:rPr lang="en-US" sz="2400" b="1" dirty="0" smtClean="0">
                <a:solidFill>
                  <a:srgbClr val="002A4C"/>
                </a:solidFill>
                <a:latin typeface="Myriad Pro" panose="020B0503030403020204" pitchFamily="34" charset="0"/>
              </a:rPr>
              <a:t>Communities, </a:t>
            </a:r>
            <a:r>
              <a:rPr lang="en-US" sz="2400" dirty="0" smtClean="0">
                <a:solidFill>
                  <a:srgbClr val="002A4C"/>
                </a:solidFill>
                <a:latin typeface="Myriad Pro" panose="020B0503030403020204" pitchFamily="34" charset="0"/>
              </a:rPr>
              <a:t>connects every employee in our organization to something bigger than themselves.  This creates unity from line staff all the way up to our executive leadership teams.  We foster fulfillment in communities in a number of ways, from offering great experiences in the facilities we manage for our clients and their residents to creating rewarding jobs nationwide for future employees.</a:t>
            </a:r>
            <a:endParaRPr lang="en-US" sz="2400" dirty="0">
              <a:solidFill>
                <a:srgbClr val="002A4C"/>
              </a:solidFill>
              <a:latin typeface="Myriad Pro" panose="020B0503030403020204" pitchFamily="34" charset="0"/>
            </a:endParaRPr>
          </a:p>
          <a:p>
            <a:pPr marL="457200" indent="-457200">
              <a:buClr>
                <a:srgbClr val="D14E27"/>
              </a:buClr>
              <a:buFont typeface="Wingdings" pitchFamily="2" charset="2"/>
              <a:buChar char="q"/>
            </a:pPr>
            <a:r>
              <a:rPr lang="en-US" sz="2400" b="1" dirty="0">
                <a:solidFill>
                  <a:srgbClr val="002A4C"/>
                </a:solidFill>
                <a:latin typeface="Myriad Pro" panose="020B0503030403020204" pitchFamily="34" charset="0"/>
              </a:rPr>
              <a:t>Our Vision is To Be The Choice For Our Customers. </a:t>
            </a:r>
            <a:r>
              <a:rPr lang="en-US" sz="2400" dirty="0" smtClean="0">
                <a:solidFill>
                  <a:srgbClr val="002A4C"/>
                </a:solidFill>
                <a:latin typeface="Myriad Pro" panose="020B0503030403020204" pitchFamily="34" charset="0"/>
              </a:rPr>
              <a:t>To do this, we must offer exceptional services to everyone we touch, from our employees  and clients to our vendors and shareholders. </a:t>
            </a:r>
            <a:r>
              <a:rPr lang="en-US" sz="2400" dirty="0">
                <a:solidFill>
                  <a:srgbClr val="002A4C"/>
                </a:solidFill>
                <a:latin typeface="Myriad Pro" panose="020B0503030403020204" pitchFamily="34" charset="0"/>
              </a:rPr>
              <a:t> </a:t>
            </a:r>
            <a:r>
              <a:rPr lang="en-US" sz="2400" dirty="0" smtClean="0">
                <a:solidFill>
                  <a:srgbClr val="002A4C"/>
                </a:solidFill>
                <a:latin typeface="Myriad Pro" panose="020B0503030403020204" pitchFamily="34" charset="0"/>
              </a:rPr>
              <a:t>Our Vision for the future motivates us to do our best every day, making our careers at HCSG meaningful and impactful.</a:t>
            </a:r>
            <a:r>
              <a:rPr lang="en-US" sz="2400" dirty="0" smtClean="0">
                <a:solidFill>
                  <a:srgbClr val="002A4C"/>
                </a:solidFill>
                <a:latin typeface="Myriad Pro" panose="020B0503030403020204" pitchFamily="34" charset="0"/>
              </a:rPr>
              <a:t> </a:t>
            </a:r>
            <a:endParaRPr lang="en-US" sz="2400" dirty="0">
              <a:solidFill>
                <a:srgbClr val="002A4C"/>
              </a:solidFill>
              <a:latin typeface="Myriad Pro" panose="020B0503030403020204" pitchFamily="34" charset="0"/>
            </a:endParaRPr>
          </a:p>
          <a:p>
            <a:pPr marL="457200" indent="-457200">
              <a:buClr>
                <a:srgbClr val="D14E27"/>
              </a:buClr>
              <a:buFont typeface="Wingdings" pitchFamily="2" charset="2"/>
              <a:buChar char="q"/>
            </a:pPr>
            <a:r>
              <a:rPr lang="en-US" sz="2400" dirty="0" smtClean="0">
                <a:solidFill>
                  <a:srgbClr val="002A4C"/>
                </a:solidFill>
                <a:latin typeface="Myriad Pro" panose="020B0503030403020204" pitchFamily="34" charset="0"/>
              </a:rPr>
              <a:t>We have a set of Values that are the binding forces of HCSG, including </a:t>
            </a:r>
            <a:r>
              <a:rPr lang="en-US" sz="2400" b="1" dirty="0" smtClean="0">
                <a:solidFill>
                  <a:srgbClr val="002A4C"/>
                </a:solidFill>
                <a:latin typeface="Myriad Pro" panose="020B0503030403020204" pitchFamily="34" charset="0"/>
              </a:rPr>
              <a:t>Integrity, Collaboration, Empowerment, Passion and Perseverance.</a:t>
            </a:r>
            <a:r>
              <a:rPr lang="en-US" sz="2400" dirty="0" smtClean="0">
                <a:solidFill>
                  <a:srgbClr val="002A4C"/>
                </a:solidFill>
                <a:latin typeface="Myriad Pro" panose="020B0503030403020204" pitchFamily="34" charset="0"/>
              </a:rPr>
              <a:t>  These values influence the decisions we make, how we represent ourselves and how we represent the company.</a:t>
            </a:r>
            <a:endParaRPr lang="en-US" sz="2400" dirty="0">
              <a:solidFill>
                <a:srgbClr val="002A4C"/>
              </a:solidFill>
              <a:latin typeface="Myriad Pro" panose="020B0503030403020204" pitchFamily="34" charset="0"/>
            </a:endParaRPr>
          </a:p>
        </p:txBody>
      </p:sp>
      <p:sp>
        <p:nvSpPr>
          <p:cNvPr id="8" name="TextBox 33">
            <a:extLst>
              <a:ext uri="{FF2B5EF4-FFF2-40B4-BE49-F238E27FC236}">
                <a16:creationId xmlns:a16="http://schemas.microsoft.com/office/drawing/2014/main" id="{DBA15A81-42A2-AF47-B87D-3CD5FDB3F1FB}"/>
              </a:ext>
            </a:extLst>
          </p:cNvPr>
          <p:cNvSpPr txBox="1"/>
          <p:nvPr/>
        </p:nvSpPr>
        <p:spPr>
          <a:xfrm>
            <a:off x="330199" y="1334053"/>
            <a:ext cx="16873975" cy="1321259"/>
          </a:xfrm>
          <a:prstGeom prst="rect">
            <a:avLst/>
          </a:prstGeom>
        </p:spPr>
        <p:txBody>
          <a:bodyPr wrap="square" lIns="0" tIns="0" rIns="0" bIns="0" rtlCol="0" anchor="t">
            <a:spAutoFit/>
          </a:bodyPr>
          <a:lstStyle/>
          <a:p>
            <a:pPr>
              <a:lnSpc>
                <a:spcPts val="5482"/>
              </a:lnSpc>
            </a:pPr>
            <a:r>
              <a:rPr lang="en-US" sz="2800" b="1" dirty="0" smtClean="0">
                <a:solidFill>
                  <a:srgbClr val="002A4C"/>
                </a:solidFill>
                <a:latin typeface="Myriad Pro" panose="020B0503030403020204" pitchFamily="34" charset="0"/>
              </a:rPr>
              <a:t>A roadmap for directing our continued path of success and dedication are our company Purpose, Vision and Values.</a:t>
            </a:r>
            <a:endParaRPr lang="en-US" sz="2800" b="1" dirty="0">
              <a:solidFill>
                <a:srgbClr val="002A4C"/>
              </a:solidFill>
              <a:latin typeface="Myriad Pro" panose="020B0503030403020204" pitchFamily="34" charset="0"/>
            </a:endParaRPr>
          </a:p>
        </p:txBody>
      </p:sp>
      <p:grpSp>
        <p:nvGrpSpPr>
          <p:cNvPr id="3" name="Group 2">
            <a:extLst>
              <a:ext uri="{FF2B5EF4-FFF2-40B4-BE49-F238E27FC236}">
                <a16:creationId xmlns:a16="http://schemas.microsoft.com/office/drawing/2014/main" id="{DBE4CE55-48D5-2540-A710-DEEAB3699192}"/>
              </a:ext>
            </a:extLst>
          </p:cNvPr>
          <p:cNvGrpSpPr/>
          <p:nvPr/>
        </p:nvGrpSpPr>
        <p:grpSpPr>
          <a:xfrm>
            <a:off x="1905000" y="6161014"/>
            <a:ext cx="13620750" cy="3893039"/>
            <a:chOff x="800100" y="4000500"/>
            <a:chExt cx="16687797" cy="4991100"/>
          </a:xfrm>
        </p:grpSpPr>
        <p:pic>
          <p:nvPicPr>
            <p:cNvPr id="4" name="Picture 3" descr="A close up of a sign&#10;&#10;Description automatically generated">
              <a:extLst>
                <a:ext uri="{FF2B5EF4-FFF2-40B4-BE49-F238E27FC236}">
                  <a16:creationId xmlns:a16="http://schemas.microsoft.com/office/drawing/2014/main" id="{40D08E73-B945-4A47-90E2-BF93C659D3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8450" y="4000500"/>
              <a:ext cx="4991099" cy="4991099"/>
            </a:xfrm>
            <a:prstGeom prst="rect">
              <a:avLst/>
            </a:prstGeom>
          </p:spPr>
        </p:pic>
        <p:pic>
          <p:nvPicPr>
            <p:cNvPr id="11" name="Picture 10" descr="A close up of a sign&#10;&#10;Description automatically generated">
              <a:extLst>
                <a:ext uri="{FF2B5EF4-FFF2-40B4-BE49-F238E27FC236}">
                  <a16:creationId xmlns:a16="http://schemas.microsoft.com/office/drawing/2014/main" id="{02F9F2DD-6CC7-9142-A74B-4730852ABB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 y="4000500"/>
              <a:ext cx="4991100" cy="49911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0CA5B135-8DA6-A144-AA6E-0E0DE00B2B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96799" y="4000500"/>
              <a:ext cx="4991098" cy="4991098"/>
            </a:xfrm>
            <a:prstGeom prst="rect">
              <a:avLst/>
            </a:prstGeom>
          </p:spPr>
        </p:pic>
      </p:grpSp>
      <p:sp>
        <p:nvSpPr>
          <p:cNvPr id="12" name="Google Shape;128;p18">
            <a:extLst>
              <a:ext uri="{FF2B5EF4-FFF2-40B4-BE49-F238E27FC236}">
                <a16:creationId xmlns:a16="http://schemas.microsoft.com/office/drawing/2014/main" id="{82509452-6D5A-8945-AE1B-F87A35C192DC}"/>
              </a:ext>
            </a:extLst>
          </p:cNvPr>
          <p:cNvSpPr txBox="1"/>
          <p:nvPr/>
        </p:nvSpPr>
        <p:spPr>
          <a:xfrm>
            <a:off x="17449800" y="9715500"/>
            <a:ext cx="60960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lt1"/>
                </a:solidFill>
                <a:latin typeface="Myriad Pro" panose="020B0503030403020204" pitchFamily="34" charset="0"/>
                <a:ea typeface="Calibri"/>
                <a:cs typeface="Calibri"/>
                <a:sym typeface="Calibri"/>
              </a:rPr>
              <a:t>3</a:t>
            </a:fld>
            <a:endParaRPr sz="1000" b="0" i="0" u="none" strike="noStrike" cap="none" dirty="0">
              <a:solidFill>
                <a:schemeClr val="lt1"/>
              </a:solidFill>
              <a:latin typeface="Myriad Pro" panose="020B0503030403020204" pitchFamily="34" charset="0"/>
              <a:ea typeface="Calibri"/>
              <a:cs typeface="Calibri"/>
              <a:sym typeface="Calibri"/>
            </a:endParaRPr>
          </a:p>
        </p:txBody>
      </p:sp>
      <p:sp>
        <p:nvSpPr>
          <p:cNvPr id="14" name="Google Shape;129;p18">
            <a:extLst>
              <a:ext uri="{FF2B5EF4-FFF2-40B4-BE49-F238E27FC236}">
                <a16:creationId xmlns:a16="http://schemas.microsoft.com/office/drawing/2014/main" id="{EDE88B98-D8B4-7947-B537-126E53D3718B}"/>
              </a:ext>
            </a:extLst>
          </p:cNvPr>
          <p:cNvSpPr/>
          <p:nvPr/>
        </p:nvSpPr>
        <p:spPr>
          <a:xfrm>
            <a:off x="12548175" y="9715500"/>
            <a:ext cx="4656000" cy="338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
              <a:buFont typeface="Verdana"/>
              <a:buNone/>
            </a:pPr>
            <a:endParaRPr sz="1000" b="0" i="0" u="none" strike="noStrike" cap="none" dirty="0">
              <a:solidFill>
                <a:srgbClr val="002A4C"/>
              </a:solidFill>
              <a:latin typeface="Myriad Pro" panose="020B0503030403020204" pitchFamily="34" charset="0"/>
              <a:ea typeface="Arial"/>
              <a:cs typeface="Arial"/>
              <a:sym typeface="Arial"/>
            </a:endParaRPr>
          </a:p>
        </p:txBody>
      </p:sp>
    </p:spTree>
    <p:extLst>
      <p:ext uri="{BB962C8B-B14F-4D97-AF65-F5344CB8AC3E}">
        <p14:creationId xmlns:p14="http://schemas.microsoft.com/office/powerpoint/2010/main" val="1029091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3">
            <a:extLst>
              <a:ext uri="{FF2B5EF4-FFF2-40B4-BE49-F238E27FC236}">
                <a16:creationId xmlns:a16="http://schemas.microsoft.com/office/drawing/2014/main" id="{1E0C0887-B5E7-454F-8074-837CFAC02DBC}"/>
              </a:ext>
            </a:extLst>
          </p:cNvPr>
          <p:cNvSpPr txBox="1"/>
          <p:nvPr/>
        </p:nvSpPr>
        <p:spPr>
          <a:xfrm>
            <a:off x="10074074" y="342900"/>
            <a:ext cx="7962900" cy="653192"/>
          </a:xfrm>
          <a:prstGeom prst="rect">
            <a:avLst/>
          </a:prstGeom>
        </p:spPr>
        <p:txBody>
          <a:bodyPr wrap="square" lIns="0" tIns="0" rIns="0" bIns="0" rtlCol="0" anchor="t">
            <a:spAutoFit/>
          </a:bodyPr>
          <a:lstStyle/>
          <a:p>
            <a:pPr>
              <a:lnSpc>
                <a:spcPts val="5482"/>
              </a:lnSpc>
            </a:pPr>
            <a:r>
              <a:rPr lang="en-US" sz="4000" b="1" dirty="0" smtClean="0">
                <a:solidFill>
                  <a:srgbClr val="FDFDFD"/>
                </a:solidFill>
                <a:latin typeface="Myriad Pro" panose="020B0503030403020204" pitchFamily="34" charset="0"/>
              </a:rPr>
              <a:t>COMPANY CULTURE</a:t>
            </a:r>
            <a:endParaRPr lang="en-US" sz="4000" b="1" dirty="0">
              <a:solidFill>
                <a:srgbClr val="FDFDFD"/>
              </a:solidFill>
              <a:latin typeface="Myriad Pro" panose="020B0503030403020204" pitchFamily="34" charset="0"/>
            </a:endParaRPr>
          </a:p>
        </p:txBody>
      </p:sp>
      <p:sp>
        <p:nvSpPr>
          <p:cNvPr id="2" name="Rectangle 1">
            <a:extLst>
              <a:ext uri="{FF2B5EF4-FFF2-40B4-BE49-F238E27FC236}">
                <a16:creationId xmlns:a16="http://schemas.microsoft.com/office/drawing/2014/main" id="{D99FF9EA-7DEE-5C49-A1B8-CE4AC4B2CBC5}"/>
              </a:ext>
            </a:extLst>
          </p:cNvPr>
          <p:cNvSpPr/>
          <p:nvPr/>
        </p:nvSpPr>
        <p:spPr>
          <a:xfrm>
            <a:off x="330199" y="2744695"/>
            <a:ext cx="17729201" cy="2246769"/>
          </a:xfrm>
          <a:prstGeom prst="rect">
            <a:avLst/>
          </a:prstGeom>
        </p:spPr>
        <p:txBody>
          <a:bodyPr wrap="square">
            <a:spAutoFit/>
          </a:bodyPr>
          <a:lstStyle/>
          <a:p>
            <a:pPr marL="457200" indent="-457200">
              <a:buClr>
                <a:srgbClr val="D14E27"/>
              </a:buClr>
              <a:buFont typeface="Wingdings" pitchFamily="2" charset="2"/>
              <a:buChar char="q"/>
            </a:pPr>
            <a:r>
              <a:rPr lang="en-US" sz="2800" dirty="0" smtClean="0">
                <a:solidFill>
                  <a:srgbClr val="002A4C"/>
                </a:solidFill>
                <a:latin typeface="Myriad Pro" panose="020B0503030403020204" pitchFamily="34" charset="0"/>
              </a:rPr>
              <a:t>Our company is built on employees who aren’t afraid to roll up their sleeves to get the job done, no matter the circumstances.  This grit helps us in our ongoing devotion of being the best and Going Beyond for our clients, residents, patients and one another.</a:t>
            </a:r>
          </a:p>
          <a:p>
            <a:pPr marL="457200" indent="-457200">
              <a:buClr>
                <a:srgbClr val="D14E27"/>
              </a:buClr>
              <a:buFont typeface="Wingdings" pitchFamily="2" charset="2"/>
              <a:buChar char="q"/>
            </a:pPr>
            <a:r>
              <a:rPr lang="en-US" sz="2800" dirty="0" smtClean="0">
                <a:solidFill>
                  <a:srgbClr val="002A4C"/>
                </a:solidFill>
                <a:latin typeface="Myriad Pro" panose="020B0503030403020204" pitchFamily="34" charset="0"/>
              </a:rPr>
              <a:t>All in all, our </a:t>
            </a:r>
            <a:r>
              <a:rPr lang="en-US" sz="2800" b="1" dirty="0" smtClean="0">
                <a:solidFill>
                  <a:srgbClr val="002A4C"/>
                </a:solidFill>
                <a:latin typeface="Myriad Pro" panose="020B0503030403020204" pitchFamily="34" charset="0"/>
              </a:rPr>
              <a:t>Purpose, Vision and Values </a:t>
            </a:r>
            <a:r>
              <a:rPr lang="en-US" sz="2800" dirty="0" smtClean="0">
                <a:solidFill>
                  <a:srgbClr val="002A4C"/>
                </a:solidFill>
                <a:latin typeface="Myriad Pro" panose="020B0503030403020204" pitchFamily="34" charset="0"/>
              </a:rPr>
              <a:t>dictate the upward trajectory of success for the future of HCSG.  Our employees tenacity is the driving force behind our achievements!</a:t>
            </a:r>
            <a:endParaRPr lang="en-US" sz="2800" dirty="0">
              <a:solidFill>
                <a:srgbClr val="002A4C"/>
              </a:solidFill>
              <a:latin typeface="Myriad Pro" panose="020B0503030403020204" pitchFamily="34" charset="0"/>
            </a:endParaRPr>
          </a:p>
        </p:txBody>
      </p:sp>
      <p:sp>
        <p:nvSpPr>
          <p:cNvPr id="8" name="TextBox 33">
            <a:extLst>
              <a:ext uri="{FF2B5EF4-FFF2-40B4-BE49-F238E27FC236}">
                <a16:creationId xmlns:a16="http://schemas.microsoft.com/office/drawing/2014/main" id="{DBA15A81-42A2-AF47-B87D-3CD5FDB3F1FB}"/>
              </a:ext>
            </a:extLst>
          </p:cNvPr>
          <p:cNvSpPr txBox="1"/>
          <p:nvPr/>
        </p:nvSpPr>
        <p:spPr>
          <a:xfrm>
            <a:off x="330199" y="1334053"/>
            <a:ext cx="16873975" cy="628377"/>
          </a:xfrm>
          <a:prstGeom prst="rect">
            <a:avLst/>
          </a:prstGeom>
        </p:spPr>
        <p:txBody>
          <a:bodyPr wrap="square" lIns="0" tIns="0" rIns="0" bIns="0" rtlCol="0" anchor="t">
            <a:spAutoFit/>
          </a:bodyPr>
          <a:lstStyle/>
          <a:p>
            <a:pPr>
              <a:lnSpc>
                <a:spcPts val="5482"/>
              </a:lnSpc>
            </a:pPr>
            <a:r>
              <a:rPr lang="en-US" sz="3200" b="1" dirty="0" smtClean="0">
                <a:solidFill>
                  <a:srgbClr val="002A4C"/>
                </a:solidFill>
                <a:latin typeface="Myriad Pro" panose="020B0503030403020204" pitchFamily="34" charset="0"/>
              </a:rPr>
              <a:t>Going Beyond</a:t>
            </a:r>
            <a:endParaRPr lang="en-US" sz="3200" b="1" dirty="0">
              <a:solidFill>
                <a:srgbClr val="002A4C"/>
              </a:solidFill>
              <a:latin typeface="Myriad Pro" panose="020B0503030403020204" pitchFamily="34" charset="0"/>
            </a:endParaRPr>
          </a:p>
        </p:txBody>
      </p:sp>
      <p:grpSp>
        <p:nvGrpSpPr>
          <p:cNvPr id="3" name="Group 2">
            <a:extLst>
              <a:ext uri="{FF2B5EF4-FFF2-40B4-BE49-F238E27FC236}">
                <a16:creationId xmlns:a16="http://schemas.microsoft.com/office/drawing/2014/main" id="{DBE4CE55-48D5-2540-A710-DEEAB3699192}"/>
              </a:ext>
            </a:extLst>
          </p:cNvPr>
          <p:cNvGrpSpPr/>
          <p:nvPr/>
        </p:nvGrpSpPr>
        <p:grpSpPr>
          <a:xfrm>
            <a:off x="1905000" y="6161014"/>
            <a:ext cx="13620750" cy="3893039"/>
            <a:chOff x="800100" y="4000500"/>
            <a:chExt cx="16687797" cy="4991100"/>
          </a:xfrm>
        </p:grpSpPr>
        <p:pic>
          <p:nvPicPr>
            <p:cNvPr id="4" name="Picture 3" descr="A close up of a sign&#10;&#10;Description automatically generated">
              <a:extLst>
                <a:ext uri="{FF2B5EF4-FFF2-40B4-BE49-F238E27FC236}">
                  <a16:creationId xmlns:a16="http://schemas.microsoft.com/office/drawing/2014/main" id="{40D08E73-B945-4A47-90E2-BF93C659D3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8450" y="4000500"/>
              <a:ext cx="4991099" cy="4991099"/>
            </a:xfrm>
            <a:prstGeom prst="rect">
              <a:avLst/>
            </a:prstGeom>
          </p:spPr>
        </p:pic>
        <p:pic>
          <p:nvPicPr>
            <p:cNvPr id="11" name="Picture 10" descr="A close up of a sign&#10;&#10;Description automatically generated">
              <a:extLst>
                <a:ext uri="{FF2B5EF4-FFF2-40B4-BE49-F238E27FC236}">
                  <a16:creationId xmlns:a16="http://schemas.microsoft.com/office/drawing/2014/main" id="{02F9F2DD-6CC7-9142-A74B-4730852ABB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0" y="4000500"/>
              <a:ext cx="4991100" cy="49911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0CA5B135-8DA6-A144-AA6E-0E0DE00B2B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96799" y="4000500"/>
              <a:ext cx="4991098" cy="4991098"/>
            </a:xfrm>
            <a:prstGeom prst="rect">
              <a:avLst/>
            </a:prstGeom>
          </p:spPr>
        </p:pic>
      </p:grpSp>
      <p:sp>
        <p:nvSpPr>
          <p:cNvPr id="12" name="Google Shape;128;p18">
            <a:extLst>
              <a:ext uri="{FF2B5EF4-FFF2-40B4-BE49-F238E27FC236}">
                <a16:creationId xmlns:a16="http://schemas.microsoft.com/office/drawing/2014/main" id="{82509452-6D5A-8945-AE1B-F87A35C192DC}"/>
              </a:ext>
            </a:extLst>
          </p:cNvPr>
          <p:cNvSpPr txBox="1"/>
          <p:nvPr/>
        </p:nvSpPr>
        <p:spPr>
          <a:xfrm>
            <a:off x="17449800" y="9715500"/>
            <a:ext cx="60960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lt1"/>
                </a:solidFill>
                <a:latin typeface="Myriad Pro" panose="020B0503030403020204" pitchFamily="34" charset="0"/>
                <a:ea typeface="Calibri"/>
                <a:cs typeface="Calibri"/>
                <a:sym typeface="Calibri"/>
              </a:rPr>
              <a:t>4</a:t>
            </a:fld>
            <a:endParaRPr sz="1000" b="0" i="0" u="none" strike="noStrike" cap="none" dirty="0">
              <a:solidFill>
                <a:schemeClr val="lt1"/>
              </a:solidFill>
              <a:latin typeface="Myriad Pro" panose="020B0503030403020204" pitchFamily="34" charset="0"/>
              <a:ea typeface="Calibri"/>
              <a:cs typeface="Calibri"/>
              <a:sym typeface="Calibri"/>
            </a:endParaRPr>
          </a:p>
        </p:txBody>
      </p:sp>
      <p:sp>
        <p:nvSpPr>
          <p:cNvPr id="14" name="Google Shape;129;p18">
            <a:extLst>
              <a:ext uri="{FF2B5EF4-FFF2-40B4-BE49-F238E27FC236}">
                <a16:creationId xmlns:a16="http://schemas.microsoft.com/office/drawing/2014/main" id="{EDE88B98-D8B4-7947-B537-126E53D3718B}"/>
              </a:ext>
            </a:extLst>
          </p:cNvPr>
          <p:cNvSpPr/>
          <p:nvPr/>
        </p:nvSpPr>
        <p:spPr>
          <a:xfrm>
            <a:off x="12548175" y="9715500"/>
            <a:ext cx="4656000" cy="338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
              <a:buFont typeface="Verdana"/>
              <a:buNone/>
            </a:pPr>
            <a:endParaRPr sz="1000" b="0" i="0" u="none" strike="noStrike" cap="none" dirty="0">
              <a:solidFill>
                <a:srgbClr val="002A4C"/>
              </a:solidFill>
              <a:latin typeface="Myriad Pro" panose="020B0503030403020204" pitchFamily="34" charset="0"/>
              <a:ea typeface="Arial"/>
              <a:cs typeface="Arial"/>
              <a:sym typeface="Arial"/>
            </a:endParaRPr>
          </a:p>
        </p:txBody>
      </p:sp>
    </p:spTree>
    <p:extLst>
      <p:ext uri="{BB962C8B-B14F-4D97-AF65-F5344CB8AC3E}">
        <p14:creationId xmlns:p14="http://schemas.microsoft.com/office/powerpoint/2010/main" val="120071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B5ED1B2A-96D3-CA42-8AD8-4C275C1A7033}"/>
              </a:ext>
            </a:extLst>
          </p:cNvPr>
          <p:cNvSpPr txBox="1"/>
          <p:nvPr/>
        </p:nvSpPr>
        <p:spPr>
          <a:xfrm>
            <a:off x="10074074" y="342900"/>
            <a:ext cx="7962900" cy="653192"/>
          </a:xfrm>
          <a:prstGeom prst="rect">
            <a:avLst/>
          </a:prstGeom>
        </p:spPr>
        <p:txBody>
          <a:bodyPr wrap="square" lIns="0" tIns="0" rIns="0" bIns="0" rtlCol="0" anchor="t">
            <a:spAutoFit/>
          </a:bodyPr>
          <a:lstStyle/>
          <a:p>
            <a:pPr>
              <a:lnSpc>
                <a:spcPts val="5482"/>
              </a:lnSpc>
            </a:pPr>
            <a:r>
              <a:rPr lang="en-US" sz="4000" b="1" dirty="0" smtClean="0">
                <a:solidFill>
                  <a:srgbClr val="FDFDFD"/>
                </a:solidFill>
                <a:latin typeface="Myriad Pro" panose="020B0503030403020204" pitchFamily="34" charset="0"/>
              </a:rPr>
              <a:t>Nutritional Services</a:t>
            </a:r>
            <a:endParaRPr lang="en-US" sz="4000" b="1" dirty="0">
              <a:solidFill>
                <a:srgbClr val="FDFDFD"/>
              </a:solidFill>
              <a:latin typeface="Myriad Pro" panose="020B0503030403020204" pitchFamily="34" charset="0"/>
            </a:endParaRPr>
          </a:p>
        </p:txBody>
      </p:sp>
      <p:sp>
        <p:nvSpPr>
          <p:cNvPr id="3" name="TextBox 2">
            <a:extLst>
              <a:ext uri="{FF2B5EF4-FFF2-40B4-BE49-F238E27FC236}">
                <a16:creationId xmlns:a16="http://schemas.microsoft.com/office/drawing/2014/main" id="{9A828A02-0FCD-1C40-8E18-EFE108266506}"/>
              </a:ext>
            </a:extLst>
          </p:cNvPr>
          <p:cNvSpPr txBox="1"/>
          <p:nvPr/>
        </p:nvSpPr>
        <p:spPr>
          <a:xfrm>
            <a:off x="228600" y="1988790"/>
            <a:ext cx="9466636" cy="7755969"/>
          </a:xfrm>
          <a:prstGeom prst="rect">
            <a:avLst/>
          </a:prstGeom>
          <a:noFill/>
        </p:spPr>
        <p:txBody>
          <a:bodyPr wrap="square" rtlCol="0">
            <a:spAutoFit/>
          </a:bodyPr>
          <a:lstStyle/>
          <a:p>
            <a:pPr marL="457200" indent="-457200">
              <a:spcAft>
                <a:spcPts val="1200"/>
              </a:spcAft>
              <a:buClr>
                <a:schemeClr val="accent6">
                  <a:lumMod val="75000"/>
                </a:schemeClr>
              </a:buClr>
              <a:buFont typeface="Wingdings" pitchFamily="2" charset="2"/>
              <a:buChar char="q"/>
            </a:pPr>
            <a:r>
              <a:rPr lang="en-US" sz="2800" dirty="0">
                <a:solidFill>
                  <a:srgbClr val="002A4C"/>
                </a:solidFill>
                <a:latin typeface="Myriad Pro" panose="020B0503030403020204" pitchFamily="34" charset="0"/>
                <a:ea typeface="Open Sans" panose="020B0604020202020204" charset="0"/>
                <a:cs typeface="Open Sans" panose="020B0604020202020204" charset="0"/>
              </a:rPr>
              <a:t>HCSG is one of the largest employers of Registered Dietitians in the </a:t>
            </a:r>
            <a:r>
              <a:rPr lang="en-US" sz="2800" dirty="0" smtClean="0">
                <a:solidFill>
                  <a:srgbClr val="002A4C"/>
                </a:solidFill>
                <a:latin typeface="Myriad Pro" panose="020B0503030403020204" pitchFamily="34" charset="0"/>
                <a:ea typeface="Open Sans" panose="020B0604020202020204" charset="0"/>
                <a:cs typeface="Open Sans" panose="020B0604020202020204" charset="0"/>
              </a:rPr>
              <a:t>industry, </a:t>
            </a:r>
            <a:r>
              <a:rPr lang="en-US" sz="2800" dirty="0">
                <a:solidFill>
                  <a:srgbClr val="002A4C"/>
                </a:solidFill>
                <a:latin typeface="Myriad Pro" panose="020B0503030403020204" pitchFamily="34" charset="0"/>
                <a:ea typeface="Open Sans" panose="020B0604020202020204" charset="0"/>
                <a:cs typeface="Open Sans" panose="020B0604020202020204" charset="0"/>
              </a:rPr>
              <a:t>with approximately 900 professionals spanning 48 states</a:t>
            </a:r>
          </a:p>
          <a:p>
            <a:pPr marL="457200" indent="-457200">
              <a:spcAft>
                <a:spcPts val="1200"/>
              </a:spcAft>
              <a:buClr>
                <a:schemeClr val="accent6">
                  <a:lumMod val="75000"/>
                </a:schemeClr>
              </a:buClr>
              <a:buFont typeface="Wingdings" pitchFamily="2" charset="2"/>
              <a:buChar char="q"/>
            </a:pPr>
            <a:r>
              <a:rPr lang="en-US" sz="2800" dirty="0" smtClean="0">
                <a:solidFill>
                  <a:srgbClr val="002A4C"/>
                </a:solidFill>
                <a:latin typeface="Myriad Pro" panose="020B0503030403020204" pitchFamily="34" charset="0"/>
                <a:ea typeface="Open Sans" panose="020B0604020202020204" charset="0"/>
                <a:cs typeface="Open Sans" panose="020B0604020202020204" charset="0"/>
              </a:rPr>
              <a:t>As a Registered Dietitian with our company, you will be able to work one-one with residents, patients and the nursing staff to cultivate and implement custom diets based on unique nutritional needs.</a:t>
            </a:r>
            <a:endParaRPr lang="en-US" sz="2800" dirty="0">
              <a:solidFill>
                <a:srgbClr val="002A4C"/>
              </a:solidFill>
              <a:latin typeface="Myriad Pro" panose="020B0503030403020204" pitchFamily="34" charset="0"/>
              <a:ea typeface="Open Sans" panose="020B0604020202020204" charset="0"/>
              <a:cs typeface="Open Sans" panose="020B0604020202020204" charset="0"/>
            </a:endParaRPr>
          </a:p>
          <a:p>
            <a:pPr marL="457200" indent="-457200">
              <a:spcAft>
                <a:spcPts val="1200"/>
              </a:spcAft>
              <a:buClr>
                <a:srgbClr val="D14E27"/>
              </a:buClr>
              <a:buFont typeface="Wingdings" pitchFamily="2" charset="2"/>
              <a:buChar char="q"/>
            </a:pPr>
            <a:r>
              <a:rPr lang="en-US" sz="2800" dirty="0" smtClean="0">
                <a:solidFill>
                  <a:srgbClr val="002A4C"/>
                </a:solidFill>
                <a:latin typeface="Myriad Pro" panose="020B0503030403020204" pitchFamily="34" charset="0"/>
                <a:ea typeface="Open Sans" panose="020B0604020202020204" charset="0"/>
                <a:cs typeface="Open Sans" panose="020B0604020202020204" charset="0"/>
              </a:rPr>
              <a:t>We offer all of our Registered Dietitians training, resources and the support they need to succeed.</a:t>
            </a:r>
            <a:endParaRPr lang="en-US" sz="2800" dirty="0">
              <a:solidFill>
                <a:srgbClr val="002A4C"/>
              </a:solidFill>
              <a:latin typeface="Myriad Pro" panose="020B0503030403020204" pitchFamily="34" charset="0"/>
              <a:ea typeface="Open Sans" panose="020B0604020202020204" charset="0"/>
              <a:cs typeface="Open Sans" panose="020B0604020202020204" charset="0"/>
            </a:endParaRPr>
          </a:p>
          <a:p>
            <a:pPr marL="457200" indent="-457200">
              <a:spcAft>
                <a:spcPts val="1200"/>
              </a:spcAft>
              <a:buClr>
                <a:schemeClr val="accent6">
                  <a:lumMod val="75000"/>
                </a:schemeClr>
              </a:buClr>
              <a:buFont typeface="Wingdings" pitchFamily="2" charset="2"/>
              <a:buChar char="q"/>
            </a:pPr>
            <a:r>
              <a:rPr lang="en-US" sz="2800" b="1" dirty="0" smtClean="0">
                <a:solidFill>
                  <a:srgbClr val="002A4C"/>
                </a:solidFill>
                <a:latin typeface="Myriad Pro" panose="020B0503030403020204" pitchFamily="34" charset="0"/>
                <a:ea typeface="Open Sans" panose="020B0604020202020204" charset="0"/>
                <a:cs typeface="Open Sans" panose="020B0604020202020204" charset="0"/>
              </a:rPr>
              <a:t>Responsibilities include:</a:t>
            </a:r>
          </a:p>
          <a:p>
            <a:pPr marL="914400" lvl="1" indent="-457200">
              <a:spcAft>
                <a:spcPts val="1200"/>
              </a:spcAft>
              <a:buClr>
                <a:schemeClr val="accent6">
                  <a:lumMod val="75000"/>
                </a:schemeClr>
              </a:buClr>
              <a:buFont typeface="Wingdings" pitchFamily="2" charset="2"/>
              <a:buChar char="q"/>
            </a:pPr>
            <a:r>
              <a:rPr lang="en-US" sz="2800" dirty="0" smtClean="0">
                <a:solidFill>
                  <a:srgbClr val="002A4C"/>
                </a:solidFill>
                <a:latin typeface="Myriad Pro" panose="020B0503030403020204" pitchFamily="34" charset="0"/>
                <a:ea typeface="Open Sans" panose="020B0604020202020204" charset="0"/>
                <a:cs typeface="Open Sans" panose="020B0604020202020204" charset="0"/>
              </a:rPr>
              <a:t>Planning, organizing, developing and directing the nutritional care of the residents in accordance with current federal, state and local guidelines and regulations.</a:t>
            </a:r>
          </a:p>
          <a:p>
            <a:pPr marL="914400" lvl="1" indent="-457200">
              <a:spcAft>
                <a:spcPts val="1200"/>
              </a:spcAft>
              <a:buClr>
                <a:schemeClr val="accent6">
                  <a:lumMod val="75000"/>
                </a:schemeClr>
              </a:buClr>
              <a:buFont typeface="Wingdings" pitchFamily="2" charset="2"/>
              <a:buChar char="q"/>
            </a:pPr>
            <a:r>
              <a:rPr lang="en-US" sz="2800" dirty="0" smtClean="0">
                <a:solidFill>
                  <a:srgbClr val="002A4C"/>
                </a:solidFill>
                <a:latin typeface="Myriad Pro" panose="020B0503030403020204" pitchFamily="34" charset="0"/>
                <a:ea typeface="Open Sans" panose="020B0604020202020204" charset="0"/>
                <a:cs typeface="Open Sans" panose="020B0604020202020204" charset="0"/>
              </a:rPr>
              <a:t>Work effectively with others to ensure the quality nutritional services are being provided on a daily basis.</a:t>
            </a:r>
          </a:p>
        </p:txBody>
      </p:sp>
      <p:pic>
        <p:nvPicPr>
          <p:cNvPr id="5" name="Picture 4" descr="A picture containing person, indoor, person&#10;&#10;Description automatically generated">
            <a:extLst>
              <a:ext uri="{FF2B5EF4-FFF2-40B4-BE49-F238E27FC236}">
                <a16:creationId xmlns:a16="http://schemas.microsoft.com/office/drawing/2014/main" id="{69E19BD5-D7D4-7C44-9569-D82828F63A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05999" y="2171701"/>
            <a:ext cx="8382001" cy="5628984"/>
          </a:xfrm>
          <a:prstGeom prst="rect">
            <a:avLst/>
          </a:prstGeom>
        </p:spPr>
      </p:pic>
    </p:spTree>
    <p:extLst>
      <p:ext uri="{BB962C8B-B14F-4D97-AF65-F5344CB8AC3E}">
        <p14:creationId xmlns:p14="http://schemas.microsoft.com/office/powerpoint/2010/main" val="509228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B0C2A65A-9DC5-9A42-8F28-1D4E82902DB3}"/>
              </a:ext>
            </a:extLst>
          </p:cNvPr>
          <p:cNvSpPr txBox="1"/>
          <p:nvPr/>
        </p:nvSpPr>
        <p:spPr>
          <a:xfrm>
            <a:off x="10074074" y="342900"/>
            <a:ext cx="7962900" cy="682879"/>
          </a:xfrm>
          <a:prstGeom prst="rect">
            <a:avLst/>
          </a:prstGeom>
        </p:spPr>
        <p:txBody>
          <a:bodyPr wrap="square" lIns="0" tIns="0" rIns="0" bIns="0" rtlCol="0" anchor="t">
            <a:spAutoFit/>
          </a:bodyPr>
          <a:lstStyle/>
          <a:p>
            <a:pPr>
              <a:lnSpc>
                <a:spcPts val="5482"/>
              </a:lnSpc>
            </a:pPr>
            <a:r>
              <a:rPr lang="en-US" sz="4000" b="1" dirty="0">
                <a:solidFill>
                  <a:srgbClr val="FDFDFD"/>
                </a:solidFill>
                <a:latin typeface="Myriad Pro" panose="020B0503030403020204" pitchFamily="34" charset="0"/>
              </a:rPr>
              <a:t>FOOD FIRST PHILOSOPHY</a:t>
            </a:r>
          </a:p>
        </p:txBody>
      </p:sp>
      <p:sp>
        <p:nvSpPr>
          <p:cNvPr id="6" name="Google Shape;128;p18">
            <a:extLst>
              <a:ext uri="{FF2B5EF4-FFF2-40B4-BE49-F238E27FC236}">
                <a16:creationId xmlns:a16="http://schemas.microsoft.com/office/drawing/2014/main" id="{AF50011F-C9EF-0A40-A119-C31D2A2C7C22}"/>
              </a:ext>
            </a:extLst>
          </p:cNvPr>
          <p:cNvSpPr txBox="1"/>
          <p:nvPr/>
        </p:nvSpPr>
        <p:spPr>
          <a:xfrm>
            <a:off x="17449800" y="9715500"/>
            <a:ext cx="60960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lt1"/>
                </a:solidFill>
                <a:latin typeface="Myriad Pro" panose="020B0503030403020204" pitchFamily="34" charset="0"/>
                <a:ea typeface="Calibri"/>
                <a:cs typeface="Calibri"/>
                <a:sym typeface="Calibri"/>
              </a:rPr>
              <a:t>6</a:t>
            </a:fld>
            <a:endParaRPr sz="1000" b="0" i="0" u="none" strike="noStrike" cap="none">
              <a:solidFill>
                <a:schemeClr val="lt1"/>
              </a:solidFill>
              <a:latin typeface="Myriad Pro" panose="020B0503030403020204" pitchFamily="34" charset="0"/>
              <a:ea typeface="Calibri"/>
              <a:cs typeface="Calibri"/>
              <a:sym typeface="Calibri"/>
            </a:endParaRPr>
          </a:p>
        </p:txBody>
      </p:sp>
      <p:sp>
        <p:nvSpPr>
          <p:cNvPr id="8" name="Google Shape;129;p18">
            <a:extLst>
              <a:ext uri="{FF2B5EF4-FFF2-40B4-BE49-F238E27FC236}">
                <a16:creationId xmlns:a16="http://schemas.microsoft.com/office/drawing/2014/main" id="{9287CE7C-3DFD-C240-9CA1-70640AD9268D}"/>
              </a:ext>
            </a:extLst>
          </p:cNvPr>
          <p:cNvSpPr/>
          <p:nvPr/>
        </p:nvSpPr>
        <p:spPr>
          <a:xfrm>
            <a:off x="12548175" y="9715500"/>
            <a:ext cx="4656000" cy="338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
              <a:buFont typeface="Verdana"/>
              <a:buNone/>
            </a:pPr>
            <a:endParaRPr sz="1000" b="0" i="0" u="none" strike="noStrike" cap="none" dirty="0">
              <a:solidFill>
                <a:srgbClr val="002A4C"/>
              </a:solidFill>
              <a:latin typeface="Myriad Pro" panose="020B0503030403020204" pitchFamily="34" charset="0"/>
              <a:ea typeface="Arial"/>
              <a:cs typeface="Arial"/>
              <a:sym typeface="Arial"/>
            </a:endParaRPr>
          </a:p>
        </p:txBody>
      </p:sp>
      <p:pic>
        <p:nvPicPr>
          <p:cNvPr id="12" name="Picture 11" descr="A picture containing text, vegetable&#10;&#10;Description automatically generated">
            <a:extLst>
              <a:ext uri="{FF2B5EF4-FFF2-40B4-BE49-F238E27FC236}">
                <a16:creationId xmlns:a16="http://schemas.microsoft.com/office/drawing/2014/main" id="{A3328EF0-64FC-8746-9726-2393EFAFF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76450" y="1600200"/>
            <a:ext cx="14143063" cy="8119872"/>
          </a:xfrm>
          <a:prstGeom prst="rect">
            <a:avLst/>
          </a:prstGeom>
        </p:spPr>
      </p:pic>
    </p:spTree>
    <p:extLst>
      <p:ext uri="{BB962C8B-B14F-4D97-AF65-F5344CB8AC3E}">
        <p14:creationId xmlns:p14="http://schemas.microsoft.com/office/powerpoint/2010/main" val="3619191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E64AFFB-D6EC-2B4F-B2FF-3EAA2CAB6D81}"/>
              </a:ext>
            </a:extLst>
          </p:cNvPr>
          <p:cNvGrpSpPr/>
          <p:nvPr/>
        </p:nvGrpSpPr>
        <p:grpSpPr>
          <a:xfrm>
            <a:off x="5029200" y="5689059"/>
            <a:ext cx="8607083" cy="3188241"/>
            <a:chOff x="5029200" y="5689059"/>
            <a:chExt cx="8607083" cy="3188241"/>
          </a:xfrm>
        </p:grpSpPr>
        <p:sp>
          <p:nvSpPr>
            <p:cNvPr id="17" name="Rectangle 16">
              <a:extLst>
                <a:ext uri="{FF2B5EF4-FFF2-40B4-BE49-F238E27FC236}">
                  <a16:creationId xmlns:a16="http://schemas.microsoft.com/office/drawing/2014/main" id="{E0076119-0D50-4A4C-8799-72062568AC5C}"/>
                </a:ext>
              </a:extLst>
            </p:cNvPr>
            <p:cNvSpPr/>
            <p:nvPr/>
          </p:nvSpPr>
          <p:spPr>
            <a:xfrm>
              <a:off x="5029200" y="6515100"/>
              <a:ext cx="8605944" cy="2362200"/>
            </a:xfrm>
            <a:prstGeom prst="rect">
              <a:avLst/>
            </a:prstGeom>
            <a:solidFill>
              <a:srgbClr val="D14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6888DC8-460D-8248-A2FA-F21EA61AB3D9}"/>
                </a:ext>
              </a:extLst>
            </p:cNvPr>
            <p:cNvSpPr/>
            <p:nvPr/>
          </p:nvSpPr>
          <p:spPr>
            <a:xfrm>
              <a:off x="12877800" y="5689059"/>
              <a:ext cx="758483" cy="826041"/>
            </a:xfrm>
            <a:custGeom>
              <a:avLst/>
              <a:gdLst>
                <a:gd name="connsiteX0" fmla="*/ 0 w 602739"/>
                <a:gd name="connsiteY0" fmla="*/ 0 h 826041"/>
                <a:gd name="connsiteX1" fmla="*/ 602739 w 602739"/>
                <a:gd name="connsiteY1" fmla="*/ 0 h 826041"/>
                <a:gd name="connsiteX2" fmla="*/ 602739 w 602739"/>
                <a:gd name="connsiteY2" fmla="*/ 826041 h 826041"/>
                <a:gd name="connsiteX3" fmla="*/ 0 w 602739"/>
                <a:gd name="connsiteY3" fmla="*/ 826041 h 826041"/>
                <a:gd name="connsiteX4" fmla="*/ 0 w 602739"/>
                <a:gd name="connsiteY4" fmla="*/ 0 h 826041"/>
                <a:gd name="connsiteX0" fmla="*/ 445911 w 602739"/>
                <a:gd name="connsiteY0" fmla="*/ 225777 h 826041"/>
                <a:gd name="connsiteX1" fmla="*/ 602739 w 602739"/>
                <a:gd name="connsiteY1" fmla="*/ 0 h 826041"/>
                <a:gd name="connsiteX2" fmla="*/ 602739 w 602739"/>
                <a:gd name="connsiteY2" fmla="*/ 826041 h 826041"/>
                <a:gd name="connsiteX3" fmla="*/ 0 w 602739"/>
                <a:gd name="connsiteY3" fmla="*/ 826041 h 826041"/>
                <a:gd name="connsiteX4" fmla="*/ 445911 w 602739"/>
                <a:gd name="connsiteY4" fmla="*/ 225777 h 826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39" h="826041">
                  <a:moveTo>
                    <a:pt x="445911" y="225777"/>
                  </a:moveTo>
                  <a:lnTo>
                    <a:pt x="602739" y="0"/>
                  </a:lnTo>
                  <a:lnTo>
                    <a:pt x="602739" y="826041"/>
                  </a:lnTo>
                  <a:lnTo>
                    <a:pt x="0" y="826041"/>
                  </a:lnTo>
                  <a:lnTo>
                    <a:pt x="445911" y="225777"/>
                  </a:lnTo>
                  <a:close/>
                </a:path>
              </a:pathLst>
            </a:custGeom>
            <a:solidFill>
              <a:srgbClr val="D14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33">
            <a:extLst>
              <a:ext uri="{FF2B5EF4-FFF2-40B4-BE49-F238E27FC236}">
                <a16:creationId xmlns:a16="http://schemas.microsoft.com/office/drawing/2014/main" id="{2D7356AE-0CEE-794B-ACDA-D54D9E78F23C}"/>
              </a:ext>
            </a:extLst>
          </p:cNvPr>
          <p:cNvSpPr txBox="1"/>
          <p:nvPr/>
        </p:nvSpPr>
        <p:spPr>
          <a:xfrm>
            <a:off x="10074074" y="342900"/>
            <a:ext cx="7962900" cy="653192"/>
          </a:xfrm>
          <a:prstGeom prst="rect">
            <a:avLst/>
          </a:prstGeom>
        </p:spPr>
        <p:txBody>
          <a:bodyPr wrap="square" lIns="0" tIns="0" rIns="0" bIns="0" rtlCol="0" anchor="t">
            <a:spAutoFit/>
          </a:bodyPr>
          <a:lstStyle/>
          <a:p>
            <a:pPr>
              <a:lnSpc>
                <a:spcPts val="5482"/>
              </a:lnSpc>
            </a:pPr>
            <a:r>
              <a:rPr lang="en-US" sz="4000" b="1" dirty="0" smtClean="0">
                <a:solidFill>
                  <a:srgbClr val="FDFDFD"/>
                </a:solidFill>
                <a:latin typeface="Myriad Pro" panose="020B0503030403020204" pitchFamily="34" charset="0"/>
              </a:rPr>
              <a:t>Great RDs!</a:t>
            </a:r>
            <a:endParaRPr lang="en-US" sz="4000" b="1" dirty="0">
              <a:solidFill>
                <a:srgbClr val="FDFDFD"/>
              </a:solidFill>
              <a:latin typeface="Myriad Pro" panose="020B0503030403020204" pitchFamily="34" charset="0"/>
            </a:endParaRPr>
          </a:p>
        </p:txBody>
      </p:sp>
      <p:sp>
        <p:nvSpPr>
          <p:cNvPr id="6" name="Rectangle 5">
            <a:extLst>
              <a:ext uri="{FF2B5EF4-FFF2-40B4-BE49-F238E27FC236}">
                <a16:creationId xmlns:a16="http://schemas.microsoft.com/office/drawing/2014/main" id="{F8888F5A-1574-484B-8F3B-5ABD1D687015}"/>
              </a:ext>
            </a:extLst>
          </p:cNvPr>
          <p:cNvSpPr/>
          <p:nvPr/>
        </p:nvSpPr>
        <p:spPr>
          <a:xfrm>
            <a:off x="5257800" y="6880592"/>
            <a:ext cx="8052987" cy="1631216"/>
          </a:xfrm>
          <a:prstGeom prst="rect">
            <a:avLst/>
          </a:prstGeom>
        </p:spPr>
        <p:txBody>
          <a:bodyPr wrap="square">
            <a:spAutoFit/>
          </a:bodyPr>
          <a:lstStyle/>
          <a:p>
            <a:pPr algn="just"/>
            <a:r>
              <a:rPr lang="en-US" sz="2000" dirty="0">
                <a:solidFill>
                  <a:schemeClr val="bg1"/>
                </a:solidFill>
                <a:latin typeface="Myriad Pro" panose="020B0503030403020204" pitchFamily="34" charset="0"/>
              </a:rPr>
              <a:t>"I love being an RD with HCSG because the residents become my extended family! Not only do I get to teach something I am passionate about, but I get to promote longevity and quality of life through nutrition."</a:t>
            </a:r>
          </a:p>
          <a:p>
            <a:pPr algn="just"/>
            <a:endParaRPr lang="en-US" sz="2000" dirty="0">
              <a:solidFill>
                <a:schemeClr val="bg1"/>
              </a:solidFill>
              <a:latin typeface="Myriad Pro" panose="020B0503030403020204" pitchFamily="34" charset="0"/>
            </a:endParaRPr>
          </a:p>
          <a:p>
            <a:pPr algn="just"/>
            <a:r>
              <a:rPr lang="en-US" sz="2000" dirty="0">
                <a:solidFill>
                  <a:schemeClr val="bg1"/>
                </a:solidFill>
                <a:latin typeface="Myriad Pro" panose="020B0503030403020204" pitchFamily="34" charset="0"/>
              </a:rPr>
              <a:t>Taylor, RDN</a:t>
            </a:r>
          </a:p>
        </p:txBody>
      </p:sp>
      <p:grpSp>
        <p:nvGrpSpPr>
          <p:cNvPr id="11" name="Group 10">
            <a:extLst>
              <a:ext uri="{FF2B5EF4-FFF2-40B4-BE49-F238E27FC236}">
                <a16:creationId xmlns:a16="http://schemas.microsoft.com/office/drawing/2014/main" id="{2FCADC9F-3A87-5D4A-8F25-6D7F374AAC45}"/>
              </a:ext>
            </a:extLst>
          </p:cNvPr>
          <p:cNvGrpSpPr/>
          <p:nvPr/>
        </p:nvGrpSpPr>
        <p:grpSpPr>
          <a:xfrm>
            <a:off x="4346443" y="1638299"/>
            <a:ext cx="8947892" cy="4050760"/>
            <a:chOff x="4345543" y="3314700"/>
            <a:chExt cx="8947892" cy="4050760"/>
          </a:xfrm>
        </p:grpSpPr>
        <p:grpSp>
          <p:nvGrpSpPr>
            <p:cNvPr id="10" name="Group 9">
              <a:extLst>
                <a:ext uri="{FF2B5EF4-FFF2-40B4-BE49-F238E27FC236}">
                  <a16:creationId xmlns:a16="http://schemas.microsoft.com/office/drawing/2014/main" id="{215417E7-06C4-5E4C-8723-275CAC5D801D}"/>
                </a:ext>
              </a:extLst>
            </p:cNvPr>
            <p:cNvGrpSpPr/>
            <p:nvPr/>
          </p:nvGrpSpPr>
          <p:grpSpPr>
            <a:xfrm>
              <a:off x="4345543" y="3314700"/>
              <a:ext cx="8947892" cy="4050760"/>
              <a:chOff x="4345543" y="1638299"/>
              <a:chExt cx="8947892" cy="4050760"/>
            </a:xfrm>
          </p:grpSpPr>
          <p:sp>
            <p:nvSpPr>
              <p:cNvPr id="7" name="Rectangle 6">
                <a:extLst>
                  <a:ext uri="{FF2B5EF4-FFF2-40B4-BE49-F238E27FC236}">
                    <a16:creationId xmlns:a16="http://schemas.microsoft.com/office/drawing/2014/main" id="{CE3F4731-B686-F448-A69E-6CF4122B2A7F}"/>
                  </a:ext>
                </a:extLst>
              </p:cNvPr>
              <p:cNvSpPr/>
              <p:nvPr/>
            </p:nvSpPr>
            <p:spPr>
              <a:xfrm>
                <a:off x="4345543" y="1638299"/>
                <a:ext cx="8947892" cy="2677656"/>
              </a:xfrm>
              <a:prstGeom prst="rect">
                <a:avLst/>
              </a:prstGeom>
              <a:solidFill>
                <a:srgbClr val="D14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42731E9-5BA0-CE4E-A764-196F600CE87B}"/>
                  </a:ext>
                </a:extLst>
              </p:cNvPr>
              <p:cNvSpPr/>
              <p:nvPr/>
            </p:nvSpPr>
            <p:spPr>
              <a:xfrm>
                <a:off x="4345543" y="4315955"/>
                <a:ext cx="1216157" cy="1373104"/>
              </a:xfrm>
              <a:custGeom>
                <a:avLst/>
                <a:gdLst>
                  <a:gd name="connsiteX0" fmla="*/ 0 w 875109"/>
                  <a:gd name="connsiteY0" fmla="*/ 0 h 1373104"/>
                  <a:gd name="connsiteX1" fmla="*/ 875109 w 875109"/>
                  <a:gd name="connsiteY1" fmla="*/ 0 h 1373104"/>
                  <a:gd name="connsiteX2" fmla="*/ 875109 w 875109"/>
                  <a:gd name="connsiteY2" fmla="*/ 1373104 h 1373104"/>
                  <a:gd name="connsiteX3" fmla="*/ 0 w 875109"/>
                  <a:gd name="connsiteY3" fmla="*/ 1373104 h 1373104"/>
                  <a:gd name="connsiteX4" fmla="*/ 0 w 875109"/>
                  <a:gd name="connsiteY4" fmla="*/ 0 h 1373104"/>
                  <a:gd name="connsiteX0" fmla="*/ 0 w 875109"/>
                  <a:gd name="connsiteY0" fmla="*/ 0 h 1373104"/>
                  <a:gd name="connsiteX1" fmla="*/ 875109 w 875109"/>
                  <a:gd name="connsiteY1" fmla="*/ 0 h 1373104"/>
                  <a:gd name="connsiteX2" fmla="*/ 411559 w 875109"/>
                  <a:gd name="connsiteY2" fmla="*/ 706354 h 1373104"/>
                  <a:gd name="connsiteX3" fmla="*/ 0 w 875109"/>
                  <a:gd name="connsiteY3" fmla="*/ 1373104 h 1373104"/>
                  <a:gd name="connsiteX4" fmla="*/ 0 w 875109"/>
                  <a:gd name="connsiteY4" fmla="*/ 0 h 137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109" h="1373104">
                    <a:moveTo>
                      <a:pt x="0" y="0"/>
                    </a:moveTo>
                    <a:lnTo>
                      <a:pt x="875109" y="0"/>
                    </a:lnTo>
                    <a:lnTo>
                      <a:pt x="411559" y="706354"/>
                    </a:lnTo>
                    <a:lnTo>
                      <a:pt x="0" y="1373104"/>
                    </a:lnTo>
                    <a:lnTo>
                      <a:pt x="0" y="0"/>
                    </a:lnTo>
                    <a:close/>
                  </a:path>
                </a:pathLst>
              </a:custGeom>
              <a:solidFill>
                <a:srgbClr val="D14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AB2612B7-E69F-1949-8C69-6C2A48227445}"/>
                </a:ext>
              </a:extLst>
            </p:cNvPr>
            <p:cNvSpPr/>
            <p:nvPr/>
          </p:nvSpPr>
          <p:spPr>
            <a:xfrm>
              <a:off x="4780803" y="3652762"/>
              <a:ext cx="8419319" cy="1938992"/>
            </a:xfrm>
            <a:prstGeom prst="rect">
              <a:avLst/>
            </a:prstGeom>
            <a:ln>
              <a:noFill/>
            </a:ln>
          </p:spPr>
          <p:txBody>
            <a:bodyPr wrap="square">
              <a:spAutoFit/>
            </a:bodyPr>
            <a:lstStyle/>
            <a:p>
              <a:pPr algn="just"/>
              <a:r>
                <a:rPr lang="en-US" sz="2000" dirty="0">
                  <a:solidFill>
                    <a:schemeClr val="bg1"/>
                  </a:solidFill>
                  <a:latin typeface="Myriad Pro" panose="020B0503030403020204" pitchFamily="34" charset="0"/>
                </a:rPr>
                <a:t>"I love working as an RD for HCSG because they encourage us to learn and grow through continuous training along with opportunities to immerse ourselves with national nutrition organizations. That enables me to learn even more and become a better asset to my team and the residents we serve." </a:t>
              </a:r>
            </a:p>
            <a:p>
              <a:pPr algn="just"/>
              <a:endParaRPr lang="en-US" sz="2000" dirty="0">
                <a:solidFill>
                  <a:schemeClr val="bg1"/>
                </a:solidFill>
                <a:latin typeface="Myriad Pro" panose="020B0503030403020204" pitchFamily="34" charset="0"/>
              </a:endParaRPr>
            </a:p>
            <a:p>
              <a:pPr algn="just"/>
              <a:r>
                <a:rPr lang="en-US" sz="2000" dirty="0">
                  <a:solidFill>
                    <a:schemeClr val="bg1"/>
                  </a:solidFill>
                  <a:latin typeface="Myriad Pro" panose="020B0503030403020204" pitchFamily="34" charset="0"/>
                </a:rPr>
                <a:t>Michelle,  MS, RDN, LDN,  CNSC</a:t>
              </a:r>
            </a:p>
          </p:txBody>
        </p:sp>
      </p:grpSp>
      <p:sp>
        <p:nvSpPr>
          <p:cNvPr id="20" name="Google Shape;128;p18">
            <a:extLst>
              <a:ext uri="{FF2B5EF4-FFF2-40B4-BE49-F238E27FC236}">
                <a16:creationId xmlns:a16="http://schemas.microsoft.com/office/drawing/2014/main" id="{871A5C06-43D2-1A4A-B34B-27661546E9CD}"/>
              </a:ext>
            </a:extLst>
          </p:cNvPr>
          <p:cNvSpPr txBox="1"/>
          <p:nvPr/>
        </p:nvSpPr>
        <p:spPr>
          <a:xfrm>
            <a:off x="17449800" y="9715500"/>
            <a:ext cx="609601"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lt1"/>
                </a:solidFill>
                <a:latin typeface="Myriad Pro" panose="020B0503030403020204" pitchFamily="34" charset="0"/>
                <a:ea typeface="Calibri"/>
                <a:cs typeface="Calibri"/>
                <a:sym typeface="Calibri"/>
              </a:rPr>
              <a:t>7</a:t>
            </a:fld>
            <a:endParaRPr sz="1000" b="0" i="0" u="none" strike="noStrike" cap="none" dirty="0">
              <a:solidFill>
                <a:schemeClr val="lt1"/>
              </a:solidFill>
              <a:latin typeface="Myriad Pro" panose="020B0503030403020204" pitchFamily="34" charset="0"/>
              <a:ea typeface="Calibri"/>
              <a:cs typeface="Calibri"/>
              <a:sym typeface="Calibri"/>
            </a:endParaRPr>
          </a:p>
        </p:txBody>
      </p:sp>
      <p:sp>
        <p:nvSpPr>
          <p:cNvPr id="21" name="Google Shape;129;p18">
            <a:extLst>
              <a:ext uri="{FF2B5EF4-FFF2-40B4-BE49-F238E27FC236}">
                <a16:creationId xmlns:a16="http://schemas.microsoft.com/office/drawing/2014/main" id="{C561C8DF-0A87-8241-8D38-68999ECF14B6}"/>
              </a:ext>
            </a:extLst>
          </p:cNvPr>
          <p:cNvSpPr/>
          <p:nvPr/>
        </p:nvSpPr>
        <p:spPr>
          <a:xfrm>
            <a:off x="12548175" y="9715500"/>
            <a:ext cx="4656000" cy="3387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
              <a:buFont typeface="Verdana"/>
              <a:buNone/>
            </a:pPr>
            <a:endParaRPr sz="1000" b="0" i="0" u="none" strike="noStrike" cap="none" dirty="0">
              <a:solidFill>
                <a:srgbClr val="002A4C"/>
              </a:solidFill>
              <a:latin typeface="Myriad Pro" panose="020B0503030403020204" pitchFamily="34" charset="0"/>
              <a:ea typeface="Arial"/>
              <a:cs typeface="Arial"/>
              <a:sym typeface="Arial"/>
            </a:endParaRPr>
          </a:p>
        </p:txBody>
      </p:sp>
      <p:pic>
        <p:nvPicPr>
          <p:cNvPr id="12" name="Picture 11">
            <a:extLst>
              <a:ext uri="{FF2B5EF4-FFF2-40B4-BE49-F238E27FC236}">
                <a16:creationId xmlns:a16="http://schemas.microsoft.com/office/drawing/2014/main" id="{9C999F72-524F-494E-B6F4-58FFF02E42E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4229" y="1638299"/>
            <a:ext cx="3991610" cy="5689600"/>
          </a:xfrm>
          <a:prstGeom prst="rect">
            <a:avLst/>
          </a:prstGeom>
        </p:spPr>
      </p:pic>
      <p:pic>
        <p:nvPicPr>
          <p:cNvPr id="16" name="Picture 15" descr="A person wearing a white shirt&#10;&#10;Description automatically generated with low confidence">
            <a:extLst>
              <a:ext uri="{FF2B5EF4-FFF2-40B4-BE49-F238E27FC236}">
                <a16:creationId xmlns:a16="http://schemas.microsoft.com/office/drawing/2014/main" id="{2E3ABBE0-2AA6-2442-9939-B9FED399EE7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3636283" y="3695700"/>
            <a:ext cx="4103565" cy="5162550"/>
          </a:xfrm>
          <a:prstGeom prst="rect">
            <a:avLst/>
          </a:prstGeom>
        </p:spPr>
      </p:pic>
    </p:spTree>
    <p:extLst>
      <p:ext uri="{BB962C8B-B14F-4D97-AF65-F5344CB8AC3E}">
        <p14:creationId xmlns:p14="http://schemas.microsoft.com/office/powerpoint/2010/main" val="1657911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a:extLst>
              <a:ext uri="{FF2B5EF4-FFF2-40B4-BE49-F238E27FC236}">
                <a16:creationId xmlns:a16="http://schemas.microsoft.com/office/drawing/2014/main" id="{B5ED1B2A-96D3-CA42-8AD8-4C275C1A7033}"/>
              </a:ext>
            </a:extLst>
          </p:cNvPr>
          <p:cNvSpPr txBox="1"/>
          <p:nvPr/>
        </p:nvSpPr>
        <p:spPr>
          <a:xfrm>
            <a:off x="10074074" y="342900"/>
            <a:ext cx="7962900" cy="653192"/>
          </a:xfrm>
          <a:prstGeom prst="rect">
            <a:avLst/>
          </a:prstGeom>
        </p:spPr>
        <p:txBody>
          <a:bodyPr wrap="square" lIns="0" tIns="0" rIns="0" bIns="0" rtlCol="0" anchor="t">
            <a:spAutoFit/>
          </a:bodyPr>
          <a:lstStyle/>
          <a:p>
            <a:pPr>
              <a:lnSpc>
                <a:spcPts val="5482"/>
              </a:lnSpc>
            </a:pPr>
            <a:r>
              <a:rPr lang="en-US" sz="4000" b="1" dirty="0" smtClean="0">
                <a:solidFill>
                  <a:srgbClr val="FDFDFD"/>
                </a:solidFill>
                <a:latin typeface="Myriad Pro" panose="020B0503030403020204" pitchFamily="34" charset="0"/>
              </a:rPr>
              <a:t>Opportunities Available!</a:t>
            </a:r>
            <a:endParaRPr lang="en-US" sz="4000" b="1" dirty="0">
              <a:solidFill>
                <a:srgbClr val="FDFDFD"/>
              </a:solidFill>
              <a:latin typeface="Myriad Pro" panose="020B0503030403020204" pitchFamily="34" charset="0"/>
            </a:endParaRPr>
          </a:p>
        </p:txBody>
      </p:sp>
      <p:sp>
        <p:nvSpPr>
          <p:cNvPr id="3" name="TextBox 2">
            <a:extLst>
              <a:ext uri="{FF2B5EF4-FFF2-40B4-BE49-F238E27FC236}">
                <a16:creationId xmlns:a16="http://schemas.microsoft.com/office/drawing/2014/main" id="{9A828A02-0FCD-1C40-8E18-EFE108266506}"/>
              </a:ext>
            </a:extLst>
          </p:cNvPr>
          <p:cNvSpPr txBox="1"/>
          <p:nvPr/>
        </p:nvSpPr>
        <p:spPr>
          <a:xfrm>
            <a:off x="228600" y="1988790"/>
            <a:ext cx="9466636" cy="5386090"/>
          </a:xfrm>
          <a:prstGeom prst="rect">
            <a:avLst/>
          </a:prstGeom>
          <a:noFill/>
        </p:spPr>
        <p:txBody>
          <a:bodyPr wrap="square" rtlCol="0">
            <a:spAutoFit/>
          </a:bodyPr>
          <a:lstStyle/>
          <a:p>
            <a:pPr marL="457200" indent="-457200">
              <a:spcAft>
                <a:spcPts val="1200"/>
              </a:spcAft>
              <a:buClr>
                <a:schemeClr val="accent6">
                  <a:lumMod val="75000"/>
                </a:schemeClr>
              </a:buClr>
              <a:buFont typeface="Wingdings" pitchFamily="2" charset="2"/>
              <a:buChar char="q"/>
            </a:pPr>
            <a:r>
              <a:rPr lang="en-US" sz="3600" dirty="0" smtClean="0">
                <a:solidFill>
                  <a:srgbClr val="002A4C"/>
                </a:solidFill>
                <a:latin typeface="Myriad Pro" panose="020B0503030403020204" pitchFamily="34" charset="0"/>
                <a:ea typeface="Open Sans" panose="020B0604020202020204" charset="0"/>
                <a:cs typeface="Open Sans" panose="020B0604020202020204" charset="0"/>
              </a:rPr>
              <a:t>Full-time, part-time, PRN opportunities available throughout the state of Maryland !</a:t>
            </a:r>
          </a:p>
          <a:p>
            <a:pPr marL="914400" lvl="1" indent="-457200">
              <a:spcAft>
                <a:spcPts val="1200"/>
              </a:spcAft>
              <a:buClr>
                <a:schemeClr val="accent6">
                  <a:lumMod val="75000"/>
                </a:schemeClr>
              </a:buClr>
              <a:buFont typeface="Wingdings" pitchFamily="2" charset="2"/>
              <a:buChar char="q"/>
            </a:pPr>
            <a:r>
              <a:rPr lang="en-US" sz="3200" dirty="0" err="1" smtClean="0">
                <a:solidFill>
                  <a:srgbClr val="002A4C"/>
                </a:solidFill>
                <a:latin typeface="Myriad Pro" panose="020B0503030403020204" pitchFamily="34" charset="0"/>
                <a:ea typeface="Open Sans" panose="020B0604020202020204" charset="0"/>
                <a:cs typeface="Open Sans" panose="020B0604020202020204" charset="0"/>
                <a:hlinkClick r:id="rId2"/>
              </a:rPr>
              <a:t>RD.Careers</a:t>
            </a:r>
            <a:endParaRPr lang="en-US" sz="3200" dirty="0" smtClean="0">
              <a:solidFill>
                <a:srgbClr val="002A4C"/>
              </a:solidFill>
              <a:latin typeface="Myriad Pro" panose="020B0503030403020204" pitchFamily="34" charset="0"/>
              <a:ea typeface="Open Sans" panose="020B0604020202020204" charset="0"/>
              <a:cs typeface="Open Sans" panose="020B0604020202020204" charset="0"/>
            </a:endParaRPr>
          </a:p>
          <a:p>
            <a:pPr marL="914400" lvl="1" indent="-457200">
              <a:spcAft>
                <a:spcPts val="1200"/>
              </a:spcAft>
              <a:buClr>
                <a:schemeClr val="accent6">
                  <a:lumMod val="75000"/>
                </a:schemeClr>
              </a:buClr>
              <a:buFont typeface="Wingdings" pitchFamily="2" charset="2"/>
              <a:buChar char="q"/>
            </a:pPr>
            <a:r>
              <a:rPr lang="en-US" sz="3200" dirty="0" smtClean="0">
                <a:solidFill>
                  <a:srgbClr val="002A4C"/>
                </a:solidFill>
                <a:latin typeface="Myriad Pro" panose="020B0503030403020204" pitchFamily="34" charset="0"/>
                <a:ea typeface="Open Sans" panose="020B0604020202020204" charset="0"/>
                <a:cs typeface="Open Sans" panose="020B0604020202020204" charset="0"/>
              </a:rPr>
              <a:t>Lauren Weber, RDN, LDN, Director of Clinical Operations, Maryland</a:t>
            </a:r>
          </a:p>
          <a:p>
            <a:pPr marL="1371600" lvl="2" indent="-457200">
              <a:spcAft>
                <a:spcPts val="1200"/>
              </a:spcAft>
              <a:buClr>
                <a:schemeClr val="accent6">
                  <a:lumMod val="75000"/>
                </a:schemeClr>
              </a:buClr>
              <a:buFont typeface="Arial" panose="020B0604020202020204" pitchFamily="34" charset="0"/>
              <a:buChar char="•"/>
            </a:pPr>
            <a:r>
              <a:rPr lang="en-US" sz="3200" dirty="0" smtClean="0">
                <a:solidFill>
                  <a:srgbClr val="002A4C"/>
                </a:solidFill>
                <a:latin typeface="Myriad Pro" panose="020B0503030403020204" pitchFamily="34" charset="0"/>
                <a:ea typeface="Open Sans" panose="020B0604020202020204" charset="0"/>
                <a:cs typeface="Open Sans" panose="020B0604020202020204" charset="0"/>
                <a:hlinkClick r:id="rId3"/>
              </a:rPr>
              <a:t>lauren.weber@hcsgcorp.com</a:t>
            </a:r>
            <a:endParaRPr lang="en-US" sz="3200" dirty="0" smtClean="0">
              <a:solidFill>
                <a:srgbClr val="002A4C"/>
              </a:solidFill>
              <a:latin typeface="Myriad Pro" panose="020B0503030403020204" pitchFamily="34" charset="0"/>
              <a:ea typeface="Open Sans" panose="020B0604020202020204" charset="0"/>
              <a:cs typeface="Open Sans" panose="020B0604020202020204" charset="0"/>
            </a:endParaRPr>
          </a:p>
          <a:p>
            <a:pPr marL="914400" lvl="1" indent="-457200">
              <a:spcAft>
                <a:spcPts val="1200"/>
              </a:spcAft>
              <a:buClr>
                <a:schemeClr val="accent6">
                  <a:lumMod val="75000"/>
                </a:schemeClr>
              </a:buClr>
              <a:buFont typeface="Wingdings" pitchFamily="2" charset="2"/>
              <a:buChar char="q"/>
            </a:pPr>
            <a:endParaRPr lang="en-US" sz="2800" dirty="0" smtClean="0">
              <a:solidFill>
                <a:srgbClr val="002A4C"/>
              </a:solidFill>
              <a:latin typeface="Myriad Pro" panose="020B0503030403020204" pitchFamily="34" charset="0"/>
              <a:ea typeface="Open Sans" panose="020B0604020202020204" charset="0"/>
              <a:cs typeface="Open Sans" panose="020B0604020202020204" charset="0"/>
            </a:endParaRPr>
          </a:p>
          <a:p>
            <a:pPr marL="457200" indent="-457200">
              <a:spcAft>
                <a:spcPts val="1200"/>
              </a:spcAft>
              <a:buClr>
                <a:schemeClr val="accent6">
                  <a:lumMod val="75000"/>
                </a:schemeClr>
              </a:buClr>
              <a:buFont typeface="Wingdings" pitchFamily="2" charset="2"/>
              <a:buChar char="q"/>
            </a:pPr>
            <a:endParaRPr lang="en-US" sz="2800" dirty="0" smtClean="0">
              <a:solidFill>
                <a:srgbClr val="002A4C"/>
              </a:solidFill>
              <a:latin typeface="Myriad Pro" panose="020B0503030403020204" pitchFamily="34" charset="0"/>
              <a:ea typeface="Open Sans" panose="020B0604020202020204" charset="0"/>
              <a:cs typeface="Open Sans" panose="020B0604020202020204" charset="0"/>
            </a:endParaRPr>
          </a:p>
          <a:p>
            <a:pPr marL="457200" indent="-457200">
              <a:spcAft>
                <a:spcPts val="1200"/>
              </a:spcAft>
              <a:buClr>
                <a:schemeClr val="accent6">
                  <a:lumMod val="75000"/>
                </a:schemeClr>
              </a:buClr>
              <a:buFont typeface="Wingdings" pitchFamily="2" charset="2"/>
              <a:buChar char="q"/>
            </a:pPr>
            <a:endParaRPr lang="en-US" sz="2800" dirty="0">
              <a:solidFill>
                <a:srgbClr val="002A4C"/>
              </a:solidFill>
              <a:latin typeface="Myriad Pro" panose="020B0503030403020204" pitchFamily="34" charset="0"/>
              <a:ea typeface="Open Sans" panose="020B0604020202020204" charset="0"/>
              <a:cs typeface="Open Sans" panose="020B0604020202020204" charset="0"/>
            </a:endParaRPr>
          </a:p>
        </p:txBody>
      </p:sp>
      <p:pic>
        <p:nvPicPr>
          <p:cNvPr id="5" name="Picture 4">
            <a:extLst>
              <a:ext uri="{FF2B5EF4-FFF2-40B4-BE49-F238E27FC236}">
                <a16:creationId xmlns:a16="http://schemas.microsoft.com/office/drawing/2014/main" id="{69E19BD5-D7D4-7C44-9569-D82828F63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0" y="2247900"/>
            <a:ext cx="6858000" cy="6858000"/>
          </a:xfrm>
          <a:prstGeom prst="rect">
            <a:avLst/>
          </a:prstGeom>
        </p:spPr>
      </p:pic>
    </p:spTree>
    <p:extLst>
      <p:ext uri="{BB962C8B-B14F-4D97-AF65-F5344CB8AC3E}">
        <p14:creationId xmlns:p14="http://schemas.microsoft.com/office/powerpoint/2010/main" val="931856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8DB32634-BB84-D541-8C1E-57519DF4D961}"/>
              </a:ext>
            </a:extLst>
          </p:cNvPr>
          <p:cNvSpPr txBox="1"/>
          <p:nvPr/>
        </p:nvSpPr>
        <p:spPr>
          <a:xfrm>
            <a:off x="5485051" y="7667210"/>
            <a:ext cx="11695645" cy="1009892"/>
          </a:xfrm>
          <a:prstGeom prst="rect">
            <a:avLst/>
          </a:prstGeom>
        </p:spPr>
        <p:txBody>
          <a:bodyPr lIns="0" tIns="0" rIns="0" bIns="0" rtlCol="0" anchor="t">
            <a:spAutoFit/>
          </a:bodyPr>
          <a:lstStyle/>
          <a:p>
            <a:pPr algn="r">
              <a:lnSpc>
                <a:spcPts val="7500"/>
              </a:lnSpc>
            </a:pPr>
            <a:r>
              <a:rPr lang="en-US" sz="7500" b="1" dirty="0">
                <a:solidFill>
                  <a:srgbClr val="FDFDFD"/>
                </a:solidFill>
                <a:latin typeface="Myriad Pro" panose="020B0503030403020204" pitchFamily="34" charset="0"/>
              </a:rPr>
              <a:t>THANK YOU</a:t>
            </a:r>
          </a:p>
        </p:txBody>
      </p:sp>
    </p:spTree>
    <p:extLst>
      <p:ext uri="{BB962C8B-B14F-4D97-AF65-F5344CB8AC3E}">
        <p14:creationId xmlns:p14="http://schemas.microsoft.com/office/powerpoint/2010/main" val="2194679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66546</TotalTime>
  <Words>620</Words>
  <Application>Microsoft Office PowerPoint</Application>
  <PresentationFormat>Custom</PresentationFormat>
  <Paragraphs>49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Verdana</vt:lpstr>
      <vt:lpstr>Myriad Pro</vt:lpstr>
      <vt:lpstr>Calibri</vt:lpstr>
      <vt:lpstr>Arial</vt:lpstr>
      <vt:lpstr>Wingdings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HCSG PPT TEMPLATE</dc:title>
  <dc:subject/>
  <dc:creator>Melissa Quintana</dc:creator>
  <cp:keywords/>
  <dc:description/>
  <cp:lastModifiedBy>Windows User</cp:lastModifiedBy>
  <cp:revision>343</cp:revision>
  <dcterms:created xsi:type="dcterms:W3CDTF">2006-08-16T00:00:00Z</dcterms:created>
  <dcterms:modified xsi:type="dcterms:W3CDTF">2021-03-22T20:50:57Z</dcterms:modified>
  <cp:category/>
  <dc:identifier>DAD3eWBgwkM</dc:identifier>
</cp:coreProperties>
</file>