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271" r:id="rId7"/>
    <p:sldId id="259" r:id="rId8"/>
    <p:sldId id="260" r:id="rId9"/>
    <p:sldId id="261" r:id="rId10"/>
    <p:sldId id="272" r:id="rId11"/>
    <p:sldId id="273" r:id="rId12"/>
    <p:sldId id="274" r:id="rId13"/>
    <p:sldId id="275" r:id="rId14"/>
    <p:sldId id="276" r:id="rId15"/>
    <p:sldId id="277" r:id="rId16"/>
  </p:sldIdLst>
  <p:sldSz cx="12188825" cy="6858000"/>
  <p:notesSz cx="6950075" cy="9236075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492" autoAdjust="0"/>
  </p:normalViewPr>
  <p:slideViewPr>
    <p:cSldViewPr>
      <p:cViewPr varScale="1">
        <p:scale>
          <a:sx n="90" d="100"/>
          <a:sy n="90" d="100"/>
        </p:scale>
        <p:origin x="576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E9E87-B9B9-4324-8110-FB781FB2AAAE}" type="doc">
      <dgm:prSet loTypeId="urn:microsoft.com/office/officeart/2005/8/layout/radial6" loCatId="cycl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170C0135-3A94-4623-AA81-735573228628}">
      <dgm:prSet phldrT="[Text]"/>
      <dgm:spPr/>
      <dgm:t>
        <a:bodyPr/>
        <a:lstStyle/>
        <a:p>
          <a:r>
            <a:rPr lang="en-US" dirty="0"/>
            <a:t>Team Dynamics</a:t>
          </a:r>
        </a:p>
        <a:p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7EDBC624-DFE3-497D-829C-08721ACED330}" type="parTrans" cxnId="{22A430BA-B6E0-4052-AE0E-A81596E2528E}">
      <dgm:prSet/>
      <dgm:spPr/>
      <dgm:t>
        <a:bodyPr/>
        <a:lstStyle/>
        <a:p>
          <a:endParaRPr lang="en-US"/>
        </a:p>
      </dgm:t>
    </dgm:pt>
    <dgm:pt modelId="{D38474F5-0992-4D39-B19C-1F963AEBACD2}" type="sibTrans" cxnId="{22A430BA-B6E0-4052-AE0E-A81596E2528E}">
      <dgm:prSet/>
      <dgm:spPr/>
      <dgm:t>
        <a:bodyPr/>
        <a:lstStyle/>
        <a:p>
          <a:endParaRPr lang="en-US"/>
        </a:p>
      </dgm:t>
    </dgm:pt>
    <dgm:pt modelId="{B8E35523-DEC4-40C5-AD71-C446E3CF02A7}">
      <dgm:prSet phldrT="[Text]"/>
      <dgm:spPr/>
      <dgm:t>
        <a:bodyPr/>
        <a:lstStyle/>
        <a:p>
          <a:r>
            <a:rPr lang="en-US" dirty="0"/>
            <a:t>RD </a:t>
          </a: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E38275A8-6585-473D-8CD2-46E571691CE8}" type="parTrans" cxnId="{74BF261D-E0A3-43A7-83EB-85FEEF0798DA}">
      <dgm:prSet/>
      <dgm:spPr/>
      <dgm:t>
        <a:bodyPr/>
        <a:lstStyle/>
        <a:p>
          <a:endParaRPr lang="en-US"/>
        </a:p>
      </dgm:t>
    </dgm:pt>
    <dgm:pt modelId="{2EEF7558-FF6A-4D97-B16B-E787F09F42D0}" type="sibTrans" cxnId="{74BF261D-E0A3-43A7-83EB-85FEEF0798DA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551E4CB-EB09-450C-9132-37387398D945}">
      <dgm:prSet phldrT="[Text]"/>
      <dgm:spPr/>
      <dgm:t>
        <a:bodyPr/>
        <a:lstStyle/>
        <a:p>
          <a:r>
            <a:rPr lang="en-US" dirty="0"/>
            <a:t> Speech Therapy &amp; Nursing Liaison  </a:t>
          </a:r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FDDC1A66-5C2F-4161-9EE0-50E6AE6B3566}" type="parTrans" cxnId="{1C13D7DA-244F-475B-A626-FFEF1E3983D1}">
      <dgm:prSet/>
      <dgm:spPr/>
      <dgm:t>
        <a:bodyPr/>
        <a:lstStyle/>
        <a:p>
          <a:endParaRPr lang="en-US"/>
        </a:p>
      </dgm:t>
    </dgm:pt>
    <dgm:pt modelId="{B47B7453-52D0-4E8E-A0EE-5E0C42B9531D}" type="sibTrans" cxnId="{1C13D7DA-244F-475B-A626-FFEF1E3983D1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57FC35C8-C6CB-4C82-BE0F-B92E4ECAE64D}">
      <dgm:prSet phldrT="[Text]"/>
      <dgm:spPr/>
      <dgm:t>
        <a:bodyPr/>
        <a:lstStyle/>
        <a:p>
          <a:r>
            <a:rPr lang="en-US" dirty="0"/>
            <a:t> Production Staff, Lead 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DCE6D27B-E846-4331-8F79-CDC1E8DDD09A}" type="parTrans" cxnId="{B410F203-BF34-4790-B774-CBB246AFFDF3}">
      <dgm:prSet/>
      <dgm:spPr/>
      <dgm:t>
        <a:bodyPr/>
        <a:lstStyle/>
        <a:p>
          <a:endParaRPr lang="en-US"/>
        </a:p>
      </dgm:t>
    </dgm:pt>
    <dgm:pt modelId="{E3DD98F3-578A-483D-B82A-920BD328FE4E}" type="sibTrans" cxnId="{B410F203-BF34-4790-B774-CBB246AFFDF3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061D020E-2B5D-4C0D-9DFD-684837CC0BCE}" type="pres">
      <dgm:prSet presAssocID="{D44E9E87-B9B9-4324-8110-FB781FB2AAA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98F6F3C-42F1-48FA-9425-25042679391F}" type="pres">
      <dgm:prSet presAssocID="{170C0135-3A94-4623-AA81-735573228628}" presName="centerShape" presStyleLbl="node0" presStyleIdx="0" presStyleCnt="1"/>
      <dgm:spPr/>
    </dgm:pt>
    <dgm:pt modelId="{5E4B35E6-EA27-424E-89EC-46D0A40F2772}" type="pres">
      <dgm:prSet presAssocID="{B8E35523-DEC4-40C5-AD71-C446E3CF02A7}" presName="node" presStyleLbl="node1" presStyleIdx="0" presStyleCnt="3">
        <dgm:presLayoutVars>
          <dgm:bulletEnabled val="1"/>
        </dgm:presLayoutVars>
      </dgm:prSet>
      <dgm:spPr/>
    </dgm:pt>
    <dgm:pt modelId="{8B180F40-4EFD-493D-838A-C88D7BCC1034}" type="pres">
      <dgm:prSet presAssocID="{B8E35523-DEC4-40C5-AD71-C446E3CF02A7}" presName="dummy" presStyleCnt="0"/>
      <dgm:spPr/>
    </dgm:pt>
    <dgm:pt modelId="{98E28826-978E-4A6B-8422-B9CC30E49F37}" type="pres">
      <dgm:prSet presAssocID="{2EEF7558-FF6A-4D97-B16B-E787F09F42D0}" presName="sibTrans" presStyleLbl="sibTrans2D1" presStyleIdx="0" presStyleCnt="3"/>
      <dgm:spPr/>
    </dgm:pt>
    <dgm:pt modelId="{8FAC1D8D-CE9C-45FC-86D2-26F007C6DD34}" type="pres">
      <dgm:prSet presAssocID="{2551E4CB-EB09-450C-9132-37387398D945}" presName="node" presStyleLbl="node1" presStyleIdx="1" presStyleCnt="3">
        <dgm:presLayoutVars>
          <dgm:bulletEnabled val="1"/>
        </dgm:presLayoutVars>
      </dgm:prSet>
      <dgm:spPr/>
    </dgm:pt>
    <dgm:pt modelId="{582D627C-FAD1-4F2D-897E-C08848385BAA}" type="pres">
      <dgm:prSet presAssocID="{2551E4CB-EB09-450C-9132-37387398D945}" presName="dummy" presStyleCnt="0"/>
      <dgm:spPr/>
    </dgm:pt>
    <dgm:pt modelId="{7BB1C934-CD6E-4389-AB60-D55326BC8302}" type="pres">
      <dgm:prSet presAssocID="{B47B7453-52D0-4E8E-A0EE-5E0C42B9531D}" presName="sibTrans" presStyleLbl="sibTrans2D1" presStyleIdx="1" presStyleCnt="3"/>
      <dgm:spPr/>
    </dgm:pt>
    <dgm:pt modelId="{5D851138-FE51-4A19-A149-11A0DEA29AF5}" type="pres">
      <dgm:prSet presAssocID="{57FC35C8-C6CB-4C82-BE0F-B92E4ECAE64D}" presName="node" presStyleLbl="node1" presStyleIdx="2" presStyleCnt="3">
        <dgm:presLayoutVars>
          <dgm:bulletEnabled val="1"/>
        </dgm:presLayoutVars>
      </dgm:prSet>
      <dgm:spPr/>
    </dgm:pt>
    <dgm:pt modelId="{87F2D62F-9758-428E-A82A-F136F721FE64}" type="pres">
      <dgm:prSet presAssocID="{57FC35C8-C6CB-4C82-BE0F-B92E4ECAE64D}" presName="dummy" presStyleCnt="0"/>
      <dgm:spPr/>
    </dgm:pt>
    <dgm:pt modelId="{0162A7CA-7E03-4A22-95EF-970E5873DB72}" type="pres">
      <dgm:prSet presAssocID="{E3DD98F3-578A-483D-B82A-920BD328FE4E}" presName="sibTrans" presStyleLbl="sibTrans2D1" presStyleIdx="2" presStyleCnt="3"/>
      <dgm:spPr/>
    </dgm:pt>
  </dgm:ptLst>
  <dgm:cxnLst>
    <dgm:cxn modelId="{B410F203-BF34-4790-B774-CBB246AFFDF3}" srcId="{170C0135-3A94-4623-AA81-735573228628}" destId="{57FC35C8-C6CB-4C82-BE0F-B92E4ECAE64D}" srcOrd="2" destOrd="0" parTransId="{DCE6D27B-E846-4331-8F79-CDC1E8DDD09A}" sibTransId="{E3DD98F3-578A-483D-B82A-920BD328FE4E}"/>
    <dgm:cxn modelId="{74BF261D-E0A3-43A7-83EB-85FEEF0798DA}" srcId="{170C0135-3A94-4623-AA81-735573228628}" destId="{B8E35523-DEC4-40C5-AD71-C446E3CF02A7}" srcOrd="0" destOrd="0" parTransId="{E38275A8-6585-473D-8CD2-46E571691CE8}" sibTransId="{2EEF7558-FF6A-4D97-B16B-E787F09F42D0}"/>
    <dgm:cxn modelId="{6CDC671E-280C-428C-8CDE-020C21062DCD}" type="presOf" srcId="{B47B7453-52D0-4E8E-A0EE-5E0C42B9531D}" destId="{7BB1C934-CD6E-4389-AB60-D55326BC8302}" srcOrd="0" destOrd="0" presId="urn:microsoft.com/office/officeart/2005/8/layout/radial6"/>
    <dgm:cxn modelId="{B3242627-1817-4128-948A-586A1D28CAEC}" type="presOf" srcId="{B8E35523-DEC4-40C5-AD71-C446E3CF02A7}" destId="{5E4B35E6-EA27-424E-89EC-46D0A40F2772}" srcOrd="0" destOrd="0" presId="urn:microsoft.com/office/officeart/2005/8/layout/radial6"/>
    <dgm:cxn modelId="{8854DE2B-B2DC-403D-BBB5-9DAEAD86C05D}" type="presOf" srcId="{2551E4CB-EB09-450C-9132-37387398D945}" destId="{8FAC1D8D-CE9C-45FC-86D2-26F007C6DD34}" srcOrd="0" destOrd="0" presId="urn:microsoft.com/office/officeart/2005/8/layout/radial6"/>
    <dgm:cxn modelId="{6659EF34-3EF6-4AEC-872C-F63DB702B33C}" type="presOf" srcId="{170C0135-3A94-4623-AA81-735573228628}" destId="{698F6F3C-42F1-48FA-9425-25042679391F}" srcOrd="0" destOrd="0" presId="urn:microsoft.com/office/officeart/2005/8/layout/radial6"/>
    <dgm:cxn modelId="{12D27D35-EFB9-4862-B45A-F4ECD3DD2B5A}" type="presOf" srcId="{57FC35C8-C6CB-4C82-BE0F-B92E4ECAE64D}" destId="{5D851138-FE51-4A19-A149-11A0DEA29AF5}" srcOrd="0" destOrd="0" presId="urn:microsoft.com/office/officeart/2005/8/layout/radial6"/>
    <dgm:cxn modelId="{AC35BE37-19DB-4CD7-BE2E-6D0C18095769}" type="presOf" srcId="{2EEF7558-FF6A-4D97-B16B-E787F09F42D0}" destId="{98E28826-978E-4A6B-8422-B9CC30E49F37}" srcOrd="0" destOrd="0" presId="urn:microsoft.com/office/officeart/2005/8/layout/radial6"/>
    <dgm:cxn modelId="{61768550-6FA2-421B-BF53-22E629655CE4}" type="presOf" srcId="{D44E9E87-B9B9-4324-8110-FB781FB2AAAE}" destId="{061D020E-2B5D-4C0D-9DFD-684837CC0BCE}" srcOrd="0" destOrd="0" presId="urn:microsoft.com/office/officeart/2005/8/layout/radial6"/>
    <dgm:cxn modelId="{22A430BA-B6E0-4052-AE0E-A81596E2528E}" srcId="{D44E9E87-B9B9-4324-8110-FB781FB2AAAE}" destId="{170C0135-3A94-4623-AA81-735573228628}" srcOrd="0" destOrd="0" parTransId="{7EDBC624-DFE3-497D-829C-08721ACED330}" sibTransId="{D38474F5-0992-4D39-B19C-1F963AEBACD2}"/>
    <dgm:cxn modelId="{51173CC8-36DE-4780-A234-53464D5D6F33}" type="presOf" srcId="{E3DD98F3-578A-483D-B82A-920BD328FE4E}" destId="{0162A7CA-7E03-4A22-95EF-970E5873DB72}" srcOrd="0" destOrd="0" presId="urn:microsoft.com/office/officeart/2005/8/layout/radial6"/>
    <dgm:cxn modelId="{1C13D7DA-244F-475B-A626-FFEF1E3983D1}" srcId="{170C0135-3A94-4623-AA81-735573228628}" destId="{2551E4CB-EB09-450C-9132-37387398D945}" srcOrd="1" destOrd="0" parTransId="{FDDC1A66-5C2F-4161-9EE0-50E6AE6B3566}" sibTransId="{B47B7453-52D0-4E8E-A0EE-5E0C42B9531D}"/>
    <dgm:cxn modelId="{2006E8EE-D69C-49C4-9C1A-63E4C2D2FE70}" type="presParOf" srcId="{061D020E-2B5D-4C0D-9DFD-684837CC0BCE}" destId="{698F6F3C-42F1-48FA-9425-25042679391F}" srcOrd="0" destOrd="0" presId="urn:microsoft.com/office/officeart/2005/8/layout/radial6"/>
    <dgm:cxn modelId="{EE444B99-244F-42E7-AA40-8FD32874A39D}" type="presParOf" srcId="{061D020E-2B5D-4C0D-9DFD-684837CC0BCE}" destId="{5E4B35E6-EA27-424E-89EC-46D0A40F2772}" srcOrd="1" destOrd="0" presId="urn:microsoft.com/office/officeart/2005/8/layout/radial6"/>
    <dgm:cxn modelId="{99419F13-53BB-4729-8707-844D77FAB6C9}" type="presParOf" srcId="{061D020E-2B5D-4C0D-9DFD-684837CC0BCE}" destId="{8B180F40-4EFD-493D-838A-C88D7BCC1034}" srcOrd="2" destOrd="0" presId="urn:microsoft.com/office/officeart/2005/8/layout/radial6"/>
    <dgm:cxn modelId="{72F9C11E-349E-41A4-8872-970B174ACBCC}" type="presParOf" srcId="{061D020E-2B5D-4C0D-9DFD-684837CC0BCE}" destId="{98E28826-978E-4A6B-8422-B9CC30E49F37}" srcOrd="3" destOrd="0" presId="urn:microsoft.com/office/officeart/2005/8/layout/radial6"/>
    <dgm:cxn modelId="{C371A4E7-D97D-4C5F-A2DA-7F6E5149F6DF}" type="presParOf" srcId="{061D020E-2B5D-4C0D-9DFD-684837CC0BCE}" destId="{8FAC1D8D-CE9C-45FC-86D2-26F007C6DD34}" srcOrd="4" destOrd="0" presId="urn:microsoft.com/office/officeart/2005/8/layout/radial6"/>
    <dgm:cxn modelId="{B5A8D312-8F6F-4318-93AB-0CB2020E478A}" type="presParOf" srcId="{061D020E-2B5D-4C0D-9DFD-684837CC0BCE}" destId="{582D627C-FAD1-4F2D-897E-C08848385BAA}" srcOrd="5" destOrd="0" presId="urn:microsoft.com/office/officeart/2005/8/layout/radial6"/>
    <dgm:cxn modelId="{7E8E1789-B60B-4405-8CD8-D17C409DA86A}" type="presParOf" srcId="{061D020E-2B5D-4C0D-9DFD-684837CC0BCE}" destId="{7BB1C934-CD6E-4389-AB60-D55326BC8302}" srcOrd="6" destOrd="0" presId="urn:microsoft.com/office/officeart/2005/8/layout/radial6"/>
    <dgm:cxn modelId="{A0E89A57-7782-4D03-A9CB-2788C16E7736}" type="presParOf" srcId="{061D020E-2B5D-4C0D-9DFD-684837CC0BCE}" destId="{5D851138-FE51-4A19-A149-11A0DEA29AF5}" srcOrd="7" destOrd="0" presId="urn:microsoft.com/office/officeart/2005/8/layout/radial6"/>
    <dgm:cxn modelId="{AD4ADAE1-D633-4009-8B9D-2CEF29E3F76C}" type="presParOf" srcId="{061D020E-2B5D-4C0D-9DFD-684837CC0BCE}" destId="{87F2D62F-9758-428E-A82A-F136F721FE64}" srcOrd="8" destOrd="0" presId="urn:microsoft.com/office/officeart/2005/8/layout/radial6"/>
    <dgm:cxn modelId="{6143C6D3-B1F0-4A53-B4E2-F06938629FAC}" type="presParOf" srcId="{061D020E-2B5D-4C0D-9DFD-684837CC0BCE}" destId="{0162A7CA-7E03-4A22-95EF-970E5873DB7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A7CA-7E03-4A22-95EF-970E5873DB72}">
      <dsp:nvSpPr>
        <dsp:cNvPr id="0" name=""/>
        <dsp:cNvSpPr/>
      </dsp:nvSpPr>
      <dsp:spPr>
        <a:xfrm>
          <a:off x="554893" y="564188"/>
          <a:ext cx="3765425" cy="3765425"/>
        </a:xfrm>
        <a:prstGeom prst="blockArc">
          <a:avLst>
            <a:gd name="adj1" fmla="val 9000000"/>
            <a:gd name="adj2" fmla="val 16200000"/>
            <a:gd name="adj3" fmla="val 4639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1C934-CD6E-4389-AB60-D55326BC8302}">
      <dsp:nvSpPr>
        <dsp:cNvPr id="0" name=""/>
        <dsp:cNvSpPr/>
      </dsp:nvSpPr>
      <dsp:spPr>
        <a:xfrm>
          <a:off x="554893" y="564188"/>
          <a:ext cx="3765425" cy="3765425"/>
        </a:xfrm>
        <a:prstGeom prst="blockArc">
          <a:avLst>
            <a:gd name="adj1" fmla="val 1800000"/>
            <a:gd name="adj2" fmla="val 9000000"/>
            <a:gd name="adj3" fmla="val 4639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28826-978E-4A6B-8422-B9CC30E49F37}">
      <dsp:nvSpPr>
        <dsp:cNvPr id="0" name=""/>
        <dsp:cNvSpPr/>
      </dsp:nvSpPr>
      <dsp:spPr>
        <a:xfrm>
          <a:off x="554893" y="564188"/>
          <a:ext cx="3765425" cy="3765425"/>
        </a:xfrm>
        <a:prstGeom prst="blockArc">
          <a:avLst>
            <a:gd name="adj1" fmla="val 16200000"/>
            <a:gd name="adj2" fmla="val 1800000"/>
            <a:gd name="adj3" fmla="val 4639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F6F3C-42F1-48FA-9425-25042679391F}">
      <dsp:nvSpPr>
        <dsp:cNvPr id="0" name=""/>
        <dsp:cNvSpPr/>
      </dsp:nvSpPr>
      <dsp:spPr>
        <a:xfrm>
          <a:off x="1571113" y="1580408"/>
          <a:ext cx="1732985" cy="1732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Team Dynamics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824903" y="1834198"/>
        <a:ext cx="1225405" cy="1225405"/>
      </dsp:txXfrm>
    </dsp:sp>
    <dsp:sp modelId="{5E4B35E6-EA27-424E-89EC-46D0A40F2772}">
      <dsp:nvSpPr>
        <dsp:cNvPr id="0" name=""/>
        <dsp:cNvSpPr/>
      </dsp:nvSpPr>
      <dsp:spPr>
        <a:xfrm>
          <a:off x="1831061" y="1314"/>
          <a:ext cx="1213089" cy="1213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RD </a:t>
          </a:r>
        </a:p>
      </dsp:txBody>
      <dsp:txXfrm>
        <a:off x="2008714" y="178967"/>
        <a:ext cx="857783" cy="857783"/>
      </dsp:txXfrm>
    </dsp:sp>
    <dsp:sp modelId="{8FAC1D8D-CE9C-45FC-86D2-26F007C6DD34}">
      <dsp:nvSpPr>
        <dsp:cNvPr id="0" name=""/>
        <dsp:cNvSpPr/>
      </dsp:nvSpPr>
      <dsp:spPr>
        <a:xfrm>
          <a:off x="3423717" y="2759876"/>
          <a:ext cx="1213089" cy="1213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Speech Therapy &amp; Nursing Liaison  </a:t>
          </a:r>
        </a:p>
      </dsp:txBody>
      <dsp:txXfrm>
        <a:off x="3601370" y="2937529"/>
        <a:ext cx="857783" cy="857783"/>
      </dsp:txXfrm>
    </dsp:sp>
    <dsp:sp modelId="{5D851138-FE51-4A19-A149-11A0DEA29AF5}">
      <dsp:nvSpPr>
        <dsp:cNvPr id="0" name=""/>
        <dsp:cNvSpPr/>
      </dsp:nvSpPr>
      <dsp:spPr>
        <a:xfrm>
          <a:off x="238404" y="2759876"/>
          <a:ext cx="1213089" cy="1213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Production Staff, Lead </a:t>
          </a:r>
        </a:p>
      </dsp:txBody>
      <dsp:txXfrm>
        <a:off x="416057" y="2937529"/>
        <a:ext cx="857783" cy="857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9/29/2022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9/29/2022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9/29/2022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9/29/2022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9/29/2022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9/29/2022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9/29/2022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9/29/2022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9/29/2022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9/29/2022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9/29/2022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9/29/2022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9/29/2022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9/29/2022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Journey to PU4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Puree standards and elevating the dining experience </a:t>
            </a:r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7BC1-C0AC-48E6-81E8-7EFAD3980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5C488-ECE5-475C-9A2F-50FBA92719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Cheese Ravioli with Marinara </a:t>
            </a:r>
          </a:p>
        </p:txBody>
      </p:sp>
      <p:pic>
        <p:nvPicPr>
          <p:cNvPr id="5" name="Content Placeholder 4" descr="A plate with food on it&#10;&#10;Description automatically generated with medium confidence">
            <a:extLst>
              <a:ext uri="{FF2B5EF4-FFF2-40B4-BE49-F238E27FC236}">
                <a16:creationId xmlns:a16="http://schemas.microsoft.com/office/drawing/2014/main" id="{513CC26B-64F4-498A-81E6-52E2370E99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83" b="-1"/>
          <a:stretch/>
        </p:blipFill>
        <p:spPr>
          <a:xfrm rot="5400000">
            <a:off x="1293813" y="1805905"/>
            <a:ext cx="4572000" cy="416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3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E2412-300A-43E7-82DB-AE059502B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00928-CFF0-4F40-ABE1-E134A5CC70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Sausage w/Peppers &amp; Onions</a:t>
            </a:r>
            <a:br>
              <a:rPr lang="en-US" dirty="0"/>
            </a:br>
            <a:r>
              <a:rPr lang="en-US" dirty="0"/>
              <a:t>Mashed Potatoes Carrots </a:t>
            </a:r>
          </a:p>
        </p:txBody>
      </p:sp>
      <p:pic>
        <p:nvPicPr>
          <p:cNvPr id="5" name="Content Placeholder 4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7F87ED1D-F9B2-4D10-A5EC-117D757E17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83" b="-1"/>
          <a:stretch/>
        </p:blipFill>
        <p:spPr>
          <a:xfrm rot="5400000">
            <a:off x="1293813" y="1805905"/>
            <a:ext cx="4572000" cy="416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6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A9995-B2DA-4890-85AE-A2799B98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06FFC-1231-4198-A49A-DD31E4740D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Assorted Desserts </a:t>
            </a:r>
          </a:p>
        </p:txBody>
      </p:sp>
      <p:pic>
        <p:nvPicPr>
          <p:cNvPr id="5" name="Content Placeholder 4" descr="A plate of food&#10;&#10;Description automatically generated">
            <a:extLst>
              <a:ext uri="{FF2B5EF4-FFF2-40B4-BE49-F238E27FC236}">
                <a16:creationId xmlns:a16="http://schemas.microsoft.com/office/drawing/2014/main" id="{8FCECAF3-FBC8-45B6-8910-7633E375C3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83" b="-1"/>
          <a:stretch/>
        </p:blipFill>
        <p:spPr>
          <a:xfrm rot="5400000">
            <a:off x="1293813" y="1805905"/>
            <a:ext cx="4572000" cy="416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8883" y="1600200"/>
            <a:ext cx="9751060" cy="4191000"/>
          </a:xfrm>
        </p:spPr>
        <p:txBody>
          <a:bodyPr/>
          <a:lstStyle/>
          <a:p>
            <a:pPr marL="0" marR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4000" kern="12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Team dynamics for success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4000" kern="12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Essential Equipment for preparation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4000" kern="12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 planning and food preparation techniques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Teams Needed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RD Team lead </a:t>
            </a:r>
          </a:p>
          <a:p>
            <a:r>
              <a:rPr lang="en-US" dirty="0"/>
              <a:t>Speech Therapy &amp; Nursing Liaison</a:t>
            </a:r>
          </a:p>
          <a:p>
            <a:r>
              <a:rPr lang="en-US" dirty="0"/>
              <a:t>Production Staff /Team Leader </a:t>
            </a:r>
          </a:p>
          <a:p>
            <a:endParaRPr lang="en-US" dirty="0"/>
          </a:p>
        </p:txBody>
      </p:sp>
      <p:graphicFrame>
        <p:nvGraphicFramePr>
          <p:cNvPr id="5" name="Content Placeholder 4" descr="Radial cycle shows the relationship between 3 tasks to a group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44363325"/>
              </p:ext>
            </p:extLst>
          </p:nvPr>
        </p:nvGraphicFramePr>
        <p:xfrm>
          <a:off x="6094413" y="1600200"/>
          <a:ext cx="487521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06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 Lead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57200"/>
            <a:ext cx="9141619" cy="2590800"/>
          </a:xfrm>
        </p:spPr>
        <p:txBody>
          <a:bodyPr>
            <a:normAutofit/>
          </a:bodyPr>
          <a:lstStyle/>
          <a:p>
            <a:r>
              <a:rPr lang="en-US" dirty="0"/>
              <a:t>It’s important to have a team leader </a:t>
            </a:r>
          </a:p>
          <a:p>
            <a:r>
              <a:rPr lang="en-US" dirty="0"/>
              <a:t>	* be the expert of the standards </a:t>
            </a:r>
          </a:p>
          <a:p>
            <a:r>
              <a:rPr lang="en-US" dirty="0"/>
              <a:t>	* keep team on task </a:t>
            </a:r>
          </a:p>
          <a:p>
            <a:r>
              <a:rPr lang="en-US" dirty="0"/>
              <a:t>	* be the auditor of progress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Team(cont.)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Speech /Nursing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Speech is needed to help with resident needs/requirements </a:t>
            </a:r>
          </a:p>
          <a:p>
            <a:r>
              <a:rPr lang="en-US" dirty="0"/>
              <a:t>Keep consistencies correct through audits </a:t>
            </a:r>
          </a:p>
          <a:p>
            <a:r>
              <a:rPr lang="en-US" dirty="0"/>
              <a:t>Nursing – if care givers are helping with meals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Production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6094412" y="2413001"/>
            <a:ext cx="4875530" cy="3530600"/>
          </a:xfrm>
        </p:spPr>
        <p:txBody>
          <a:bodyPr/>
          <a:lstStyle/>
          <a:p>
            <a:r>
              <a:rPr lang="en-US" dirty="0"/>
              <a:t>Having proper equipment </a:t>
            </a:r>
          </a:p>
          <a:p>
            <a:r>
              <a:rPr lang="en-US" dirty="0"/>
              <a:t>Trained to proper sizes </a:t>
            </a:r>
          </a:p>
          <a:p>
            <a:r>
              <a:rPr lang="en-US" dirty="0"/>
              <a:t>Audits others on team </a:t>
            </a:r>
          </a:p>
        </p:txBody>
      </p:sp>
    </p:spTree>
    <p:extLst>
      <p:ext uri="{BB962C8B-B14F-4D97-AF65-F5344CB8AC3E}">
        <p14:creationId xmlns:p14="http://schemas.microsoft.com/office/powerpoint/2010/main" val="28916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Needs </a:t>
            </a:r>
          </a:p>
        </p:txBody>
      </p:sp>
      <p:pic>
        <p:nvPicPr>
          <p:cNvPr id="4" name="Picture 3" descr="A close-up of some food&#10;&#10;Description automatically generated with low confidence">
            <a:extLst>
              <a:ext uri="{FF2B5EF4-FFF2-40B4-BE49-F238E27FC236}">
                <a16:creationId xmlns:a16="http://schemas.microsoft.com/office/drawing/2014/main" id="{D8209270-774B-4E3F-A605-E49F7E8002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640" y="1866899"/>
            <a:ext cx="2667001" cy="2209801"/>
          </a:xfrm>
          <a:prstGeom prst="rect">
            <a:avLst/>
          </a:prstGeom>
        </p:spPr>
      </p:pic>
      <p:pic>
        <p:nvPicPr>
          <p:cNvPr id="9" name="Picture 8" descr="A picture containing kitchenware, indoor, strainer&#10;&#10;Description automatically generated">
            <a:extLst>
              <a:ext uri="{FF2B5EF4-FFF2-40B4-BE49-F238E27FC236}">
                <a16:creationId xmlns:a16="http://schemas.microsoft.com/office/drawing/2014/main" id="{D1E5CDA2-3194-4C9E-9086-FE8C8EB61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9262" y="1485900"/>
            <a:ext cx="2514602" cy="3048000"/>
          </a:xfrm>
          <a:prstGeom prst="rect">
            <a:avLst/>
          </a:prstGeom>
        </p:spPr>
      </p:pic>
      <p:pic>
        <p:nvPicPr>
          <p:cNvPr id="12" name="Picture 11" descr="A picture containing indoor, kitchen appliance&#10;&#10;Description automatically generated">
            <a:extLst>
              <a:ext uri="{FF2B5EF4-FFF2-40B4-BE49-F238E27FC236}">
                <a16:creationId xmlns:a16="http://schemas.microsoft.com/office/drawing/2014/main" id="{43B9CA21-2E12-4F40-B071-EACD19911A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2355" y="3678115"/>
            <a:ext cx="3276600" cy="3048000"/>
          </a:xfrm>
          <a:prstGeom prst="rect">
            <a:avLst/>
          </a:prstGeom>
        </p:spPr>
      </p:pic>
      <p:pic>
        <p:nvPicPr>
          <p:cNvPr id="14" name="Picture 13" descr="A picture containing indoor&#10;&#10;Description automatically generated">
            <a:extLst>
              <a:ext uri="{FF2B5EF4-FFF2-40B4-BE49-F238E27FC236}">
                <a16:creationId xmlns:a16="http://schemas.microsoft.com/office/drawing/2014/main" id="{1D5D5AA8-B1F6-4B81-A401-718ADA540D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8770" y="3048000"/>
            <a:ext cx="2247900" cy="5143500"/>
          </a:xfrm>
          <a:prstGeom prst="rect">
            <a:avLst/>
          </a:prstGeom>
        </p:spPr>
      </p:pic>
      <p:pic>
        <p:nvPicPr>
          <p:cNvPr id="16" name="Picture 15" descr="A picture containing indoor&#10;&#10;Description automatically generated">
            <a:extLst>
              <a:ext uri="{FF2B5EF4-FFF2-40B4-BE49-F238E27FC236}">
                <a16:creationId xmlns:a16="http://schemas.microsoft.com/office/drawing/2014/main" id="{0A5CD826-9BB9-4615-952B-2392946B7E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09853" y="2782094"/>
            <a:ext cx="4876800" cy="3275013"/>
          </a:xfrm>
          <a:prstGeom prst="rect">
            <a:avLst/>
          </a:prstGeom>
        </p:spPr>
      </p:pic>
      <p:pic>
        <p:nvPicPr>
          <p:cNvPr id="18" name="Picture 17" descr="A picture containing indoor, items&#10;&#10;Description automatically generated">
            <a:extLst>
              <a:ext uri="{FF2B5EF4-FFF2-40B4-BE49-F238E27FC236}">
                <a16:creationId xmlns:a16="http://schemas.microsoft.com/office/drawing/2014/main" id="{5E5154C1-B09D-4953-B1D4-DDA28F7E00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0278" y="276224"/>
            <a:ext cx="3276598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C6CF-1C47-42F7-A136-1132D7964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 Planning- Preparation Techniques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EC824-69FF-4DE3-A6D6-8636452F5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Preparation </a:t>
            </a:r>
          </a:p>
          <a:p>
            <a:pPr marL="0" indent="0">
              <a:buNone/>
            </a:pPr>
            <a:r>
              <a:rPr lang="en-US" dirty="0"/>
              <a:t>Spice Blends </a:t>
            </a:r>
          </a:p>
          <a:p>
            <a:pPr marL="0" indent="0">
              <a:buNone/>
            </a:pPr>
            <a:r>
              <a:rPr lang="en-US" dirty="0"/>
              <a:t>Labeling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FC681-532F-45B8-A653-64B2563C1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883" y="1600203"/>
            <a:ext cx="3453500" cy="4419598"/>
          </a:xfrm>
        </p:spPr>
        <p:txBody>
          <a:bodyPr/>
          <a:lstStyle/>
          <a:p>
            <a:r>
              <a:rPr lang="en-US" dirty="0"/>
              <a:t> Review menu</a:t>
            </a:r>
          </a:p>
          <a:p>
            <a:r>
              <a:rPr lang="en-US" dirty="0"/>
              <a:t>Items can be pureed </a:t>
            </a:r>
          </a:p>
          <a:p>
            <a:r>
              <a:rPr lang="en-US" dirty="0"/>
              <a:t>7-10 days ahead </a:t>
            </a:r>
          </a:p>
          <a:p>
            <a:r>
              <a:rPr lang="en-US" dirty="0"/>
              <a:t>Resident </a:t>
            </a:r>
          </a:p>
          <a:p>
            <a:r>
              <a:rPr lang="en-US" dirty="0"/>
              <a:t>	Dislikes </a:t>
            </a:r>
          </a:p>
          <a:p>
            <a:r>
              <a:rPr lang="en-US" dirty="0"/>
              <a:t>	Allergies </a:t>
            </a:r>
          </a:p>
        </p:txBody>
      </p:sp>
    </p:spTree>
    <p:extLst>
      <p:ext uri="{BB962C8B-B14F-4D97-AF65-F5344CB8AC3E}">
        <p14:creationId xmlns:p14="http://schemas.microsoft.com/office/powerpoint/2010/main" val="140830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FDD3E42-8340-95E8-FC48-D6208FE2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3F984615-6452-4EFE-8521-D03B3C1D40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r="26020" b="1"/>
          <a:stretch/>
        </p:blipFill>
        <p:spPr>
          <a:xfrm rot="5400000">
            <a:off x="1293177" y="1448435"/>
            <a:ext cx="4572000" cy="4875530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35E8AAA-7EA5-0ACA-E9E3-F6DE2379C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/>
          <a:lstStyle/>
          <a:p>
            <a:r>
              <a:rPr lang="en-US" dirty="0"/>
              <a:t>Chicken Cacciatore</a:t>
            </a:r>
          </a:p>
          <a:p>
            <a:r>
              <a:rPr lang="en-US" dirty="0"/>
              <a:t>Rice </a:t>
            </a:r>
          </a:p>
          <a:p>
            <a:r>
              <a:rPr lang="en-US" dirty="0"/>
              <a:t>Carrots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7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F424A-C420-43D8-892B-F969EF03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7CFA9-78DF-4647-999D-98AC06EB3E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BBQ Chicken </a:t>
            </a:r>
            <a:br>
              <a:rPr lang="en-US" sz="2800" dirty="0"/>
            </a:br>
            <a:r>
              <a:rPr lang="en-US" sz="2800" dirty="0"/>
              <a:t>Macaroni &amp; Cheese </a:t>
            </a:r>
            <a:br>
              <a:rPr lang="en-US" sz="2800" dirty="0"/>
            </a:br>
            <a:r>
              <a:rPr lang="en-US" sz="2800" dirty="0"/>
              <a:t>Stewed Tomatoes </a:t>
            </a:r>
            <a:endParaRPr lang="en-US" dirty="0"/>
          </a:p>
        </p:txBody>
      </p:sp>
      <p:pic>
        <p:nvPicPr>
          <p:cNvPr id="5" name="Content Placeholder 4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C86647AF-1EEB-4ACC-B7EE-D07CD78C17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83" b="-1"/>
          <a:stretch/>
        </p:blipFill>
        <p:spPr>
          <a:xfrm rot="5400000">
            <a:off x="1293813" y="1805905"/>
            <a:ext cx="4572000" cy="416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2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700CCB-20BA-4760-AB9F-AC3B63ED32E0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438</TotalTime>
  <Words>182</Words>
  <Application>Microsoft Office PowerPoint</Application>
  <PresentationFormat>Custom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Constantia</vt:lpstr>
      <vt:lpstr>Times New Roman</vt:lpstr>
      <vt:lpstr>Cooking 16x9</vt:lpstr>
      <vt:lpstr>Our Journey to PU4</vt:lpstr>
      <vt:lpstr>Objectives </vt:lpstr>
      <vt:lpstr>Teams Needed </vt:lpstr>
      <vt:lpstr>RD Lead </vt:lpstr>
      <vt:lpstr>Team(cont.) </vt:lpstr>
      <vt:lpstr>Equipment Needs </vt:lpstr>
      <vt:lpstr>Menu Planning- Preparation Techniques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IDDSI </dc:title>
  <dc:creator>Whary, Jeff (AMV)</dc:creator>
  <cp:lastModifiedBy>Whary, Jeff (AMV)</cp:lastModifiedBy>
  <cp:revision>24</cp:revision>
  <cp:lastPrinted>2022-09-29T14:22:01Z</cp:lastPrinted>
  <dcterms:created xsi:type="dcterms:W3CDTF">2022-07-14T12:44:58Z</dcterms:created>
  <dcterms:modified xsi:type="dcterms:W3CDTF">2022-09-29T14:23:25Z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