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145706073" r:id="rId3"/>
    <p:sldId id="2145706074" r:id="rId4"/>
    <p:sldId id="2145706076" r:id="rId5"/>
    <p:sldId id="2145706077" r:id="rId6"/>
    <p:sldId id="2145706078" r:id="rId7"/>
    <p:sldId id="2145706079" r:id="rId8"/>
    <p:sldId id="2145706080" r:id="rId9"/>
    <p:sldId id="2145706081" r:id="rId10"/>
    <p:sldId id="2145706082" r:id="rId11"/>
    <p:sldId id="356" r:id="rId12"/>
    <p:sldId id="357" r:id="rId13"/>
    <p:sldId id="2145706075" r:id="rId14"/>
    <p:sldId id="2145706072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63258-DA7E-AE5E-83CD-58D546F04F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3482" y="0"/>
            <a:ext cx="9740347" cy="847897"/>
          </a:xfrm>
          <a:solidFill>
            <a:schemeClr val="tx1"/>
          </a:solidFill>
        </p:spPr>
        <p:txBody>
          <a:bodyPr/>
          <a:lstStyle/>
          <a:p>
            <a:pPr algn="l"/>
            <a:br>
              <a:rPr lang="en-US" sz="4800" dirty="0"/>
            </a:br>
            <a:br>
              <a:rPr lang="en-US" sz="4800" dirty="0"/>
            </a:br>
            <a:r>
              <a:rPr lang="en-US" sz="4000" dirty="0"/>
              <a:t>Career Development Mentoring Session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1B2E01-9CFF-B3B0-EFE1-08F600EE1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89708"/>
            <a:ext cx="12192000" cy="606829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0000" lnSpcReduction="20000"/>
          </a:bodyPr>
          <a:lstStyle/>
          <a:p>
            <a:pPr algn="l"/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  </a:t>
            </a:r>
            <a:r>
              <a:rPr lang="en-US" sz="96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 Dialogue with......</a:t>
            </a:r>
          </a:p>
          <a:p>
            <a:pPr algn="l"/>
            <a:r>
              <a:rPr lang="en-US" sz="96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                   Dr. Sachiko St. Jeor</a:t>
            </a:r>
          </a:p>
          <a:p>
            <a:pPr marL="123444" indent="0" algn="l">
              <a:buNone/>
            </a:pPr>
            <a:r>
              <a:rPr lang="en-US" sz="45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Professor of Internal Medicine Emerita, UNSOM, Reno, NV.</a:t>
            </a:r>
          </a:p>
          <a:p>
            <a:pPr marL="123444" indent="0" algn="l">
              <a:buNone/>
            </a:pPr>
            <a:r>
              <a:rPr lang="en-US" sz="45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CEO St. Jeor Nutrition Associates, PLLC (dba GenQuest Nutrition)</a:t>
            </a:r>
          </a:p>
          <a:p>
            <a:pPr marL="123444" indent="0" algn="l">
              <a:buNone/>
            </a:pPr>
            <a:r>
              <a:rPr lang="en-US" sz="45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5401 </a:t>
            </a:r>
            <a:r>
              <a:rPr lang="en-US" sz="4500" b="1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Cremello</a:t>
            </a:r>
            <a:r>
              <a:rPr lang="en-US" sz="45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Way           Email:  sstjeor@med.unr.edu</a:t>
            </a:r>
          </a:p>
          <a:p>
            <a:pPr marL="123444" indent="0" algn="l">
              <a:buNone/>
            </a:pPr>
            <a:r>
              <a:rPr lang="en-US" sz="45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Reno, NV 89511                Phone:  (775) 250-2303</a:t>
            </a:r>
          </a:p>
          <a:p>
            <a:pPr marL="123444" indent="0" algn="l">
              <a:buNone/>
            </a:pPr>
            <a:r>
              <a:rPr lang="en-US" sz="45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</a:t>
            </a:r>
            <a:r>
              <a:rPr lang="en-US" sz="4500" b="1" u="sng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Websites:</a:t>
            </a:r>
            <a:r>
              <a:rPr lang="en-US" sz="45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</a:t>
            </a:r>
            <a:r>
              <a:rPr lang="en-US" sz="4500" b="1" u="sng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genquestnutrition.com</a:t>
            </a:r>
            <a:r>
              <a:rPr lang="en-US" sz="45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and     </a:t>
            </a:r>
            <a:r>
              <a:rPr lang="en-US" sz="4500" b="1" u="sng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energybalanceinitiative.com</a:t>
            </a:r>
          </a:p>
          <a:p>
            <a:pPr marL="123444" indent="0" algn="l">
              <a:buNone/>
            </a:pPr>
            <a:endParaRPr lang="en-US" sz="4500" b="1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123444" indent="0" algn="l">
              <a:buNone/>
            </a:pPr>
            <a:r>
              <a:rPr lang="en-US" sz="4500" b="1" u="sng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Education:</a:t>
            </a:r>
          </a:p>
          <a:p>
            <a:pPr marL="123444" indent="0" algn="l">
              <a:buNone/>
            </a:pPr>
            <a:r>
              <a:rPr lang="en-US" sz="45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	B.A.     University of Utah, Salt Lake City, Utah (Nutrition)</a:t>
            </a:r>
          </a:p>
          <a:p>
            <a:pPr marL="123444" indent="0" algn="l">
              <a:buNone/>
            </a:pPr>
            <a:r>
              <a:rPr lang="en-US" sz="45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(R.D.)    Clinical Nutrition Internship (RD), State University of Iowa Hospitals, Iowa City, Iowa </a:t>
            </a:r>
          </a:p>
          <a:p>
            <a:pPr marL="123444" indent="0" algn="l">
              <a:buNone/>
            </a:pPr>
            <a:r>
              <a:rPr lang="en-US" sz="45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	M.S.    State University of Iowa, Iowa City, Iowa</a:t>
            </a:r>
          </a:p>
          <a:p>
            <a:pPr marL="123444" indent="0" algn="l">
              <a:buNone/>
            </a:pPr>
            <a:r>
              <a:rPr lang="en-US" sz="45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	Ph.D.   Pennsylvania State </a:t>
            </a:r>
            <a:r>
              <a:rPr lang="en-US" sz="4500" b="1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Universiy</a:t>
            </a:r>
            <a:r>
              <a:rPr lang="en-US" sz="45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University Park, PA</a:t>
            </a:r>
          </a:p>
          <a:p>
            <a:pPr algn="l"/>
            <a:r>
              <a:rPr lang="en-US" sz="28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157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42C33C-0CAD-7F43-794A-384B0DC6635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dirty="0"/>
              <a:t>7.  </a:t>
            </a:r>
            <a:r>
              <a:rPr lang="en-US" sz="2200" dirty="0"/>
              <a:t>Professor of Internal Medicine Emerita</a:t>
            </a:r>
            <a:br>
              <a:rPr lang="en-US" sz="2200" dirty="0"/>
            </a:br>
            <a:r>
              <a:rPr lang="en-US" sz="2200" dirty="0"/>
              <a:t>        University of Nevada School of Medicine</a:t>
            </a:r>
            <a:br>
              <a:rPr lang="en-US" sz="2200" dirty="0"/>
            </a:br>
            <a:r>
              <a:rPr lang="en-US" sz="2200" dirty="0"/>
              <a:t>         Reno, Nevada    (32 years)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F5A7F7-78FC-23EB-C09D-18CE41504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603703" cy="3880773"/>
          </a:xfrm>
        </p:spPr>
        <p:txBody>
          <a:bodyPr>
            <a:normAutofit/>
          </a:bodyPr>
          <a:lstStyle/>
          <a:p>
            <a:r>
              <a:rPr lang="en-US" dirty="0"/>
              <a:t>Assistant Professor, Depts. Family Medicine, Internal Medicine &amp; Pediatrics</a:t>
            </a:r>
          </a:p>
          <a:p>
            <a:pPr marL="0" indent="0">
              <a:buNone/>
            </a:pPr>
            <a:r>
              <a:rPr lang="en-US" dirty="0"/>
              <a:t>             Director Nutrition Education and Research Program</a:t>
            </a:r>
          </a:p>
          <a:p>
            <a:r>
              <a:rPr lang="en-US" dirty="0"/>
              <a:t>Associate Professor, Director Nutrition Education and Research Program</a:t>
            </a:r>
          </a:p>
          <a:p>
            <a:r>
              <a:rPr lang="en-US" dirty="0"/>
              <a:t>Professor and Chief, Division of Medical Nutrition </a:t>
            </a:r>
          </a:p>
          <a:p>
            <a:r>
              <a:rPr lang="en-US" dirty="0"/>
              <a:t>         and Director, Center for Nutrition and Metabolism</a:t>
            </a:r>
          </a:p>
          <a:p>
            <a:r>
              <a:rPr lang="en-US" dirty="0"/>
              <a:t>Professor of Clinical Medicine, Division of Endocrinology, Nutrition and Metabolism</a:t>
            </a:r>
          </a:p>
          <a:p>
            <a:endParaRPr lang="en-US" dirty="0"/>
          </a:p>
          <a:p>
            <a:r>
              <a:rPr lang="en-US" dirty="0"/>
              <a:t>Professor of Internal Medicine Emerita, Univ. Nevada School of Med, Reno, Nevada</a:t>
            </a:r>
          </a:p>
        </p:txBody>
      </p:sp>
    </p:spTree>
    <p:extLst>
      <p:ext uri="{BB962C8B-B14F-4D97-AF65-F5344CB8AC3E}">
        <p14:creationId xmlns:p14="http://schemas.microsoft.com/office/powerpoint/2010/main" val="1737642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6" name="Rectangle 4">
            <a:extLst>
              <a:ext uri="{FF2B5EF4-FFF2-40B4-BE49-F238E27FC236}">
                <a16:creationId xmlns:a16="http://schemas.microsoft.com/office/drawing/2014/main" id="{32919534-659A-351D-DFF2-AE2B22FD5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186" y="27332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MILESTONES</a:t>
            </a:r>
            <a:br>
              <a:rPr lang="en-US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“Nutrition Curriculum” at UNSOM</a:t>
            </a:r>
          </a:p>
        </p:txBody>
      </p:sp>
      <p:sp>
        <p:nvSpPr>
          <p:cNvPr id="11267" name="Rectangle 5">
            <a:extLst>
              <a:ext uri="{FF2B5EF4-FFF2-40B4-BE49-F238E27FC236}">
                <a16:creationId xmlns:a16="http://schemas.microsoft.com/office/drawing/2014/main" id="{38DC802F-8B29-9DED-8419-E8CBD9FCF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759226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altLang="en-US" sz="2400" b="1" dirty="0"/>
              <a:t>1982</a:t>
            </a:r>
            <a:r>
              <a:rPr lang="en-US" altLang="en-US" sz="2400" dirty="0"/>
              <a:t> – NERP (Nutrition Education and Research Program) established for the UNSOM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altLang="en-US" sz="2400" b="1" dirty="0"/>
              <a:t>1985</a:t>
            </a:r>
            <a:r>
              <a:rPr lang="en-US" altLang="en-US" sz="2400" dirty="0"/>
              <a:t> – “</a:t>
            </a:r>
            <a:r>
              <a:rPr lang="en-US" altLang="en-US" sz="2400" u="sng" dirty="0"/>
              <a:t>Required</a:t>
            </a:r>
            <a:r>
              <a:rPr lang="en-US" altLang="en-US" sz="2400" dirty="0"/>
              <a:t>” 20 hour Medical Nutrition Course for MSI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altLang="en-US" sz="2400" b="1" dirty="0"/>
              <a:t>1985-1995</a:t>
            </a:r>
            <a:r>
              <a:rPr lang="en-US" altLang="en-US" sz="2400" dirty="0"/>
              <a:t> – Longitudinal curricular integration of nutrition into other courses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altLang="en-US" sz="2400" b="1" dirty="0"/>
              <a:t>1996</a:t>
            </a:r>
            <a:r>
              <a:rPr lang="en-US" altLang="en-US" sz="2400" dirty="0"/>
              <a:t> – Special Qualification In Nutrition (SQIN) Program initiated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altLang="en-US" sz="2400" b="1" dirty="0"/>
              <a:t>2003</a:t>
            </a:r>
            <a:r>
              <a:rPr lang="en-US" altLang="en-US" sz="2400" dirty="0"/>
              <a:t> – NERP becomes DMN (Division of Medical Nutrition), Dept. of Internal Medicine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altLang="en-US" sz="2400" b="1" dirty="0"/>
              <a:t>2003</a:t>
            </a:r>
            <a:r>
              <a:rPr lang="en-US" altLang="en-US" sz="2400" dirty="0"/>
              <a:t> – CNMD (Center for Nutrition and Metabolic Disorders) established</a:t>
            </a:r>
          </a:p>
        </p:txBody>
      </p:sp>
      <p:sp>
        <p:nvSpPr>
          <p:cNvPr id="11268" name="Line 6">
            <a:extLst>
              <a:ext uri="{FF2B5EF4-FFF2-40B4-BE49-F238E27FC236}">
                <a16:creationId xmlns:a16="http://schemas.microsoft.com/office/drawing/2014/main" id="{F945D75D-1E80-D996-65C5-B742F13840D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1447800"/>
            <a:ext cx="78486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269" name="Picture 7" descr="j0078772">
            <a:extLst>
              <a:ext uri="{FF2B5EF4-FFF2-40B4-BE49-F238E27FC236}">
                <a16:creationId xmlns:a16="http://schemas.microsoft.com/office/drawing/2014/main" id="{5EE935CF-B2CE-BA69-2207-3F20BAA23D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5334000"/>
            <a:ext cx="1447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2" name="Rectangle 4">
            <a:extLst>
              <a:ext uri="{FF2B5EF4-FFF2-40B4-BE49-F238E27FC236}">
                <a16:creationId xmlns:a16="http://schemas.microsoft.com/office/drawing/2014/main" id="{31FBF94B-21A7-AC1F-49FE-E5F48E84A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28600"/>
            <a:ext cx="3352800" cy="838200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Support:</a:t>
            </a:r>
          </a:p>
        </p:txBody>
      </p:sp>
      <p:sp>
        <p:nvSpPr>
          <p:cNvPr id="10243" name="Rectangle 5">
            <a:extLst>
              <a:ext uri="{FF2B5EF4-FFF2-40B4-BE49-F238E27FC236}">
                <a16:creationId xmlns:a16="http://schemas.microsoft.com/office/drawing/2014/main" id="{F635AA16-AFA4-77E9-2861-6254CEA25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638" y="1619775"/>
            <a:ext cx="4114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altLang="en-US" sz="2400" b="1" dirty="0"/>
              <a:t>EDUCATIONAL GRANTS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b="1" dirty="0"/>
              <a:t>1983-1985</a:t>
            </a:r>
            <a:r>
              <a:rPr lang="en-US" altLang="en-US" dirty="0"/>
              <a:t>, NFME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b="1" dirty="0"/>
              <a:t>1989-1994</a:t>
            </a:r>
            <a:r>
              <a:rPr lang="en-US" altLang="en-US" dirty="0"/>
              <a:t>, CINCH, NCI, </a:t>
            </a:r>
          </a:p>
          <a:p>
            <a:pPr lvl="1" eaLnBrk="1" hangingPunct="1">
              <a:spcBef>
                <a:spcPct val="20000"/>
              </a:spcBef>
            </a:pPr>
            <a:r>
              <a:rPr lang="en-US" altLang="en-US" dirty="0"/>
              <a:t>	NIH, R25 CA48062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b="1" dirty="0"/>
              <a:t>1996-2000</a:t>
            </a:r>
            <a:r>
              <a:rPr lang="en-US" altLang="en-US" dirty="0"/>
              <a:t>, </a:t>
            </a:r>
            <a:r>
              <a:rPr lang="en-US" altLang="en-US" dirty="0" err="1"/>
              <a:t>NuGEM</a:t>
            </a:r>
            <a:endParaRPr lang="en-US" altLang="en-US" dirty="0"/>
          </a:p>
          <a:p>
            <a:pPr lvl="1" eaLnBrk="1" hangingPunct="1">
              <a:spcBef>
                <a:spcPct val="20000"/>
              </a:spcBef>
            </a:pPr>
            <a:r>
              <a:rPr lang="en-US" altLang="en-US" dirty="0"/>
              <a:t> 	NCI, NIH, R25 CA64754</a:t>
            </a:r>
          </a:p>
          <a:p>
            <a:pPr lvl="1" eaLnBrk="1" hangingPunct="1">
              <a:spcBef>
                <a:spcPct val="20000"/>
              </a:spcBef>
            </a:pPr>
            <a:r>
              <a:rPr lang="en-US" altLang="en-US" dirty="0"/>
              <a:t>- 	</a:t>
            </a:r>
            <a:r>
              <a:rPr lang="en-US" altLang="en-US" b="1" dirty="0"/>
              <a:t>2000-2006</a:t>
            </a:r>
            <a:r>
              <a:rPr lang="en-US" altLang="en-US" dirty="0"/>
              <a:t>, SCENE,</a:t>
            </a:r>
          </a:p>
          <a:p>
            <a:pPr lvl="1" eaLnBrk="1" hangingPunct="1">
              <a:spcBef>
                <a:spcPct val="20000"/>
              </a:spcBef>
            </a:pPr>
            <a:r>
              <a:rPr lang="en-US" altLang="en-US" dirty="0"/>
              <a:t>	</a:t>
            </a:r>
            <a:r>
              <a:rPr lang="en-US" altLang="en-US" b="1" dirty="0"/>
              <a:t>“NAA”</a:t>
            </a:r>
            <a:r>
              <a:rPr lang="en-US" altLang="en-US" dirty="0"/>
              <a:t>, NHLBI, NIH K07 HL0399972  </a:t>
            </a:r>
          </a:p>
        </p:txBody>
      </p:sp>
      <p:sp>
        <p:nvSpPr>
          <p:cNvPr id="10244" name="Rectangle 6">
            <a:extLst>
              <a:ext uri="{FF2B5EF4-FFF2-40B4-BE49-F238E27FC236}">
                <a16:creationId xmlns:a16="http://schemas.microsoft.com/office/drawing/2014/main" id="{1A2C018B-CA06-2B44-EFF5-81A42348C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33400"/>
            <a:ext cx="54102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altLang="en-US" sz="2400" b="1" dirty="0"/>
              <a:t>MAJOR CLINICAL RESEARCH GRANTS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 b="1" dirty="0"/>
              <a:t>1985-96</a:t>
            </a:r>
            <a:r>
              <a:rPr lang="en-US" altLang="en-US" dirty="0"/>
              <a:t>, RENO Diet-Heart Study  (NIH, NHLBI, R01 HL34589)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 b="1" dirty="0"/>
              <a:t>1992-1994</a:t>
            </a:r>
            <a:r>
              <a:rPr lang="en-US" altLang="en-US" dirty="0"/>
              <a:t>, Dietary Patterns, NDC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 dirty="0"/>
              <a:t>1</a:t>
            </a:r>
            <a:r>
              <a:rPr lang="en-US" altLang="en-US" b="1" dirty="0"/>
              <a:t>998</a:t>
            </a:r>
            <a:r>
              <a:rPr lang="en-US" altLang="en-US" dirty="0"/>
              <a:t>, REE Registry (Roche &amp; Knoll Labs)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 b="1" dirty="0"/>
              <a:t>1998-2001</a:t>
            </a:r>
            <a:r>
              <a:rPr lang="en-US" altLang="en-US" dirty="0"/>
              <a:t>, Meal Replacements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dirty="0"/>
              <a:t>	 (</a:t>
            </a:r>
            <a:r>
              <a:rPr lang="en-US" altLang="en-US" dirty="0" err="1"/>
              <a:t>SlimFast</a:t>
            </a:r>
            <a:r>
              <a:rPr lang="en-US" altLang="en-US" dirty="0"/>
              <a:t> Foods)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 b="1" dirty="0"/>
              <a:t>1999-2000</a:t>
            </a:r>
            <a:r>
              <a:rPr lang="en-US" altLang="en-US" dirty="0"/>
              <a:t>, Energy Density (ILSI)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 b="1" dirty="0"/>
              <a:t>1999-2003</a:t>
            </a:r>
            <a:r>
              <a:rPr lang="en-US" altLang="en-US" dirty="0"/>
              <a:t>, HOPSCOTCH (NIH, NIDDKD, R01 HL65133) 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 b="1" dirty="0"/>
              <a:t>2002-2003</a:t>
            </a:r>
            <a:r>
              <a:rPr lang="en-US" altLang="en-US" dirty="0"/>
              <a:t>, SOLE (State , Bureau of Consumer Protection) 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 b="1" dirty="0"/>
              <a:t>2003-2004</a:t>
            </a:r>
            <a:r>
              <a:rPr lang="en-US" altLang="en-US" dirty="0"/>
              <a:t>, Diabetes Treatment Module, State Health Dept</a:t>
            </a:r>
          </a:p>
          <a:p>
            <a:pPr marL="457200" lvl="1" indent="0"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altLang="en-US" sz="2400" b="1" dirty="0"/>
              <a:t>OTHER:</a:t>
            </a:r>
            <a:r>
              <a:rPr lang="en-US" altLang="en-US" sz="2000" dirty="0"/>
              <a:t> (Co-I), </a:t>
            </a:r>
            <a:r>
              <a:rPr lang="en-US" altLang="en-US" dirty="0" err="1"/>
              <a:t>Womens</a:t>
            </a:r>
            <a:r>
              <a:rPr lang="en-US" altLang="en-US" dirty="0"/>
              <a:t> Health Initiative (1994-2005),HIV 1994-96, ETS 2000-2004), Preceptor (2002-2003)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10245" name="Line 7">
            <a:extLst>
              <a:ext uri="{FF2B5EF4-FFF2-40B4-BE49-F238E27FC236}">
                <a16:creationId xmlns:a16="http://schemas.microsoft.com/office/drawing/2014/main" id="{1E4D9390-2C96-3153-4B14-7F2DF24380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1219200"/>
            <a:ext cx="4876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8">
            <a:extLst>
              <a:ext uri="{FF2B5EF4-FFF2-40B4-BE49-F238E27FC236}">
                <a16:creationId xmlns:a16="http://schemas.microsoft.com/office/drawing/2014/main" id="{C4F1E7D5-F405-9DEC-45C8-896070549C1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876800"/>
            <a:ext cx="762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50" name="Picture 12" descr="j0078767">
            <a:extLst>
              <a:ext uri="{FF2B5EF4-FFF2-40B4-BE49-F238E27FC236}">
                <a16:creationId xmlns:a16="http://schemas.microsoft.com/office/drawing/2014/main" id="{0D2F61AD-A99B-30E9-F503-2C33AA492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4953001"/>
            <a:ext cx="1960563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09F11F4-8A33-7F80-8638-94A8CA54105A}"/>
              </a:ext>
            </a:extLst>
          </p:cNvPr>
          <p:cNvCxnSpPr/>
          <p:nvPr/>
        </p:nvCxnSpPr>
        <p:spPr>
          <a:xfrm>
            <a:off x="1155897" y="2059388"/>
            <a:ext cx="36318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9D68723-C29B-39A4-E265-B837FFAFFE6B}"/>
              </a:ext>
            </a:extLst>
          </p:cNvPr>
          <p:cNvCxnSpPr/>
          <p:nvPr/>
        </p:nvCxnSpPr>
        <p:spPr>
          <a:xfrm>
            <a:off x="5589766" y="5649913"/>
            <a:ext cx="11847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40427567-CFEF-09E6-0A18-7701ABE4B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2B8BFBCA-9E3C-74B1-1C15-7CF6F3605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</p:txBody>
      </p:sp>
      <p:pic>
        <p:nvPicPr>
          <p:cNvPr id="4100" name="Picture 2" descr="J:\CIMG0552.JPG">
            <a:extLst>
              <a:ext uri="{FF2B5EF4-FFF2-40B4-BE49-F238E27FC236}">
                <a16:creationId xmlns:a16="http://schemas.microsoft.com/office/drawing/2014/main" id="{8915B4EE-1A44-5147-FD85-C707519E86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83820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4">
            <a:extLst>
              <a:ext uri="{FF2B5EF4-FFF2-40B4-BE49-F238E27FC236}">
                <a16:creationId xmlns:a16="http://schemas.microsoft.com/office/drawing/2014/main" id="{2FBA6B54-D8D0-1523-30BE-78F7EF5C7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4478" y="377825"/>
            <a:ext cx="3561681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b="1" dirty="0" err="1"/>
              <a:t>Sabaticcal</a:t>
            </a:r>
            <a:r>
              <a:rPr lang="en-US" altLang="en-US" b="1" dirty="0"/>
              <a:t> Year – 2005-2006</a:t>
            </a:r>
          </a:p>
          <a:p>
            <a:pPr algn="ctr"/>
            <a:r>
              <a:rPr lang="en-US" altLang="en-US" b="1" dirty="0"/>
              <a:t> Visiting Professor</a:t>
            </a:r>
          </a:p>
          <a:p>
            <a:pPr algn="ctr"/>
            <a:r>
              <a:rPr lang="en-US" altLang="en-US" b="1" dirty="0"/>
              <a:t>Department of Molecular Medicine</a:t>
            </a:r>
          </a:p>
          <a:p>
            <a:pPr algn="ctr"/>
            <a:r>
              <a:rPr lang="en-US" altLang="en-US" b="1" dirty="0"/>
              <a:t>Osaka University Hospital</a:t>
            </a:r>
          </a:p>
          <a:p>
            <a:pPr algn="ctr"/>
            <a:r>
              <a:rPr lang="en-US" altLang="en-US" b="1" dirty="0"/>
              <a:t> Osaka, JAPAN</a:t>
            </a:r>
          </a:p>
        </p:txBody>
      </p:sp>
      <p:sp>
        <p:nvSpPr>
          <p:cNvPr id="4102" name="TextBox 5">
            <a:extLst>
              <a:ext uri="{FF2B5EF4-FFF2-40B4-BE49-F238E27FC236}">
                <a16:creationId xmlns:a16="http://schemas.microsoft.com/office/drawing/2014/main" id="{06D3DEEC-EB49-5BE8-E476-EF995E102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488114"/>
            <a:ext cx="708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/>
              <a:t>Working with RDs at the Osaka General Hospital  “Sachiko Sensei”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67207-CD65-A329-0C33-6DFD23C0F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05610" y="0"/>
            <a:ext cx="12897610" cy="77308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4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  </a:t>
            </a:r>
            <a:r>
              <a:rPr lang="en-US" sz="4400" b="1" dirty="0">
                <a:solidFill>
                  <a:schemeClr val="tx1"/>
                </a:solidFill>
              </a:rPr>
              <a:t>Sachiko St. Jeor PhD, RD, FADA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0891B8-14C2-4B0C-6975-6C35D26C89C5}"/>
              </a:ext>
            </a:extLst>
          </p:cNvPr>
          <p:cNvSpPr txBox="1"/>
          <p:nvPr/>
        </p:nvSpPr>
        <p:spPr>
          <a:xfrm>
            <a:off x="367886" y="700265"/>
            <a:ext cx="1162589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Professor of Internal Medicine Emerita, UNSOM, Reno, NV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Clinical Professor of Family Medicine, UNLV, Las Vegas, NV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kern="1200" dirty="0">
                <a:latin typeface="Century Gothic" panose="020B0502020202020204"/>
                <a:ea typeface="+mn-ea"/>
                <a:cs typeface="+mn-cs"/>
              </a:rPr>
              <a:t>Adjunct Professor, Grad. Faculty, Dept. Kinesiology &amp; </a:t>
            </a:r>
            <a:r>
              <a:rPr lang="en-US" sz="2400" b="1" kern="1200" dirty="0" err="1">
                <a:latin typeface="Century Gothic" panose="020B0502020202020204"/>
                <a:ea typeface="+mn-ea"/>
                <a:cs typeface="+mn-cs"/>
              </a:rPr>
              <a:t>Nutr</a:t>
            </a:r>
            <a:r>
              <a:rPr lang="en-US" sz="2400" b="1" kern="1200" dirty="0">
                <a:latin typeface="Century Gothic" panose="020B0502020202020204"/>
                <a:ea typeface="+mn-ea"/>
                <a:cs typeface="+mn-cs"/>
              </a:rPr>
              <a:t>. UNLV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CEO St. Jeor Nutrition Associates, PLLC (dba GenQuest Nutrition)</a:t>
            </a:r>
          </a:p>
          <a:p>
            <a:pPr marL="285750" lvl="1" indent="-285750" defTabSz="457200">
              <a:buClrTx/>
              <a:buFont typeface="Arial" panose="020B0604020202020204" pitchFamily="34" charset="0"/>
              <a:buChar char="•"/>
              <a:defRPr/>
            </a:pPr>
            <a:r>
              <a:rPr lang="en-US" sz="2400" b="1" kern="1200" dirty="0">
                <a:latin typeface="Century Gothic" panose="020B0502020202020204"/>
                <a:ea typeface="+mn-ea"/>
                <a:cs typeface="+mn-cs"/>
              </a:rPr>
              <a:t>      </a:t>
            </a:r>
            <a:r>
              <a:rPr lang="en-US" sz="2000" b="1" u="sng" kern="1200" dirty="0">
                <a:latin typeface="Century Gothic" panose="020B0502020202020204"/>
                <a:ea typeface="+mn-ea"/>
                <a:cs typeface="+mn-cs"/>
              </a:rPr>
              <a:t>St. Jeor Nutrition Associates, PLLC </a:t>
            </a:r>
            <a:r>
              <a:rPr lang="en-US" sz="1800" b="1" u="sng" kern="1200" dirty="0">
                <a:latin typeface="Century Gothic" panose="020B0502020202020204"/>
                <a:ea typeface="+mn-ea"/>
                <a:cs typeface="+mn-cs"/>
              </a:rPr>
              <a:t>(Educational Resources)</a:t>
            </a:r>
            <a:endParaRPr lang="en-US" sz="2000" b="1" u="sng" kern="1200" dirty="0">
              <a:latin typeface="Century Gothic" panose="020B0502020202020204"/>
              <a:ea typeface="+mn-ea"/>
              <a:cs typeface="+mn-cs"/>
            </a:endParaRPr>
          </a:p>
          <a:p>
            <a:pPr marL="285750" lvl="1" indent="-285750" defTabSz="457200">
              <a:buClrTx/>
              <a:buFont typeface="Arial" panose="020B0604020202020204" pitchFamily="34" charset="0"/>
              <a:buChar char="•"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		    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Graduate Nutrition Assessment 732 Courses</a:t>
            </a:r>
          </a:p>
          <a:p>
            <a:pPr marL="285750" lvl="1" indent="-285750" defTabSz="457200">
              <a:buClrTx/>
              <a:buFont typeface="Arial" panose="020B0604020202020204" pitchFamily="34" charset="0"/>
              <a:buChar char="•"/>
              <a:defRPr/>
            </a:pPr>
            <a:r>
              <a:rPr lang="en-US" sz="1600" b="1" kern="1200" dirty="0">
                <a:latin typeface="Century Gothic" panose="020B0502020202020204"/>
                <a:ea typeface="+mn-ea"/>
                <a:cs typeface="+mn-cs"/>
              </a:rPr>
              <a:t>                          UNR 2019 and UNLV 2021</a:t>
            </a:r>
          </a:p>
          <a:p>
            <a:pPr marL="285750" lvl="1" indent="-285750" defTabSz="457200">
              <a:buClrTx/>
              <a:buFont typeface="Arial" panose="020B0604020202020204" pitchFamily="34" charset="0"/>
              <a:buChar char="•"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                        “Self Study”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Nutr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Assessment 732 (TBA 2024)</a:t>
            </a:r>
            <a:r>
              <a:rPr lang="en-US" sz="1600" b="1" kern="1200" dirty="0">
                <a:latin typeface="Century Gothic" panose="020B0502020202020204"/>
                <a:ea typeface="+mn-ea"/>
                <a:cs typeface="+mn-cs"/>
              </a:rPr>
              <a:t>               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85750" lvl="1" indent="-285750" defTabSz="457200">
              <a:buClrTx/>
              <a:buFont typeface="Arial" panose="020B0604020202020204" pitchFamily="34" charset="0"/>
              <a:buChar char="•"/>
              <a:defRPr/>
            </a:pPr>
            <a:r>
              <a:rPr lang="en-US" sz="1600" b="1" kern="1200" dirty="0">
                <a:latin typeface="Century Gothic" panose="020B0502020202020204"/>
                <a:ea typeface="+mn-ea"/>
                <a:cs typeface="+mn-cs"/>
              </a:rPr>
              <a:t>                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Energy Balance Initiative (2022 -   )</a:t>
            </a:r>
          </a:p>
          <a:p>
            <a:pPr marL="285750" lvl="1" indent="-285750" defTabSz="457200">
              <a:buClrTx/>
              <a:buFont typeface="Arial" panose="020B0604020202020204" pitchFamily="34" charset="0"/>
              <a:buChar char="•"/>
              <a:defRPr/>
            </a:pPr>
            <a:r>
              <a:rPr lang="en-US" sz="1600" b="1" kern="1200" dirty="0">
                <a:latin typeface="Century Gothic" panose="020B0502020202020204"/>
                <a:ea typeface="+mn-ea"/>
                <a:cs typeface="+mn-cs"/>
              </a:rPr>
              <a:t>                           Workshop  1: Assessment (2023 -   )</a:t>
            </a:r>
          </a:p>
          <a:p>
            <a:pPr marL="285750" lvl="1" indent="-285750" defTabSz="457200">
              <a:buClrTx/>
              <a:buFont typeface="Arial" panose="020B0604020202020204" pitchFamily="34" charset="0"/>
              <a:buChar char="•"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                          Workshop 2:  Implementation (2023 -   )</a:t>
            </a:r>
          </a:p>
          <a:p>
            <a:pPr marL="285750" lvl="1" indent="-285750" defTabSz="457200">
              <a:buClrTx/>
              <a:buFont typeface="Arial" panose="020B0604020202020204" pitchFamily="34" charset="0"/>
              <a:buChar char="•"/>
              <a:defRPr/>
            </a:pPr>
            <a:r>
              <a:rPr lang="en-US" sz="1600" b="1" kern="1200" dirty="0">
                <a:latin typeface="Century Gothic" panose="020B0502020202020204"/>
                <a:ea typeface="+mn-ea"/>
                <a:cs typeface="+mn-cs"/>
              </a:rPr>
              <a:t>                           Certification (Ongoing) (2023 -    )</a:t>
            </a:r>
          </a:p>
          <a:p>
            <a:pPr marL="285750" lvl="1" indent="-285750" defTabSz="457200">
              <a:buClrTx/>
              <a:buFont typeface="Arial" panose="020B0604020202020204" pitchFamily="34" charset="0"/>
              <a:buChar char="•"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                          Self Study (TBA 2024)</a:t>
            </a:r>
          </a:p>
          <a:p>
            <a:pPr marL="285750" lvl="1" indent="-285750" defTabSz="457200">
              <a:buClrTx/>
              <a:buFont typeface="Arial" panose="020B0604020202020204" pitchFamily="34" charset="0"/>
              <a:buChar char="•"/>
              <a:defRPr/>
            </a:pPr>
            <a:r>
              <a:rPr lang="en-US" sz="1600" b="1" kern="1200" dirty="0">
                <a:latin typeface="Century Gothic" panose="020B0502020202020204"/>
                <a:ea typeface="+mn-ea"/>
                <a:cs typeface="+mn-cs"/>
              </a:rPr>
              <a:t>                  Lectures, Consultants, Mentors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                 </a:t>
            </a:r>
            <a:endParaRPr lang="en-US" sz="2000" b="1" kern="1200" dirty="0">
              <a:latin typeface="Century Gothic" panose="020B0502020202020204"/>
              <a:ea typeface="+mn-ea"/>
              <a:cs typeface="+mn-cs"/>
            </a:endParaRPr>
          </a:p>
          <a:p>
            <a:pPr marL="285750" indent="-285750" defTabSz="457200">
              <a:buClrTx/>
              <a:buFont typeface="Arial" panose="020B0604020202020204" pitchFamily="34" charset="0"/>
              <a:buChar char="•"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      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(dba) GenQuest Nutrition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(Educational Products</a:t>
            </a:r>
            <a:endParaRPr lang="en-US" b="1" u="sng" dirty="0">
              <a:latin typeface="Century Gothic" panose="020B0502020202020204"/>
            </a:endParaRPr>
          </a:p>
          <a:p>
            <a:pPr marL="285750" indent="-285750" defTabSz="457200">
              <a:buClrTx/>
              <a:buFont typeface="Arial" panose="020B0604020202020204" pitchFamily="34" charset="0"/>
              <a:buChar char="•"/>
              <a:defRPr/>
            </a:pPr>
            <a:r>
              <a:rPr lang="en-US" sz="1800" b="1" kern="1200" dirty="0">
                <a:latin typeface="Century Gothic" panose="020B0502020202020204"/>
                <a:ea typeface="+mn-ea"/>
                <a:cs typeface="+mn-cs"/>
              </a:rPr>
              <a:t>                 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The BLACK BAG</a:t>
            </a:r>
            <a:r>
              <a:rPr kumimoji="0" lang="en-US" sz="1600" b="1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TM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 (Portable </a:t>
            </a:r>
            <a:r>
              <a:rPr lang="en-US" sz="1600" b="1" kern="1200" dirty="0">
                <a:latin typeface="Century Gothic" panose="020B0502020202020204"/>
                <a:ea typeface="+mn-ea"/>
                <a:cs typeface="+mn-cs"/>
              </a:rPr>
              <a:t>O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ffice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&amp; Tool Kit</a:t>
            </a:r>
          </a:p>
          <a:p>
            <a:pPr marL="285750" indent="-285750" defTabSz="457200">
              <a:buClrTx/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Century Gothic" panose="020B0502020202020204"/>
              </a:rPr>
              <a:t>                   </a:t>
            </a:r>
            <a:r>
              <a:rPr lang="en-US" sz="1600" b="1" kern="1200" dirty="0">
                <a:latin typeface="Century Gothic" panose="020B0502020202020204"/>
                <a:ea typeface="+mn-ea"/>
                <a:cs typeface="+mn-cs"/>
              </a:rPr>
              <a:t> MSJE Wheels &amp; Charts; Energy Balance Wheels</a:t>
            </a:r>
          </a:p>
          <a:p>
            <a:pPr lvl="4" defTabSz="457200">
              <a:buClrTx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   Websites:   </a:t>
            </a:r>
            <a:r>
              <a:rPr kumimoji="0" lang="en-US" sz="2000" b="1" i="0" u="sng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genquest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nutrition.com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   &amp;      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energybalanceinitiative.com 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A817D3-7F79-4AD8-B19A-41B759F03A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4" t="21538" r="12426" b="12205"/>
          <a:stretch/>
        </p:blipFill>
        <p:spPr>
          <a:xfrm>
            <a:off x="8968729" y="2858782"/>
            <a:ext cx="2514840" cy="335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423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B40891B8-14C2-4B0C-6975-6C35D26C89C5}"/>
              </a:ext>
            </a:extLst>
          </p:cNvPr>
          <p:cNvSpPr txBox="1"/>
          <p:nvPr/>
        </p:nvSpPr>
        <p:spPr>
          <a:xfrm>
            <a:off x="91440" y="258901"/>
            <a:ext cx="1200912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Senior Author </a:t>
            </a:r>
          </a:p>
          <a:p>
            <a:pPr marL="457200" marR="0" lvl="1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Mifflin St. Jeor Equation (MSJE) in Public Domain </a:t>
            </a: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AJCN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. 1990;51:241-247.</a:t>
            </a:r>
          </a:p>
          <a:p>
            <a:pPr marL="457200" marR="0" lvl="1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  Definition of “Weight Maintenance” and “Fluctuation Index</a:t>
            </a:r>
            <a:r>
              <a:rPr lang="en-US" sz="1600" b="1" kern="1200" dirty="0">
                <a:latin typeface="Century Gothic" panose="020B0502020202020204"/>
                <a:ea typeface="+mn-ea"/>
                <a:cs typeface="+mn-cs"/>
              </a:rPr>
              <a:t>”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  </a:t>
            </a:r>
          </a:p>
          <a:p>
            <a:pPr marL="457200" lvl="2" defTabSz="457200">
              <a:buClrTx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       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 classification system to evaluate weight maintainers, gainers and losers. 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JADA.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457200" lvl="2" defTabSz="457200">
              <a:buClrTx/>
              <a:defRPr/>
            </a:pPr>
            <a:r>
              <a:rPr lang="en-US" sz="1400" b="1" kern="1200" dirty="0">
                <a:latin typeface="Century Gothic" panose="020B0502020202020204"/>
                <a:ea typeface="+mn-ea"/>
                <a:cs typeface="+mn-cs"/>
              </a:rPr>
              <a:t>               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1997;97:481-488. </a:t>
            </a:r>
          </a:p>
          <a:p>
            <a:pPr marL="457200" marR="0" lvl="1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          Who are the weight maintainers? 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Obesity Research.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1995; Suppl 2:249-259.</a:t>
            </a:r>
          </a:p>
          <a:p>
            <a:pPr marL="457200" marR="0" lvl="1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Textbooks &amp; &gt; 100 publications</a:t>
            </a:r>
          </a:p>
          <a:p>
            <a:pPr marL="457200" marR="0" lvl="1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 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St. Jeor ST. (Editor): </a:t>
            </a: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Obesity Assessment: Tools, Methods, Interpretations:</a:t>
            </a:r>
          </a:p>
          <a:p>
            <a:pPr marL="457200" marR="0" lvl="1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       </a:t>
            </a: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The RENO Diet-Heart Study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,  New York, NY. Chapman &amp; Hall 1997;932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pgs</a:t>
            </a:r>
            <a:endParaRPr lang="en-US" b="1" dirty="0">
              <a:latin typeface="Century Gothic" panose="020B0502020202020204"/>
            </a:endParaRPr>
          </a:p>
          <a:p>
            <a:pPr marL="457200" marR="0" lvl="1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50+ Year Distinguished Member AND with Prestigious Awards</a:t>
            </a:r>
          </a:p>
          <a:p>
            <a:pPr marL="457200" marR="0" lvl="1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AND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Copher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Award (2013)</a:t>
            </a:r>
          </a:p>
          <a:p>
            <a:pPr marL="457200" marR="0" lvl="1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b="1" kern="1200" dirty="0">
                <a:latin typeface="Century Gothic" panose="020B0502020202020204"/>
                <a:ea typeface="+mn-ea"/>
                <a:cs typeface="+mn-cs"/>
              </a:rPr>
              <a:t>   AND Medallion Award (1996)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</a:p>
          <a:p>
            <a:pPr marL="457200" marR="0" lvl="1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b="1" kern="1200" dirty="0">
                <a:latin typeface="Century Gothic" panose="020B0502020202020204"/>
                <a:ea typeface="+mn-ea"/>
                <a:cs typeface="+mn-cs"/>
              </a:rPr>
              <a:t>   Award for Excellence in Medical Education, ASN (2007)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457200" marR="0" lvl="1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  Fellow in AND (also in ASN, TOS, SBM and AHA)</a:t>
            </a:r>
          </a:p>
          <a:p>
            <a:pPr marL="457200" marR="0" lvl="1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Numerous National Committees &amp; NIH Study Sections</a:t>
            </a:r>
            <a:r>
              <a:rPr lang="en-US" sz="2000" b="1" kern="1200" dirty="0">
                <a:latin typeface="Century Gothic" panose="020B0502020202020204"/>
                <a:ea typeface="+mn-ea"/>
                <a:cs typeface="+mn-cs"/>
              </a:rPr>
              <a:t>Member, 1995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kern="1200" dirty="0">
                <a:latin typeface="Century Gothic" panose="020B0502020202020204"/>
                <a:ea typeface="+mn-ea"/>
                <a:cs typeface="+mn-cs"/>
              </a:rPr>
              <a:t>     </a:t>
            </a:r>
            <a:r>
              <a:rPr lang="en-US" sz="1600" b="1" kern="1200" dirty="0">
                <a:latin typeface="Century Gothic" panose="020B0502020202020204"/>
                <a:ea typeface="+mn-ea"/>
                <a:cs typeface="+mn-cs"/>
              </a:rPr>
              <a:t>U.S Dietary Guidelines Committee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Director of ‘Call to Action’ Energy Balance Initiative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8657A91-EA2B-41D8-8866-CC1E00E124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54" r="57841" b="25731"/>
          <a:stretch/>
        </p:blipFill>
        <p:spPr>
          <a:xfrm>
            <a:off x="8724171" y="596348"/>
            <a:ext cx="1363802" cy="131731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CF28510-DCAF-29D9-C150-925AB0413DE2}"/>
              </a:ext>
            </a:extLst>
          </p:cNvPr>
          <p:cNvSpPr txBox="1"/>
          <p:nvPr/>
        </p:nvSpPr>
        <p:spPr>
          <a:xfrm>
            <a:off x="3132814" y="127221"/>
            <a:ext cx="768891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Introduction Summary by Dr. Gail Frank for our Energy Balance Initiative</a:t>
            </a:r>
          </a:p>
        </p:txBody>
      </p:sp>
    </p:spTree>
    <p:extLst>
      <p:ext uri="{BB962C8B-B14F-4D97-AF65-F5344CB8AC3E}">
        <p14:creationId xmlns:p14="http://schemas.microsoft.com/office/powerpoint/2010/main" val="3677578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397877"/>
            <a:ext cx="6755448" cy="351948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A31076-0EDD-B2D2-F3BB-8F4C0ECAF375}"/>
              </a:ext>
            </a:extLst>
          </p:cNvPr>
          <p:cNvSpPr txBox="1"/>
          <p:nvPr/>
        </p:nvSpPr>
        <p:spPr>
          <a:xfrm>
            <a:off x="3641697" y="5025224"/>
            <a:ext cx="4723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Clinical Nutrition Internship and MS Program</a:t>
            </a:r>
          </a:p>
          <a:p>
            <a:r>
              <a:rPr lang="en-US" dirty="0"/>
              <a:t>        State University of Iowa Hospitals</a:t>
            </a:r>
          </a:p>
          <a:p>
            <a:r>
              <a:rPr lang="en-US" dirty="0"/>
              <a:t>                        Iowa City, Iowa</a:t>
            </a:r>
          </a:p>
        </p:txBody>
      </p:sp>
    </p:spTree>
    <p:extLst>
      <p:ext uri="{BB962C8B-B14F-4D97-AF65-F5344CB8AC3E}">
        <p14:creationId xmlns:p14="http://schemas.microsoft.com/office/powerpoint/2010/main" val="2688882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5AF40-18CB-1D85-B269-05C519A78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883" y="476250"/>
            <a:ext cx="11009842" cy="13208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sz="3200" dirty="0"/>
              <a:t>1.  </a:t>
            </a:r>
            <a:r>
              <a:rPr lang="en-US" sz="2200" dirty="0"/>
              <a:t>Metabolic Dietitian and Technical Laboratory Assistant</a:t>
            </a:r>
            <a:br>
              <a:rPr lang="en-US" sz="2200" dirty="0"/>
            </a:br>
            <a:r>
              <a:rPr lang="en-US" sz="2200" dirty="0"/>
              <a:t>        Division of Endocrinology, College of Medicine</a:t>
            </a:r>
            <a:br>
              <a:rPr lang="en-US" sz="2200" dirty="0"/>
            </a:br>
            <a:r>
              <a:rPr lang="en-US" sz="2200" dirty="0"/>
              <a:t>        University of Utah, Salt Lake City, Utah  (1 year interim)</a:t>
            </a:r>
            <a:br>
              <a:rPr lang="en-US" sz="3200" dirty="0"/>
            </a:br>
            <a:r>
              <a:rPr lang="en-US" sz="3200" dirty="0"/>
              <a:t>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210C7-8A39-C879-AC06-4B2B0D854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457" y="2339744"/>
            <a:ext cx="8596668" cy="2178512"/>
          </a:xfrm>
        </p:spPr>
        <p:txBody>
          <a:bodyPr/>
          <a:lstStyle/>
          <a:p>
            <a:r>
              <a:rPr lang="en-US" dirty="0"/>
              <a:t>Hired to set up a 30 Bed NIH Research Metabolic Kitchen</a:t>
            </a:r>
          </a:p>
          <a:p>
            <a:r>
              <a:rPr lang="en-US" dirty="0"/>
              <a:t>Worked in the Laboratory doing creatine and creatinine analyses</a:t>
            </a:r>
          </a:p>
          <a:p>
            <a:r>
              <a:rPr lang="en-US" dirty="0"/>
              <a:t>Filled in Secretarial Work when not busy</a:t>
            </a:r>
          </a:p>
          <a:p>
            <a:r>
              <a:rPr lang="en-US" dirty="0"/>
              <a:t>Volunteered with the University Hospital Dietary Department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799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F27EA-9000-315C-6C8C-550A6F21619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dirty="0"/>
              <a:t>2.  </a:t>
            </a:r>
            <a:r>
              <a:rPr lang="en-US" sz="2000" dirty="0"/>
              <a:t>Head Research Dietitian and Clinical Instructor</a:t>
            </a:r>
            <a:br>
              <a:rPr lang="en-US" sz="2000" dirty="0"/>
            </a:br>
            <a:r>
              <a:rPr lang="en-US" sz="2000" dirty="0"/>
              <a:t>        Clinical Research Center, University of Utah College of Medicine</a:t>
            </a:r>
            <a:br>
              <a:rPr lang="en-US" sz="2000" dirty="0"/>
            </a:br>
            <a:r>
              <a:rPr lang="en-US" sz="2000" dirty="0"/>
              <a:t>        Salt Lake City, Utah  (5 years 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3AEDA-E35D-F554-94C5-C97FDF9C7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160589"/>
            <a:ext cx="11972925" cy="38807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 Participated in Grand Rounds – physician presenting a “Veg A”  Diet for weight reduction  (debate!)</a:t>
            </a:r>
          </a:p>
          <a:p>
            <a:pPr marL="0" indent="0">
              <a:buNone/>
            </a:pPr>
            <a:r>
              <a:rPr lang="en-US" dirty="0"/>
              <a:t>  Challenged with Different Diets for Clinical Research (Metabolic Diets, Balance Studies, Restricted Diets, etc.)</a:t>
            </a:r>
          </a:p>
          <a:p>
            <a:pPr marL="0" indent="0">
              <a:buNone/>
            </a:pPr>
            <a:r>
              <a:rPr lang="en-US" dirty="0"/>
              <a:t>  Developed one of first nutrient analyses systems with medical student using key punch cards.</a:t>
            </a:r>
          </a:p>
          <a:p>
            <a:pPr marL="0" indent="0">
              <a:buNone/>
            </a:pPr>
            <a:r>
              <a:rPr lang="en-US" dirty="0"/>
              <a:t>                 (Handbook # 8, 26 nutrient and 396 foods) </a:t>
            </a:r>
          </a:p>
          <a:p>
            <a:pPr marL="0" indent="0">
              <a:buNone/>
            </a:pPr>
            <a:r>
              <a:rPr lang="en-US" dirty="0"/>
              <a:t>  Developed “TV tray dinner” methodology for balance studies (won ADA Dietary Products Foundation Award)</a:t>
            </a:r>
          </a:p>
          <a:p>
            <a:pPr marL="0" indent="0">
              <a:buNone/>
            </a:pPr>
            <a:r>
              <a:rPr lang="en-US" dirty="0"/>
              <a:t>   Challenged with Renal Patients (dialysis, very restricted diets) </a:t>
            </a:r>
          </a:p>
          <a:p>
            <a:pPr marL="0" indent="0">
              <a:buNone/>
            </a:pPr>
            <a:r>
              <a:rPr lang="en-US" dirty="0"/>
              <a:t>   Developed the “ice cream admission diet” for renal patients </a:t>
            </a:r>
          </a:p>
          <a:p>
            <a:pPr marL="0" indent="0">
              <a:buNone/>
            </a:pPr>
            <a:r>
              <a:rPr lang="en-US" dirty="0"/>
              <a:t>                   (1 pint = 1000 gm ~ 40 gm pro, 500 mg Na,&lt;2000 mg K, 2000 kcal)</a:t>
            </a:r>
          </a:p>
          <a:p>
            <a:pPr marL="0" indent="0">
              <a:buNone/>
            </a:pPr>
            <a:r>
              <a:rPr lang="en-US" dirty="0"/>
              <a:t>   Developed protein and potassium “equivalent lists”</a:t>
            </a:r>
          </a:p>
          <a:p>
            <a:pPr marL="0" indent="0">
              <a:buNone/>
            </a:pPr>
            <a:r>
              <a:rPr lang="en-US" dirty="0"/>
              <a:t>   Dialyzed potatoes (soaked in water to lower potassium content) </a:t>
            </a:r>
          </a:p>
          <a:p>
            <a:pPr marL="0" indent="0">
              <a:buNone/>
            </a:pPr>
            <a:r>
              <a:rPr lang="en-US" dirty="0"/>
              <a:t>            </a:t>
            </a:r>
          </a:p>
        </p:txBody>
      </p:sp>
    </p:spTree>
    <p:extLst>
      <p:ext uri="{BB962C8B-B14F-4D97-AF65-F5344CB8AC3E}">
        <p14:creationId xmlns:p14="http://schemas.microsoft.com/office/powerpoint/2010/main" val="1324209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0F788-0E50-14E8-BC72-DF4C7BC03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84190"/>
            <a:ext cx="10257366" cy="156368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dirty="0"/>
              <a:t>3.  </a:t>
            </a:r>
            <a:r>
              <a:rPr lang="en-US" sz="2000" dirty="0"/>
              <a:t>Head Research Dietitian</a:t>
            </a:r>
            <a:br>
              <a:rPr lang="en-US" sz="2000" dirty="0"/>
            </a:br>
            <a:r>
              <a:rPr lang="en-US" sz="2000" dirty="0"/>
              <a:t>         Clinical Study Center and Shriner’s Burn Institute</a:t>
            </a:r>
            <a:br>
              <a:rPr lang="en-US" sz="2000" dirty="0"/>
            </a:br>
            <a:r>
              <a:rPr lang="en-US" sz="2000" dirty="0"/>
              <a:t>         University of Texas Medical Branch</a:t>
            </a:r>
            <a:br>
              <a:rPr lang="en-US" sz="2000" dirty="0"/>
            </a:br>
            <a:r>
              <a:rPr lang="en-US" sz="2000" dirty="0"/>
              <a:t>         Galveston, Texas (2 years 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3ADBE-E80E-3AC2-1312-0BF8A65AD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Developed nomenclature for different clinical research diets</a:t>
            </a:r>
          </a:p>
          <a:p>
            <a:r>
              <a:rPr lang="en-US" dirty="0"/>
              <a:t> Instituted renal diets using protein &amp; potassium exchange lists</a:t>
            </a:r>
          </a:p>
          <a:p>
            <a:r>
              <a:rPr lang="en-US" dirty="0"/>
              <a:t> Consulted at the Shriner’s Burn Institute – Nutrition Support for patients</a:t>
            </a:r>
          </a:p>
          <a:p>
            <a:pPr marL="0" indent="0">
              <a:buNone/>
            </a:pPr>
            <a:r>
              <a:rPr lang="en-US" dirty="0"/>
              <a:t>                 with severe burns (80%)..on “milk diet support”</a:t>
            </a:r>
          </a:p>
          <a:p>
            <a:r>
              <a:rPr lang="en-US" dirty="0"/>
              <a:t>Active and served as Vice Chair for the Council on Renal Nutrition, NKF 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r>
              <a:rPr lang="en-US" dirty="0"/>
              <a:t>  Called for Disaster Planning for Hurricane Carla which was supposed to</a:t>
            </a:r>
          </a:p>
          <a:p>
            <a:pPr marL="0" indent="0">
              <a:buNone/>
            </a:pPr>
            <a:r>
              <a:rPr lang="en-US" dirty="0"/>
              <a:t>               hit Galveston (went into Corpus Christi) for critical patients who </a:t>
            </a:r>
          </a:p>
          <a:p>
            <a:pPr marL="0" indent="0">
              <a:buNone/>
            </a:pPr>
            <a:r>
              <a:rPr lang="en-US" dirty="0"/>
              <a:t>               couldn’t be moved and staff.</a:t>
            </a:r>
          </a:p>
          <a:p>
            <a:pPr marL="0" indent="0">
              <a:buNone/>
            </a:pPr>
            <a:r>
              <a:rPr lang="en-US" dirty="0"/>
              <a:t>                         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58247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95558-CD48-79EB-370D-9C0194AA3E2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dirty="0"/>
              <a:t>4.  </a:t>
            </a:r>
            <a:r>
              <a:rPr lang="en-US" sz="2200" dirty="0"/>
              <a:t>Nutrition Research Consultant, Clinical  Research Center</a:t>
            </a:r>
            <a:br>
              <a:rPr lang="en-US" sz="2200" dirty="0"/>
            </a:br>
            <a:r>
              <a:rPr lang="en-US" sz="2200" dirty="0"/>
              <a:t>        Temple University Hospital, Philadelphia, PA</a:t>
            </a:r>
            <a:br>
              <a:rPr lang="en-US" sz="2200" dirty="0"/>
            </a:br>
            <a:r>
              <a:rPr lang="en-US" sz="2200" dirty="0"/>
              <a:t>              (2 years – part time)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43D47-1E3F-CFF1-ECBD-F4574EBB5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Hired to round with staff and teach residents</a:t>
            </a:r>
          </a:p>
          <a:p>
            <a:r>
              <a:rPr lang="en-US" dirty="0"/>
              <a:t>Support for NIH clinical research site visit with Dr. Ollie Owen!</a:t>
            </a:r>
          </a:p>
          <a:p>
            <a:r>
              <a:rPr lang="en-US" dirty="0"/>
              <a:t>Moved to Hershey, Pa but continued as “Consultant” one day/</a:t>
            </a:r>
            <a:r>
              <a:rPr lang="en-US" dirty="0" err="1"/>
              <a:t>wk</a:t>
            </a:r>
            <a:r>
              <a:rPr lang="en-US" dirty="0"/>
              <a:t> (20% time)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52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ED99A6-3419-F135-DAE3-CFA37588D7B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dirty="0"/>
              <a:t>5. </a:t>
            </a:r>
            <a:r>
              <a:rPr lang="en-US" sz="2000" dirty="0"/>
              <a:t>Instructor, Pennsylvania State University</a:t>
            </a:r>
            <a:br>
              <a:rPr lang="en-US" sz="2000" dirty="0"/>
            </a:br>
            <a:r>
              <a:rPr lang="en-US" sz="2000" dirty="0"/>
              <a:t>       Commonwealth Campuses</a:t>
            </a:r>
            <a:br>
              <a:rPr lang="en-US" sz="2000" dirty="0"/>
            </a:br>
            <a:r>
              <a:rPr lang="en-US" sz="2000" dirty="0"/>
              <a:t>       Reading and York, PA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F39C41-9798-5361-6C89-8357FEA27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Taught Introductory Nutrition</a:t>
            </a:r>
          </a:p>
          <a:p>
            <a:pPr marL="0" indent="0">
              <a:buNone/>
            </a:pPr>
            <a:r>
              <a:rPr lang="en-US" dirty="0"/>
              <a:t>             Guthrie Text.</a:t>
            </a:r>
          </a:p>
        </p:txBody>
      </p:sp>
    </p:spTree>
    <p:extLst>
      <p:ext uri="{BB962C8B-B14F-4D97-AF65-F5344CB8AC3E}">
        <p14:creationId xmlns:p14="http://schemas.microsoft.com/office/powerpoint/2010/main" val="3362449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4DE9F-0667-5228-73F9-76ABD4089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46569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dirty="0"/>
              <a:t>6.  </a:t>
            </a:r>
            <a:r>
              <a:rPr lang="en-US" sz="2200" dirty="0"/>
              <a:t>Instructor and Director, of Nutrition Behavior Clinic</a:t>
            </a:r>
            <a:br>
              <a:rPr lang="en-US" sz="2200" dirty="0"/>
            </a:br>
            <a:r>
              <a:rPr lang="en-US" sz="2200" dirty="0"/>
              <a:t>         Departments of Behavioral Science and Internal Medicine</a:t>
            </a:r>
            <a:br>
              <a:rPr lang="en-US" sz="2200" dirty="0"/>
            </a:br>
            <a:r>
              <a:rPr lang="en-US" sz="2200" dirty="0"/>
              <a:t>         Hershey Medical Center, College of Medicine</a:t>
            </a:r>
            <a:br>
              <a:rPr lang="en-US" sz="2200" dirty="0"/>
            </a:br>
            <a:r>
              <a:rPr lang="en-US" sz="2200" dirty="0"/>
              <a:t>         Pennsylvania State University, Hershey, PA  (5 years)</a:t>
            </a:r>
            <a:br>
              <a:rPr lang="en-US" sz="2000" dirty="0"/>
            </a:br>
            <a:r>
              <a:rPr lang="en-US" sz="20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E7D99-64A5-4AFE-7EAB-054CFB434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03713"/>
            <a:ext cx="8596668" cy="3880773"/>
          </a:xfrm>
        </p:spPr>
        <p:txBody>
          <a:bodyPr>
            <a:normAutofit fontScale="70000" lnSpcReduction="20000"/>
          </a:bodyPr>
          <a:lstStyle/>
          <a:p>
            <a:r>
              <a:rPr lang="en-US" sz="2200" dirty="0"/>
              <a:t>Established first Behavioral Nutrition Clinic (Interdisciplinary)</a:t>
            </a:r>
          </a:p>
          <a:p>
            <a:pPr marL="0" indent="0">
              <a:buNone/>
            </a:pPr>
            <a:r>
              <a:rPr lang="en-US" sz="2200" dirty="0"/>
              <a:t>              under mentor, Dr. Evan </a:t>
            </a:r>
            <a:r>
              <a:rPr lang="en-US" sz="2200" dirty="0" err="1"/>
              <a:t>Pattishall</a:t>
            </a:r>
            <a:r>
              <a:rPr lang="en-US" sz="2200" dirty="0"/>
              <a:t>, Dept. of Behavioral Sciences</a:t>
            </a:r>
          </a:p>
          <a:p>
            <a:r>
              <a:rPr lang="en-US" sz="2200" dirty="0"/>
              <a:t>Integrated the Medical School in Hershey with the Dept. of Nutrition</a:t>
            </a:r>
          </a:p>
          <a:p>
            <a:pPr marL="0" indent="0">
              <a:buNone/>
            </a:pPr>
            <a:r>
              <a:rPr lang="en-US" sz="2200" dirty="0"/>
              <a:t>		at University Park (2 hours away) – Medical courses during spring break, etc.</a:t>
            </a:r>
          </a:p>
          <a:p>
            <a:pPr marL="0" indent="0">
              <a:buNone/>
            </a:pPr>
            <a:r>
              <a:rPr lang="en-US" sz="2200" dirty="0"/>
              <a:t>                 Trained/hired/precepted dietetic students from PSU.</a:t>
            </a:r>
          </a:p>
          <a:p>
            <a:r>
              <a:rPr lang="en-US" sz="2200" dirty="0"/>
              <a:t>Worked on PhD at Pennsylvania State – Coordinated 2 Departments</a:t>
            </a:r>
          </a:p>
          <a:p>
            <a:pPr marL="0" indent="0">
              <a:buNone/>
            </a:pPr>
            <a:r>
              <a:rPr lang="en-US" sz="2200" dirty="0"/>
              <a:t>                under Dr. Helen Guthrie, Dept </a:t>
            </a:r>
            <a:r>
              <a:rPr lang="en-US" sz="2200" dirty="0" err="1"/>
              <a:t>Nutr</a:t>
            </a:r>
            <a:r>
              <a:rPr lang="en-US" sz="2200" dirty="0"/>
              <a:t>., University Park, PA</a:t>
            </a:r>
          </a:p>
          <a:p>
            <a:r>
              <a:rPr lang="en-US" sz="2200" dirty="0"/>
              <a:t>Thesis:   Variability of Nutrient Intake – Established methodology of 7-day Food</a:t>
            </a:r>
          </a:p>
          <a:p>
            <a:r>
              <a:rPr lang="en-US" sz="2200" dirty="0"/>
              <a:t>          Records as the gold standard  (Published)</a:t>
            </a:r>
          </a:p>
          <a:p>
            <a:r>
              <a:rPr lang="en-US" sz="2200" dirty="0"/>
              <a:t>Appointed as Charter Member of the Behavioral Medicine Study Section, NIH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231873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224</TotalTime>
  <Words>1534</Words>
  <Application>Microsoft Office PowerPoint</Application>
  <PresentationFormat>Widescreen</PresentationFormat>
  <Paragraphs>154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Trebuchet MS</vt:lpstr>
      <vt:lpstr>Wingdings 3</vt:lpstr>
      <vt:lpstr>Facet</vt:lpstr>
      <vt:lpstr>  Career Development Mentoring Session</vt:lpstr>
      <vt:lpstr>PowerPoint Presentation</vt:lpstr>
      <vt:lpstr>PowerPoint Presentation</vt:lpstr>
      <vt:lpstr>1.  Metabolic Dietitian and Technical Laboratory Assistant         Division of Endocrinology, College of Medicine         University of Utah, Salt Lake City, Utah  (1 year interim)    </vt:lpstr>
      <vt:lpstr>2.  Head Research Dietitian and Clinical Instructor         Clinical Research Center, University of Utah College of Medicine         Salt Lake City, Utah  (5 years )</vt:lpstr>
      <vt:lpstr>3.  Head Research Dietitian          Clinical Study Center and Shriner’s Burn Institute          University of Texas Medical Branch          Galveston, Texas (2 years )</vt:lpstr>
      <vt:lpstr>4.  Nutrition Research Consultant, Clinical  Research Center         Temple University Hospital, Philadelphia, PA               (2 years – part time)</vt:lpstr>
      <vt:lpstr>5. Instructor, Pennsylvania State University        Commonwealth Campuses        Reading and York, PA</vt:lpstr>
      <vt:lpstr>6.  Instructor and Director, of Nutrition Behavior Clinic          Departments of Behavioral Science and Internal Medicine          Hershey Medical Center, College of Medicine          Pennsylvania State University, Hershey, PA  (5 years)  </vt:lpstr>
      <vt:lpstr>7.  Professor of Internal Medicine Emerita         University of Nevada School of Medicine          Reno, Nevada    (32 years) </vt:lpstr>
      <vt:lpstr>PowerPoint Presentation</vt:lpstr>
      <vt:lpstr>PowerPoint Presentation</vt:lpstr>
      <vt:lpstr>S</vt:lpstr>
      <vt:lpstr>             Sachiko St. Jeor PhD, RD, FADA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Development Mentoring Session</dc:title>
  <dc:creator>Sachiko St. Jeor</dc:creator>
  <cp:lastModifiedBy>Sachiko St. Jeor</cp:lastModifiedBy>
  <cp:revision>3</cp:revision>
  <cp:lastPrinted>2023-03-27T09:00:38Z</cp:lastPrinted>
  <dcterms:created xsi:type="dcterms:W3CDTF">2023-03-27T05:22:01Z</dcterms:created>
  <dcterms:modified xsi:type="dcterms:W3CDTF">2023-03-27T09:06:46Z</dcterms:modified>
</cp:coreProperties>
</file>