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90" r:id="rId4"/>
  </p:sldMasterIdLst>
  <p:notesMasterIdLst>
    <p:notesMasterId r:id="rId38"/>
  </p:notesMasterIdLst>
  <p:handoutMasterIdLst>
    <p:handoutMasterId r:id="rId39"/>
  </p:handoutMasterIdLst>
  <p:sldIdLst>
    <p:sldId id="833" r:id="rId5"/>
    <p:sldId id="849" r:id="rId6"/>
    <p:sldId id="257" r:id="rId7"/>
    <p:sldId id="258" r:id="rId8"/>
    <p:sldId id="913" r:id="rId9"/>
    <p:sldId id="912" r:id="rId10"/>
    <p:sldId id="914" r:id="rId11"/>
    <p:sldId id="915" r:id="rId12"/>
    <p:sldId id="916" r:id="rId13"/>
    <p:sldId id="269" r:id="rId14"/>
    <p:sldId id="917" r:id="rId15"/>
    <p:sldId id="918" r:id="rId16"/>
    <p:sldId id="919" r:id="rId17"/>
    <p:sldId id="904" r:id="rId18"/>
    <p:sldId id="906" r:id="rId19"/>
    <p:sldId id="271" r:id="rId20"/>
    <p:sldId id="920" r:id="rId21"/>
    <p:sldId id="922" r:id="rId22"/>
    <p:sldId id="901" r:id="rId23"/>
    <p:sldId id="923" r:id="rId24"/>
    <p:sldId id="924" r:id="rId25"/>
    <p:sldId id="839" r:id="rId26"/>
    <p:sldId id="842" r:id="rId27"/>
    <p:sldId id="877" r:id="rId28"/>
    <p:sldId id="878" r:id="rId29"/>
    <p:sldId id="864" r:id="rId30"/>
    <p:sldId id="865" r:id="rId31"/>
    <p:sldId id="866" r:id="rId32"/>
    <p:sldId id="867" r:id="rId33"/>
    <p:sldId id="868" r:id="rId34"/>
    <p:sldId id="869" r:id="rId35"/>
    <p:sldId id="841" r:id="rId36"/>
    <p:sldId id="870" r:id="rId37"/>
  </p:sldIdLst>
  <p:sldSz cx="12192000" cy="6858000"/>
  <p:notesSz cx="6950075" cy="9236075"/>
  <p:custDataLst>
    <p:tags r:id="rId40"/>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008" userDrawn="1">
          <p15:clr>
            <a:srgbClr val="A4A3A4"/>
          </p15:clr>
        </p15:guide>
        <p15:guide id="2" pos="720" userDrawn="1">
          <p15:clr>
            <a:srgbClr val="A4A3A4"/>
          </p15:clr>
        </p15:guide>
        <p15:guide id="3" orient="horz" pos="3936" userDrawn="1">
          <p15:clr>
            <a:srgbClr val="A4A3A4"/>
          </p15:clr>
        </p15:guide>
        <p15:guide id="4" pos="6144" userDrawn="1">
          <p15:clr>
            <a:srgbClr val="A4A3A4"/>
          </p15:clr>
        </p15:guide>
        <p15:guide id="6" pos="912" userDrawn="1">
          <p15:clr>
            <a:srgbClr val="A4A3A4"/>
          </p15:clr>
        </p15:guide>
        <p15:guide id="7" orient="horz" pos="1824" userDrawn="1">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2BB"/>
    <a:srgbClr val="7EBCF3"/>
    <a:srgbClr val="4472C4"/>
    <a:srgbClr val="9D9D9C"/>
    <a:srgbClr val="2F528F"/>
    <a:srgbClr val="FFCB04"/>
    <a:srgbClr val="FFFFFF"/>
    <a:srgbClr val="0063BE"/>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9" autoAdjust="0"/>
    <p:restoredTop sz="76766" autoAdjust="0"/>
  </p:normalViewPr>
  <p:slideViewPr>
    <p:cSldViewPr snapToGrid="0">
      <p:cViewPr varScale="1">
        <p:scale>
          <a:sx n="84" d="100"/>
          <a:sy n="84" d="100"/>
        </p:scale>
        <p:origin x="1836" y="78"/>
      </p:cViewPr>
      <p:guideLst>
        <p:guide orient="horz" pos="1008"/>
        <p:guide pos="720"/>
        <p:guide orient="horz" pos="3936"/>
        <p:guide pos="6144"/>
        <p:guide pos="912"/>
        <p:guide orient="horz" pos="18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napToGrid="0">
      <p:cViewPr>
        <p:scale>
          <a:sx n="150" d="100"/>
          <a:sy n="150" d="100"/>
        </p:scale>
        <p:origin x="2184" y="-183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Incidence of PNAC, %</c:v>
                </c:pt>
              </c:strCache>
            </c:strRef>
          </c:tx>
          <c:spPr>
            <a:solidFill>
              <a:schemeClr val="accent1"/>
            </a:solidFill>
            <a:ln>
              <a:noFill/>
            </a:ln>
            <a:effectLst/>
          </c:spPr>
          <c:invertIfNegative val="0"/>
          <c:dPt>
            <c:idx val="0"/>
            <c:invertIfNegative val="0"/>
            <c:bubble3D val="0"/>
            <c:spPr>
              <a:solidFill>
                <a:srgbClr val="FFCB04"/>
              </a:solidFill>
              <a:ln>
                <a:solidFill>
                  <a:srgbClr val="0072BB"/>
                </a:solidFill>
              </a:ln>
              <a:effectLst/>
            </c:spPr>
            <c:extLst>
              <c:ext xmlns:c16="http://schemas.microsoft.com/office/drawing/2014/chart" uri="{C3380CC4-5D6E-409C-BE32-E72D297353CC}">
                <c16:uniqueId val="{00000005-831D-7E47-BE1C-7F07876AD317}"/>
              </c:ext>
            </c:extLst>
          </c:dPt>
          <c:dPt>
            <c:idx val="1"/>
            <c:invertIfNegative val="0"/>
            <c:bubble3D val="0"/>
            <c:spPr>
              <a:solidFill>
                <a:srgbClr val="FFCB04"/>
              </a:solidFill>
              <a:ln>
                <a:solidFill>
                  <a:srgbClr val="0072BB"/>
                </a:solidFill>
              </a:ln>
              <a:effectLst/>
            </c:spPr>
            <c:extLst>
              <c:ext xmlns:c16="http://schemas.microsoft.com/office/drawing/2014/chart" uri="{C3380CC4-5D6E-409C-BE32-E72D297353CC}">
                <c16:uniqueId val="{00000004-831D-7E47-BE1C-7F07876AD317}"/>
              </c:ext>
            </c:extLst>
          </c:dPt>
          <c:dPt>
            <c:idx val="2"/>
            <c:invertIfNegative val="0"/>
            <c:bubble3D val="0"/>
            <c:spPr>
              <a:solidFill>
                <a:srgbClr val="FFCB04"/>
              </a:solidFill>
              <a:ln cap="flat">
                <a:solidFill>
                  <a:srgbClr val="0072BB"/>
                </a:solidFill>
              </a:ln>
              <a:effectLst/>
            </c:spPr>
            <c:extLst>
              <c:ext xmlns:c16="http://schemas.microsoft.com/office/drawing/2014/chart" uri="{C3380CC4-5D6E-409C-BE32-E72D297353CC}">
                <c16:uniqueId val="{00000003-831D-7E47-BE1C-7F07876AD317}"/>
              </c:ext>
            </c:extLst>
          </c:dPt>
          <c:cat>
            <c:strRef>
              <c:f>Sheet1!$A$2:$A$4</c:f>
              <c:strCache>
                <c:ptCount val="3"/>
                <c:pt idx="0">
                  <c:v>14 - 30 </c:v>
                </c:pt>
                <c:pt idx="1">
                  <c:v>30 - 60 </c:v>
                </c:pt>
                <c:pt idx="2">
                  <c:v>&gt;60</c:v>
                </c:pt>
              </c:strCache>
            </c:strRef>
          </c:cat>
          <c:val>
            <c:numRef>
              <c:f>Sheet1!$B$2:$B$4</c:f>
              <c:numCache>
                <c:formatCode>General</c:formatCode>
                <c:ptCount val="3"/>
                <c:pt idx="0">
                  <c:v>15.9</c:v>
                </c:pt>
                <c:pt idx="1">
                  <c:v>26.9</c:v>
                </c:pt>
                <c:pt idx="2">
                  <c:v>60</c:v>
                </c:pt>
              </c:numCache>
            </c:numRef>
          </c:val>
          <c:extLst>
            <c:ext xmlns:c16="http://schemas.microsoft.com/office/drawing/2014/chart" uri="{C3380CC4-5D6E-409C-BE32-E72D297353CC}">
              <c16:uniqueId val="{00000000-831D-7E47-BE1C-7F07876AD317}"/>
            </c:ext>
          </c:extLst>
        </c:ser>
        <c:dLbls>
          <c:showLegendKey val="0"/>
          <c:showVal val="0"/>
          <c:showCatName val="0"/>
          <c:showSerName val="0"/>
          <c:showPercent val="0"/>
          <c:showBubbleSize val="0"/>
        </c:dLbls>
        <c:gapWidth val="150"/>
        <c:axId val="1741958639"/>
        <c:axId val="1741960415"/>
      </c:barChart>
      <c:catAx>
        <c:axId val="1741958639"/>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Days on PN</a:t>
                </a:r>
              </a:p>
            </c:rich>
          </c:tx>
          <c:layout>
            <c:manualLayout>
              <c:xMode val="edge"/>
              <c:yMode val="edge"/>
              <c:x val="7.8461972035837827E-3"/>
              <c:y val="0.2866564777453530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1960415"/>
        <c:crosses val="autoZero"/>
        <c:auto val="1"/>
        <c:lblAlgn val="ctr"/>
        <c:lblOffset val="100"/>
        <c:noMultiLvlLbl val="0"/>
      </c:catAx>
      <c:valAx>
        <c:axId val="17419604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Incidence of PNAC, %</a:t>
                </a:r>
              </a:p>
            </c:rich>
          </c:tx>
          <c:layout>
            <c:manualLayout>
              <c:xMode val="edge"/>
              <c:yMode val="edge"/>
              <c:x val="0.40130434653977204"/>
              <c:y val="0.9382668627355347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1958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20000"/>
        <a:lumOff val="8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197490467012E-2"/>
          <c:y val="0.11480775861255998"/>
          <c:w val="0.95634800931573694"/>
          <c:h val="0.69017348060427375"/>
        </c:manualLayout>
      </c:layout>
      <c:lineChart>
        <c:grouping val="standard"/>
        <c:varyColors val="0"/>
        <c:ser>
          <c:idx val="0"/>
          <c:order val="0"/>
          <c:tx>
            <c:strRef>
              <c:f>Sheet1!$B$1</c:f>
              <c:strCache>
                <c:ptCount val="1"/>
                <c:pt idx="0">
                  <c:v>FOLE</c:v>
                </c:pt>
              </c:strCache>
            </c:strRef>
          </c:tx>
          <c:spPr>
            <a:ln w="28575" cap="rnd">
              <a:solidFill>
                <a:schemeClr val="accent1"/>
              </a:solidFill>
              <a:round/>
            </a:ln>
            <a:effectLst/>
          </c:spPr>
          <c:marker>
            <c:symbol val="circle"/>
            <c:size val="5"/>
            <c:spPr>
              <a:solidFill>
                <a:schemeClr val="accent1">
                  <a:lumMod val="20000"/>
                  <a:lumOff val="80000"/>
                </a:schemeClr>
              </a:solidFill>
              <a:ln w="9525">
                <a:solidFill>
                  <a:schemeClr val="accent1"/>
                </a:solidFill>
              </a:ln>
              <a:effectLst/>
            </c:spPr>
          </c:marker>
          <c:cat>
            <c:numRef>
              <c:f>Sheet1!$A$2:$A$30</c:f>
              <c:numCache>
                <c:formatCode>General</c:formatCode>
                <c:ptCount val="29"/>
                <c:pt idx="0">
                  <c:v>0</c:v>
                </c:pt>
                <c:pt idx="1">
                  <c:v>2</c:v>
                </c:pt>
                <c:pt idx="2">
                  <c:v>4</c:v>
                </c:pt>
                <c:pt idx="3">
                  <c:v>8</c:v>
                </c:pt>
                <c:pt idx="4">
                  <c:v>12</c:v>
                </c:pt>
                <c:pt idx="5">
                  <c:v>16</c:v>
                </c:pt>
                <c:pt idx="6">
                  <c:v>20</c:v>
                </c:pt>
                <c:pt idx="7">
                  <c:v>24</c:v>
                </c:pt>
                <c:pt idx="8">
                  <c:v>28</c:v>
                </c:pt>
                <c:pt idx="9">
                  <c:v>32</c:v>
                </c:pt>
                <c:pt idx="10">
                  <c:v>36</c:v>
                </c:pt>
                <c:pt idx="11">
                  <c:v>40</c:v>
                </c:pt>
                <c:pt idx="12">
                  <c:v>44</c:v>
                </c:pt>
                <c:pt idx="13">
                  <c:v>48</c:v>
                </c:pt>
                <c:pt idx="14">
                  <c:v>52</c:v>
                </c:pt>
                <c:pt idx="15">
                  <c:v>56</c:v>
                </c:pt>
                <c:pt idx="16">
                  <c:v>60</c:v>
                </c:pt>
                <c:pt idx="17">
                  <c:v>64</c:v>
                </c:pt>
                <c:pt idx="18">
                  <c:v>68</c:v>
                </c:pt>
                <c:pt idx="19">
                  <c:v>72</c:v>
                </c:pt>
                <c:pt idx="20">
                  <c:v>76</c:v>
                </c:pt>
                <c:pt idx="21">
                  <c:v>80</c:v>
                </c:pt>
                <c:pt idx="22">
                  <c:v>84</c:v>
                </c:pt>
                <c:pt idx="23">
                  <c:v>88</c:v>
                </c:pt>
                <c:pt idx="24">
                  <c:v>92</c:v>
                </c:pt>
                <c:pt idx="25">
                  <c:v>96</c:v>
                </c:pt>
                <c:pt idx="26">
                  <c:v>100</c:v>
                </c:pt>
                <c:pt idx="27">
                  <c:v>104</c:v>
                </c:pt>
                <c:pt idx="28">
                  <c:v>108</c:v>
                </c:pt>
              </c:numCache>
            </c:numRef>
          </c:cat>
          <c:val>
            <c:numRef>
              <c:f>Sheet1!$B$2:$B$30</c:f>
              <c:numCache>
                <c:formatCode>General</c:formatCode>
                <c:ptCount val="29"/>
                <c:pt idx="0">
                  <c:v>-1.28</c:v>
                </c:pt>
                <c:pt idx="1">
                  <c:v>-1.67</c:v>
                </c:pt>
                <c:pt idx="2">
                  <c:v>-1.96</c:v>
                </c:pt>
                <c:pt idx="3">
                  <c:v>-2.2400000000000002</c:v>
                </c:pt>
                <c:pt idx="4">
                  <c:v>-2.17</c:v>
                </c:pt>
                <c:pt idx="5">
                  <c:v>-1.85</c:v>
                </c:pt>
                <c:pt idx="6">
                  <c:v>-1.41</c:v>
                </c:pt>
                <c:pt idx="7">
                  <c:v>-0.99</c:v>
                </c:pt>
                <c:pt idx="8">
                  <c:v>-0.77</c:v>
                </c:pt>
                <c:pt idx="9">
                  <c:v>-0.56000000000000005</c:v>
                </c:pt>
                <c:pt idx="10">
                  <c:v>0.35</c:v>
                </c:pt>
                <c:pt idx="11">
                  <c:v>-0.52</c:v>
                </c:pt>
                <c:pt idx="12">
                  <c:v>-0.67</c:v>
                </c:pt>
                <c:pt idx="13">
                  <c:v>-0.64</c:v>
                </c:pt>
                <c:pt idx="14">
                  <c:v>-0.28000000000000003</c:v>
                </c:pt>
                <c:pt idx="15">
                  <c:v>-0.41</c:v>
                </c:pt>
                <c:pt idx="16">
                  <c:v>-0.46</c:v>
                </c:pt>
                <c:pt idx="17">
                  <c:v>-0.39</c:v>
                </c:pt>
                <c:pt idx="18">
                  <c:v>-0.37</c:v>
                </c:pt>
                <c:pt idx="19">
                  <c:v>-0.39</c:v>
                </c:pt>
                <c:pt idx="20">
                  <c:v>-0.45</c:v>
                </c:pt>
                <c:pt idx="21">
                  <c:v>-0.38</c:v>
                </c:pt>
                <c:pt idx="22">
                  <c:v>0.15</c:v>
                </c:pt>
                <c:pt idx="23">
                  <c:v>0.36</c:v>
                </c:pt>
                <c:pt idx="24">
                  <c:v>-0.52</c:v>
                </c:pt>
                <c:pt idx="25">
                  <c:v>-0.34</c:v>
                </c:pt>
                <c:pt idx="26">
                  <c:v>-0.75</c:v>
                </c:pt>
                <c:pt idx="27">
                  <c:v>-0.73</c:v>
                </c:pt>
                <c:pt idx="28">
                  <c:v>-0.64</c:v>
                </c:pt>
              </c:numCache>
            </c:numRef>
          </c:val>
          <c:smooth val="0"/>
          <c:extLst>
            <c:ext xmlns:c16="http://schemas.microsoft.com/office/drawing/2014/chart" uri="{C3380CC4-5D6E-409C-BE32-E72D297353CC}">
              <c16:uniqueId val="{00000000-28F4-C944-BE4A-4ED3EF5AB443}"/>
            </c:ext>
          </c:extLst>
        </c:ser>
        <c:ser>
          <c:idx val="1"/>
          <c:order val="1"/>
          <c:tx>
            <c:strRef>
              <c:f>Sheet1!$C$1</c:f>
              <c:strCache>
                <c:ptCount val="1"/>
                <c:pt idx="0">
                  <c:v>SOLE</c:v>
                </c:pt>
              </c:strCache>
            </c:strRef>
          </c:tx>
          <c:spPr>
            <a:ln w="28575" cap="rnd">
              <a:solidFill>
                <a:srgbClr val="FFC000"/>
              </a:solidFill>
              <a:round/>
            </a:ln>
            <a:effectLst/>
          </c:spPr>
          <c:marker>
            <c:symbol val="circle"/>
            <c:size val="5"/>
            <c:spPr>
              <a:solidFill>
                <a:schemeClr val="accent2"/>
              </a:solidFill>
              <a:ln w="9525">
                <a:solidFill>
                  <a:schemeClr val="accent2"/>
                </a:solidFill>
              </a:ln>
              <a:effectLst/>
            </c:spPr>
          </c:marker>
          <c:cat>
            <c:numRef>
              <c:f>Sheet1!$A$2:$A$30</c:f>
              <c:numCache>
                <c:formatCode>General</c:formatCode>
                <c:ptCount val="29"/>
                <c:pt idx="0">
                  <c:v>0</c:v>
                </c:pt>
                <c:pt idx="1">
                  <c:v>2</c:v>
                </c:pt>
                <c:pt idx="2">
                  <c:v>4</c:v>
                </c:pt>
                <c:pt idx="3">
                  <c:v>8</c:v>
                </c:pt>
                <c:pt idx="4">
                  <c:v>12</c:v>
                </c:pt>
                <c:pt idx="5">
                  <c:v>16</c:v>
                </c:pt>
                <c:pt idx="6">
                  <c:v>20</c:v>
                </c:pt>
                <c:pt idx="7">
                  <c:v>24</c:v>
                </c:pt>
                <c:pt idx="8">
                  <c:v>28</c:v>
                </c:pt>
                <c:pt idx="9">
                  <c:v>32</c:v>
                </c:pt>
                <c:pt idx="10">
                  <c:v>36</c:v>
                </c:pt>
                <c:pt idx="11">
                  <c:v>40</c:v>
                </c:pt>
                <c:pt idx="12">
                  <c:v>44</c:v>
                </c:pt>
                <c:pt idx="13">
                  <c:v>48</c:v>
                </c:pt>
                <c:pt idx="14">
                  <c:v>52</c:v>
                </c:pt>
                <c:pt idx="15">
                  <c:v>56</c:v>
                </c:pt>
                <c:pt idx="16">
                  <c:v>60</c:v>
                </c:pt>
                <c:pt idx="17">
                  <c:v>64</c:v>
                </c:pt>
                <c:pt idx="18">
                  <c:v>68</c:v>
                </c:pt>
                <c:pt idx="19">
                  <c:v>72</c:v>
                </c:pt>
                <c:pt idx="20">
                  <c:v>76</c:v>
                </c:pt>
                <c:pt idx="21">
                  <c:v>80</c:v>
                </c:pt>
                <c:pt idx="22">
                  <c:v>84</c:v>
                </c:pt>
                <c:pt idx="23">
                  <c:v>88</c:v>
                </c:pt>
                <c:pt idx="24">
                  <c:v>92</c:v>
                </c:pt>
                <c:pt idx="25">
                  <c:v>96</c:v>
                </c:pt>
                <c:pt idx="26">
                  <c:v>100</c:v>
                </c:pt>
                <c:pt idx="27">
                  <c:v>104</c:v>
                </c:pt>
                <c:pt idx="28">
                  <c:v>108</c:v>
                </c:pt>
              </c:numCache>
            </c:numRef>
          </c:cat>
          <c:val>
            <c:numRef>
              <c:f>Sheet1!$C$2:$C$30</c:f>
              <c:numCache>
                <c:formatCode>General</c:formatCode>
                <c:ptCount val="29"/>
                <c:pt idx="0">
                  <c:v>-1.07</c:v>
                </c:pt>
                <c:pt idx="1">
                  <c:v>-1.53</c:v>
                </c:pt>
                <c:pt idx="2">
                  <c:v>-1.52</c:v>
                </c:pt>
                <c:pt idx="3">
                  <c:v>-2.08</c:v>
                </c:pt>
                <c:pt idx="4">
                  <c:v>-2.21</c:v>
                </c:pt>
                <c:pt idx="5">
                  <c:v>-2.39</c:v>
                </c:pt>
                <c:pt idx="6">
                  <c:v>-1.88</c:v>
                </c:pt>
                <c:pt idx="7">
                  <c:v>-0.79</c:v>
                </c:pt>
                <c:pt idx="8">
                  <c:v>-1</c:v>
                </c:pt>
                <c:pt idx="9">
                  <c:v>-0.79</c:v>
                </c:pt>
                <c:pt idx="10">
                  <c:v>-1.8</c:v>
                </c:pt>
                <c:pt idx="11">
                  <c:v>-1.22</c:v>
                </c:pt>
                <c:pt idx="12">
                  <c:v>-1.51</c:v>
                </c:pt>
                <c:pt idx="13">
                  <c:v>-1.1299999999999999</c:v>
                </c:pt>
                <c:pt idx="14">
                  <c:v>-0.23</c:v>
                </c:pt>
              </c:numCache>
            </c:numRef>
          </c:val>
          <c:smooth val="0"/>
          <c:extLst>
            <c:ext xmlns:c16="http://schemas.microsoft.com/office/drawing/2014/chart" uri="{C3380CC4-5D6E-409C-BE32-E72D297353CC}">
              <c16:uniqueId val="{00000001-28F4-C944-BE4A-4ED3EF5AB443}"/>
            </c:ext>
          </c:extLst>
        </c:ser>
        <c:dLbls>
          <c:showLegendKey val="0"/>
          <c:showVal val="0"/>
          <c:showCatName val="0"/>
          <c:showSerName val="0"/>
          <c:showPercent val="0"/>
          <c:showBubbleSize val="0"/>
        </c:dLbls>
        <c:marker val="1"/>
        <c:smooth val="0"/>
        <c:axId val="1233865759"/>
        <c:axId val="1233651935"/>
      </c:lineChart>
      <c:catAx>
        <c:axId val="1233865759"/>
        <c:scaling>
          <c:orientation val="minMax"/>
        </c:scaling>
        <c:delete val="1"/>
        <c:axPos val="b"/>
        <c:numFmt formatCode="General" sourceLinked="1"/>
        <c:majorTickMark val="none"/>
        <c:minorTickMark val="none"/>
        <c:tickLblPos val="nextTo"/>
        <c:crossAx val="1233651935"/>
        <c:crosses val="autoZero"/>
        <c:auto val="1"/>
        <c:lblAlgn val="ctr"/>
        <c:lblOffset val="100"/>
        <c:noMultiLvlLbl val="0"/>
      </c:catAx>
      <c:valAx>
        <c:axId val="1233651935"/>
        <c:scaling>
          <c:orientation val="minMax"/>
          <c:max val="2"/>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3865759"/>
        <c:crosses val="autoZero"/>
        <c:crossBetween val="between"/>
      </c:valAx>
      <c:spPr>
        <a:solidFill>
          <a:schemeClr val="bg1">
            <a:lumMod val="95000"/>
          </a:schemeClr>
        </a:solidFill>
        <a:ln>
          <a:noFill/>
        </a:ln>
        <a:effectLst/>
      </c:spPr>
    </c:plotArea>
    <c:legend>
      <c:legendPos val="b"/>
      <c:layout>
        <c:manualLayout>
          <c:xMode val="edge"/>
          <c:yMode val="edge"/>
          <c:x val="0.7076948925618608"/>
          <c:y val="0.11647832280231565"/>
          <c:w val="0.18056097081451042"/>
          <c:h val="5.97630940790080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42088794071736E-2"/>
          <c:y val="4.5905153480905271E-2"/>
          <c:w val="0.94145779768189697"/>
          <c:h val="0.87662648450177361"/>
        </c:manualLayout>
      </c:layout>
      <c:lineChart>
        <c:grouping val="standard"/>
        <c:varyColors val="0"/>
        <c:ser>
          <c:idx val="0"/>
          <c:order val="0"/>
          <c:tx>
            <c:strRef>
              <c:f>Sheet1!$B$1</c:f>
              <c:strCache>
                <c:ptCount val="1"/>
                <c:pt idx="0">
                  <c:v>FOLE</c:v>
                </c:pt>
              </c:strCache>
            </c:strRef>
          </c:tx>
          <c:spPr>
            <a:ln w="28575" cap="rnd">
              <a:solidFill>
                <a:schemeClr val="accent1"/>
              </a:solidFill>
              <a:round/>
            </a:ln>
            <a:effectLst/>
          </c:spPr>
          <c:marker>
            <c:symbol val="circle"/>
            <c:size val="5"/>
            <c:spPr>
              <a:solidFill>
                <a:schemeClr val="accent1">
                  <a:lumMod val="20000"/>
                  <a:lumOff val="80000"/>
                </a:schemeClr>
              </a:solidFill>
              <a:ln w="9525">
                <a:solidFill>
                  <a:schemeClr val="accent1"/>
                </a:solidFill>
              </a:ln>
              <a:effectLst/>
            </c:spPr>
          </c:marker>
          <c:cat>
            <c:numRef>
              <c:f>Sheet1!$A$2:$A$30</c:f>
              <c:numCache>
                <c:formatCode>General</c:formatCode>
                <c:ptCount val="29"/>
                <c:pt idx="0">
                  <c:v>0</c:v>
                </c:pt>
                <c:pt idx="1">
                  <c:v>2</c:v>
                </c:pt>
                <c:pt idx="2">
                  <c:v>4</c:v>
                </c:pt>
                <c:pt idx="3">
                  <c:v>8</c:v>
                </c:pt>
                <c:pt idx="4">
                  <c:v>12</c:v>
                </c:pt>
                <c:pt idx="5">
                  <c:v>16</c:v>
                </c:pt>
                <c:pt idx="6">
                  <c:v>20</c:v>
                </c:pt>
                <c:pt idx="7">
                  <c:v>24</c:v>
                </c:pt>
                <c:pt idx="8">
                  <c:v>28</c:v>
                </c:pt>
                <c:pt idx="9">
                  <c:v>32</c:v>
                </c:pt>
                <c:pt idx="10">
                  <c:v>36</c:v>
                </c:pt>
                <c:pt idx="11">
                  <c:v>40</c:v>
                </c:pt>
                <c:pt idx="12">
                  <c:v>44</c:v>
                </c:pt>
                <c:pt idx="13">
                  <c:v>48</c:v>
                </c:pt>
                <c:pt idx="14">
                  <c:v>52</c:v>
                </c:pt>
                <c:pt idx="15">
                  <c:v>56</c:v>
                </c:pt>
                <c:pt idx="16">
                  <c:v>60</c:v>
                </c:pt>
                <c:pt idx="17">
                  <c:v>64</c:v>
                </c:pt>
                <c:pt idx="18">
                  <c:v>68</c:v>
                </c:pt>
                <c:pt idx="19">
                  <c:v>72</c:v>
                </c:pt>
                <c:pt idx="20">
                  <c:v>76</c:v>
                </c:pt>
                <c:pt idx="21">
                  <c:v>80</c:v>
                </c:pt>
                <c:pt idx="22">
                  <c:v>84</c:v>
                </c:pt>
                <c:pt idx="23">
                  <c:v>88</c:v>
                </c:pt>
                <c:pt idx="24">
                  <c:v>92</c:v>
                </c:pt>
                <c:pt idx="25">
                  <c:v>96</c:v>
                </c:pt>
                <c:pt idx="26">
                  <c:v>100</c:v>
                </c:pt>
                <c:pt idx="27">
                  <c:v>104</c:v>
                </c:pt>
                <c:pt idx="28">
                  <c:v>108</c:v>
                </c:pt>
              </c:numCache>
            </c:numRef>
          </c:cat>
          <c:val>
            <c:numRef>
              <c:f>Sheet1!$B$2:$B$30</c:f>
              <c:numCache>
                <c:formatCode>General</c:formatCode>
                <c:ptCount val="29"/>
                <c:pt idx="0">
                  <c:v>-1.35</c:v>
                </c:pt>
                <c:pt idx="1">
                  <c:v>-1.36</c:v>
                </c:pt>
                <c:pt idx="2">
                  <c:v>-1.18</c:v>
                </c:pt>
                <c:pt idx="3">
                  <c:v>-1.42</c:v>
                </c:pt>
                <c:pt idx="4">
                  <c:v>-2.16</c:v>
                </c:pt>
                <c:pt idx="5">
                  <c:v>-1.57</c:v>
                </c:pt>
                <c:pt idx="6">
                  <c:v>-0.61</c:v>
                </c:pt>
                <c:pt idx="7">
                  <c:v>-0.9</c:v>
                </c:pt>
                <c:pt idx="8">
                  <c:v>-7.0000000000000007E-2</c:v>
                </c:pt>
                <c:pt idx="9">
                  <c:v>-0.19</c:v>
                </c:pt>
                <c:pt idx="10">
                  <c:v>0.5</c:v>
                </c:pt>
                <c:pt idx="11">
                  <c:v>-0.26</c:v>
                </c:pt>
                <c:pt idx="12">
                  <c:v>-0.49</c:v>
                </c:pt>
                <c:pt idx="13">
                  <c:v>-0.11</c:v>
                </c:pt>
                <c:pt idx="14">
                  <c:v>0.34</c:v>
                </c:pt>
                <c:pt idx="15">
                  <c:v>-0.26</c:v>
                </c:pt>
                <c:pt idx="16">
                  <c:v>-0.39</c:v>
                </c:pt>
                <c:pt idx="17">
                  <c:v>-0.16</c:v>
                </c:pt>
                <c:pt idx="18">
                  <c:v>7.0000000000000007E-2</c:v>
                </c:pt>
                <c:pt idx="19">
                  <c:v>0</c:v>
                </c:pt>
              </c:numCache>
            </c:numRef>
          </c:val>
          <c:smooth val="0"/>
          <c:extLst>
            <c:ext xmlns:c16="http://schemas.microsoft.com/office/drawing/2014/chart" uri="{C3380CC4-5D6E-409C-BE32-E72D297353CC}">
              <c16:uniqueId val="{00000000-BF6B-FD46-9B58-088D5A221B39}"/>
            </c:ext>
          </c:extLst>
        </c:ser>
        <c:ser>
          <c:idx val="1"/>
          <c:order val="1"/>
          <c:tx>
            <c:strRef>
              <c:f>Sheet1!$C$1</c:f>
              <c:strCache>
                <c:ptCount val="1"/>
                <c:pt idx="0">
                  <c:v>SOLE</c:v>
                </c:pt>
              </c:strCache>
            </c:strRef>
          </c:tx>
          <c:spPr>
            <a:ln w="28575" cap="rnd">
              <a:solidFill>
                <a:srgbClr val="FFC000"/>
              </a:solidFill>
              <a:round/>
            </a:ln>
            <a:effectLst/>
          </c:spPr>
          <c:marker>
            <c:symbol val="circle"/>
            <c:size val="5"/>
            <c:spPr>
              <a:solidFill>
                <a:schemeClr val="accent2"/>
              </a:solidFill>
              <a:ln w="9525">
                <a:solidFill>
                  <a:schemeClr val="accent2"/>
                </a:solidFill>
              </a:ln>
              <a:effectLst/>
            </c:spPr>
          </c:marker>
          <c:cat>
            <c:numRef>
              <c:f>Sheet1!$A$2:$A$30</c:f>
              <c:numCache>
                <c:formatCode>General</c:formatCode>
                <c:ptCount val="29"/>
                <c:pt idx="0">
                  <c:v>0</c:v>
                </c:pt>
                <c:pt idx="1">
                  <c:v>2</c:v>
                </c:pt>
                <c:pt idx="2">
                  <c:v>4</c:v>
                </c:pt>
                <c:pt idx="3">
                  <c:v>8</c:v>
                </c:pt>
                <c:pt idx="4">
                  <c:v>12</c:v>
                </c:pt>
                <c:pt idx="5">
                  <c:v>16</c:v>
                </c:pt>
                <c:pt idx="6">
                  <c:v>20</c:v>
                </c:pt>
                <c:pt idx="7">
                  <c:v>24</c:v>
                </c:pt>
                <c:pt idx="8">
                  <c:v>28</c:v>
                </c:pt>
                <c:pt idx="9">
                  <c:v>32</c:v>
                </c:pt>
                <c:pt idx="10">
                  <c:v>36</c:v>
                </c:pt>
                <c:pt idx="11">
                  <c:v>40</c:v>
                </c:pt>
                <c:pt idx="12">
                  <c:v>44</c:v>
                </c:pt>
                <c:pt idx="13">
                  <c:v>48</c:v>
                </c:pt>
                <c:pt idx="14">
                  <c:v>52</c:v>
                </c:pt>
                <c:pt idx="15">
                  <c:v>56</c:v>
                </c:pt>
                <c:pt idx="16">
                  <c:v>60</c:v>
                </c:pt>
                <c:pt idx="17">
                  <c:v>64</c:v>
                </c:pt>
                <c:pt idx="18">
                  <c:v>68</c:v>
                </c:pt>
                <c:pt idx="19">
                  <c:v>72</c:v>
                </c:pt>
                <c:pt idx="20">
                  <c:v>76</c:v>
                </c:pt>
                <c:pt idx="21">
                  <c:v>80</c:v>
                </c:pt>
                <c:pt idx="22">
                  <c:v>84</c:v>
                </c:pt>
                <c:pt idx="23">
                  <c:v>88</c:v>
                </c:pt>
                <c:pt idx="24">
                  <c:v>92</c:v>
                </c:pt>
                <c:pt idx="25">
                  <c:v>96</c:v>
                </c:pt>
                <c:pt idx="26">
                  <c:v>100</c:v>
                </c:pt>
                <c:pt idx="27">
                  <c:v>104</c:v>
                </c:pt>
                <c:pt idx="28">
                  <c:v>108</c:v>
                </c:pt>
              </c:numCache>
            </c:numRef>
          </c:cat>
          <c:val>
            <c:numRef>
              <c:f>Sheet1!$C$2:$C$30</c:f>
              <c:numCache>
                <c:formatCode>General</c:formatCode>
                <c:ptCount val="29"/>
                <c:pt idx="0">
                  <c:v>-1.22</c:v>
                </c:pt>
                <c:pt idx="1">
                  <c:v>-1.1100000000000001</c:v>
                </c:pt>
                <c:pt idx="2">
                  <c:v>-1.34</c:v>
                </c:pt>
                <c:pt idx="3">
                  <c:v>-0.78</c:v>
                </c:pt>
                <c:pt idx="4">
                  <c:v>-1.08</c:v>
                </c:pt>
                <c:pt idx="5">
                  <c:v>-1.66</c:v>
                </c:pt>
                <c:pt idx="6">
                  <c:v>-0.92</c:v>
                </c:pt>
                <c:pt idx="7">
                  <c:v>-0.55000000000000004</c:v>
                </c:pt>
                <c:pt idx="8">
                  <c:v>-7.0000000000000007E-2</c:v>
                </c:pt>
                <c:pt idx="9">
                  <c:v>-0.98</c:v>
                </c:pt>
                <c:pt idx="10">
                  <c:v>-0.8</c:v>
                </c:pt>
              </c:numCache>
            </c:numRef>
          </c:val>
          <c:smooth val="0"/>
          <c:extLst>
            <c:ext xmlns:c16="http://schemas.microsoft.com/office/drawing/2014/chart" uri="{C3380CC4-5D6E-409C-BE32-E72D297353CC}">
              <c16:uniqueId val="{00000001-BF6B-FD46-9B58-088D5A221B39}"/>
            </c:ext>
          </c:extLst>
        </c:ser>
        <c:dLbls>
          <c:showLegendKey val="0"/>
          <c:showVal val="0"/>
          <c:showCatName val="0"/>
          <c:showSerName val="0"/>
          <c:showPercent val="0"/>
          <c:showBubbleSize val="0"/>
        </c:dLbls>
        <c:marker val="1"/>
        <c:smooth val="0"/>
        <c:axId val="1237417615"/>
        <c:axId val="1252270415"/>
      </c:lineChart>
      <c:catAx>
        <c:axId val="1237417615"/>
        <c:scaling>
          <c:orientation val="minMax"/>
        </c:scaling>
        <c:delete val="1"/>
        <c:axPos val="b"/>
        <c:numFmt formatCode="General" sourceLinked="1"/>
        <c:majorTickMark val="none"/>
        <c:minorTickMark val="none"/>
        <c:tickLblPos val="nextTo"/>
        <c:crossAx val="1252270415"/>
        <c:crosses val="autoZero"/>
        <c:auto val="1"/>
        <c:lblAlgn val="ctr"/>
        <c:lblOffset val="100"/>
        <c:noMultiLvlLbl val="0"/>
      </c:catAx>
      <c:valAx>
        <c:axId val="1252270415"/>
        <c:scaling>
          <c:orientation val="minMax"/>
          <c:max val="2"/>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7417615"/>
        <c:crosses val="autoZero"/>
        <c:crossBetween val="between"/>
      </c:valAx>
      <c:spPr>
        <a:solidFill>
          <a:schemeClr val="bg1">
            <a:lumMod val="95000"/>
          </a:schemeClr>
        </a:solidFill>
        <a:ln>
          <a:noFill/>
        </a:ln>
        <a:effectLst/>
      </c:spPr>
    </c:plotArea>
    <c:legend>
      <c:legendPos val="b"/>
      <c:layout>
        <c:manualLayout>
          <c:xMode val="edge"/>
          <c:yMode val="edge"/>
          <c:x val="0.74900810782858829"/>
          <c:y val="7.6641292426246121E-2"/>
          <c:w val="0.17704289139935206"/>
          <c:h val="7.63395515843156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CF3B7-312F-4534-A05C-233882EF38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AEB63B1-FF25-4E95-85F5-8C1E7B2E981A}">
      <dgm:prSet custT="1"/>
      <dgm:spPr/>
      <dgm:t>
        <a:bodyPr/>
        <a:lstStyle/>
        <a:p>
          <a:pPr>
            <a:lnSpc>
              <a:spcPct val="100000"/>
            </a:lnSpc>
          </a:pPr>
          <a:r>
            <a:rPr lang="en-US" altLang="en-US" sz="2000" dirty="0">
              <a:latin typeface="Verdana" panose="020B0604030504040204" pitchFamily="34" charset="0"/>
              <a:ea typeface="Verdana" panose="020B0604030504040204" pitchFamily="34" charset="0"/>
              <a:cs typeface="Verdana" panose="020B0604030504040204" pitchFamily="34" charset="0"/>
            </a:rPr>
            <a:t>Review and understand Parenteral Nutrition-Associated Cholestasis (PNAC)</a:t>
          </a:r>
          <a:endParaRPr lang="en-US" sz="2000" dirty="0">
            <a:latin typeface="Verdana" panose="020B0604030504040204" pitchFamily="34" charset="0"/>
            <a:ea typeface="Verdana" panose="020B0604030504040204" pitchFamily="34" charset="0"/>
            <a:cs typeface="Verdana" panose="020B0604030504040204" pitchFamily="34" charset="0"/>
          </a:endParaRPr>
        </a:p>
      </dgm:t>
    </dgm:pt>
    <dgm:pt modelId="{9FA5FE56-2B43-444B-8650-C1C90CAA5896}" type="parTrans" cxnId="{E2F45927-B8C4-4655-955C-E308928A638A}">
      <dgm:prSet/>
      <dgm:spPr/>
      <dgm:t>
        <a:bodyPr/>
        <a:lstStyle/>
        <a:p>
          <a:endParaRPr lang="en-US" sz="1600">
            <a:latin typeface="Verdana" panose="020B0604030504040204" pitchFamily="34" charset="0"/>
            <a:ea typeface="Verdana" panose="020B0604030504040204" pitchFamily="34" charset="0"/>
            <a:cs typeface="Verdana" panose="020B0604030504040204" pitchFamily="34" charset="0"/>
          </a:endParaRPr>
        </a:p>
      </dgm:t>
    </dgm:pt>
    <dgm:pt modelId="{C8539515-D5D4-4BD6-A7FB-911B9F86D625}" type="sibTrans" cxnId="{E2F45927-B8C4-4655-955C-E308928A638A}">
      <dgm:prSet/>
      <dgm:spPr/>
      <dgm:t>
        <a:bodyPr/>
        <a:lstStyle/>
        <a:p>
          <a:endParaRPr lang="en-US" sz="1600">
            <a:latin typeface="Verdana" panose="020B0604030504040204" pitchFamily="34" charset="0"/>
            <a:ea typeface="Verdana" panose="020B0604030504040204" pitchFamily="34" charset="0"/>
            <a:cs typeface="Verdana" panose="020B0604030504040204" pitchFamily="34" charset="0"/>
          </a:endParaRPr>
        </a:p>
      </dgm:t>
    </dgm:pt>
    <dgm:pt modelId="{25E04E2A-3473-4C2F-A875-67499029A0B9}">
      <dgm:prSet custT="1"/>
      <dgm:spPr/>
      <dgm:t>
        <a:bodyPr/>
        <a:lstStyle/>
        <a:p>
          <a:pPr>
            <a:lnSpc>
              <a:spcPct val="100000"/>
            </a:lnSpc>
          </a:pPr>
          <a:r>
            <a:rPr lang="en-US" altLang="en-US" sz="2000" dirty="0">
              <a:latin typeface="Verdana" panose="020B0604030504040204" pitchFamily="34" charset="0"/>
              <a:ea typeface="Verdana" panose="020B0604030504040204" pitchFamily="34" charset="0"/>
              <a:cs typeface="Verdana" panose="020B0604030504040204" pitchFamily="34" charset="0"/>
            </a:rPr>
            <a:t>Provide an overview of association recommendations for parenteral nutrition (PN) and review current lipid injectable emulsions (ILEs)</a:t>
          </a:r>
          <a:endParaRPr lang="en-US" sz="2000" dirty="0">
            <a:latin typeface="Verdana" panose="020B0604030504040204" pitchFamily="34" charset="0"/>
            <a:ea typeface="Verdana" panose="020B0604030504040204" pitchFamily="34" charset="0"/>
            <a:cs typeface="Verdana" panose="020B0604030504040204" pitchFamily="34" charset="0"/>
          </a:endParaRPr>
        </a:p>
      </dgm:t>
    </dgm:pt>
    <dgm:pt modelId="{3BF63AD5-5483-4036-8C79-5AC725246A03}" type="parTrans" cxnId="{AF462130-7DE4-42E4-90A2-FCC5789E03D0}">
      <dgm:prSet/>
      <dgm:spPr/>
      <dgm:t>
        <a:bodyPr/>
        <a:lstStyle/>
        <a:p>
          <a:endParaRPr lang="en-US" sz="1600">
            <a:latin typeface="Verdana" panose="020B0604030504040204" pitchFamily="34" charset="0"/>
            <a:ea typeface="Verdana" panose="020B0604030504040204" pitchFamily="34" charset="0"/>
            <a:cs typeface="Verdana" panose="020B0604030504040204" pitchFamily="34" charset="0"/>
          </a:endParaRPr>
        </a:p>
      </dgm:t>
    </dgm:pt>
    <dgm:pt modelId="{2A42830B-CA27-4FB7-A9F1-2063060DED09}" type="sibTrans" cxnId="{AF462130-7DE4-42E4-90A2-FCC5789E03D0}">
      <dgm:prSet/>
      <dgm:spPr/>
      <dgm:t>
        <a:bodyPr/>
        <a:lstStyle/>
        <a:p>
          <a:endParaRPr lang="en-US" sz="1600">
            <a:latin typeface="Verdana" panose="020B0604030504040204" pitchFamily="34" charset="0"/>
            <a:ea typeface="Verdana" panose="020B0604030504040204" pitchFamily="34" charset="0"/>
            <a:cs typeface="Verdana" panose="020B0604030504040204" pitchFamily="34" charset="0"/>
          </a:endParaRPr>
        </a:p>
      </dgm:t>
    </dgm:pt>
    <dgm:pt modelId="{FF7954E4-4AF5-47AA-9112-D7160A299F62}">
      <dgm:prSet custT="1"/>
      <dgm:spPr/>
      <dgm:t>
        <a:bodyPr/>
        <a:lstStyle/>
        <a:p>
          <a:pPr>
            <a:lnSpc>
              <a:spcPct val="100000"/>
            </a:lnSpc>
          </a:pPr>
          <a:r>
            <a:rPr lang="en-US" altLang="en-US" sz="2000" kern="1200" dirty="0">
              <a:latin typeface="Verdana" panose="020B0604030504040204" pitchFamily="34" charset="0"/>
              <a:ea typeface="Verdana" panose="020B0604030504040204" pitchFamily="34" charset="0"/>
              <a:cs typeface="Verdana" panose="020B0604030504040204" pitchFamily="34" charset="0"/>
            </a:rPr>
            <a:t>Review and discuss the features of Omegaven, the first fish oil (FO) lipid emulsion for pediatric patients with PNAC in the US</a:t>
          </a:r>
          <a:endParaRPr lang="en-US" sz="2000" kern="1200" dirty="0">
            <a:solidFill>
              <a:prstClr val="black">
                <a:hueOff val="0"/>
                <a:satOff val="0"/>
                <a:lumOff val="0"/>
                <a:alphaOff val="0"/>
              </a:prstClr>
            </a:solidFill>
            <a:latin typeface="Verdana" panose="020B0604030504040204" pitchFamily="34" charset="0"/>
            <a:ea typeface="Verdana" panose="020B0604030504040204" pitchFamily="34" charset="0"/>
            <a:cs typeface="Verdana" panose="020B0604030504040204" pitchFamily="34" charset="0"/>
          </a:endParaRPr>
        </a:p>
      </dgm:t>
    </dgm:pt>
    <dgm:pt modelId="{5762E7CF-DA8F-4227-ACA2-88CB8F237300}" type="parTrans" cxnId="{ACF15015-B2AD-4DB7-929F-8D3F12CAD97C}">
      <dgm:prSet/>
      <dgm:spPr/>
      <dgm:t>
        <a:bodyPr/>
        <a:lstStyle/>
        <a:p>
          <a:endParaRPr lang="en-US" sz="1600">
            <a:latin typeface="Verdana" panose="020B0604030504040204" pitchFamily="34" charset="0"/>
            <a:ea typeface="Verdana" panose="020B0604030504040204" pitchFamily="34" charset="0"/>
            <a:cs typeface="Verdana" panose="020B0604030504040204" pitchFamily="34" charset="0"/>
          </a:endParaRPr>
        </a:p>
      </dgm:t>
    </dgm:pt>
    <dgm:pt modelId="{345A46CC-4BE0-4C5B-9A58-439507FD866E}" type="sibTrans" cxnId="{ACF15015-B2AD-4DB7-929F-8D3F12CAD97C}">
      <dgm:prSet/>
      <dgm:spPr/>
      <dgm:t>
        <a:bodyPr/>
        <a:lstStyle/>
        <a:p>
          <a:endParaRPr lang="en-US" sz="1600">
            <a:latin typeface="Verdana" panose="020B0604030504040204" pitchFamily="34" charset="0"/>
            <a:ea typeface="Verdana" panose="020B0604030504040204" pitchFamily="34" charset="0"/>
            <a:cs typeface="Verdana" panose="020B0604030504040204" pitchFamily="34" charset="0"/>
          </a:endParaRPr>
        </a:p>
      </dgm:t>
    </dgm:pt>
    <dgm:pt modelId="{2971F8DA-0610-4BA0-8FF7-F89B98C160E5}" type="pres">
      <dgm:prSet presAssocID="{3E9CF3B7-312F-4534-A05C-233882EF3847}" presName="root" presStyleCnt="0">
        <dgm:presLayoutVars>
          <dgm:dir/>
          <dgm:resizeHandles val="exact"/>
        </dgm:presLayoutVars>
      </dgm:prSet>
      <dgm:spPr/>
    </dgm:pt>
    <dgm:pt modelId="{11F31BC7-F9A0-4573-A1DA-D0BC1D01F5AC}" type="pres">
      <dgm:prSet presAssocID="{FAEB63B1-FF25-4E95-85F5-8C1E7B2E981A}" presName="compNode" presStyleCnt="0"/>
      <dgm:spPr/>
    </dgm:pt>
    <dgm:pt modelId="{92C0F508-3C03-4B56-AC3F-0A325786E664}" type="pres">
      <dgm:prSet presAssocID="{FAEB63B1-FF25-4E95-85F5-8C1E7B2E981A}" presName="bgRect" presStyleLbl="bgShp" presStyleIdx="0" presStyleCnt="3"/>
      <dgm:spPr>
        <a:solidFill>
          <a:schemeClr val="accent5">
            <a:lumMod val="20000"/>
            <a:lumOff val="80000"/>
          </a:schemeClr>
        </a:solidFill>
        <a:ln>
          <a:solidFill>
            <a:srgbClr val="FFCB04"/>
          </a:solidFill>
        </a:ln>
      </dgm:spPr>
    </dgm:pt>
    <dgm:pt modelId="{2A42781E-AE88-4BFA-803F-595E286BA817}" type="pres">
      <dgm:prSet presAssocID="{FAEB63B1-FF25-4E95-85F5-8C1E7B2E981A}" presName="iconRect" presStyleLbl="node1" presStyleIdx="0" presStyleCnt="3" custScaleX="150310" custScaleY="15031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gnifying glass outline"/>
        </a:ext>
      </dgm:extLst>
    </dgm:pt>
    <dgm:pt modelId="{8718D076-3F4F-40DA-AB95-39BF771D5AF3}" type="pres">
      <dgm:prSet presAssocID="{FAEB63B1-FF25-4E95-85F5-8C1E7B2E981A}" presName="spaceRect" presStyleCnt="0"/>
      <dgm:spPr/>
    </dgm:pt>
    <dgm:pt modelId="{91F5B471-95A1-4EA9-9128-709CEC13AA0F}" type="pres">
      <dgm:prSet presAssocID="{FAEB63B1-FF25-4E95-85F5-8C1E7B2E981A}" presName="parTx" presStyleLbl="revTx" presStyleIdx="0" presStyleCnt="3">
        <dgm:presLayoutVars>
          <dgm:chMax val="0"/>
          <dgm:chPref val="0"/>
        </dgm:presLayoutVars>
      </dgm:prSet>
      <dgm:spPr/>
    </dgm:pt>
    <dgm:pt modelId="{1D5E7EB5-427B-4B4E-8002-C872EFDDF5FC}" type="pres">
      <dgm:prSet presAssocID="{C8539515-D5D4-4BD6-A7FB-911B9F86D625}" presName="sibTrans" presStyleCnt="0"/>
      <dgm:spPr/>
    </dgm:pt>
    <dgm:pt modelId="{DEAEBF17-298B-4B9D-B4CA-B3197170EE31}" type="pres">
      <dgm:prSet presAssocID="{25E04E2A-3473-4C2F-A875-67499029A0B9}" presName="compNode" presStyleCnt="0"/>
      <dgm:spPr/>
    </dgm:pt>
    <dgm:pt modelId="{F861B537-DFA9-4EC0-A5AC-46DE0B5A50D7}" type="pres">
      <dgm:prSet presAssocID="{25E04E2A-3473-4C2F-A875-67499029A0B9}" presName="bgRect" presStyleLbl="bgShp" presStyleIdx="1" presStyleCnt="3"/>
      <dgm:spPr>
        <a:solidFill>
          <a:schemeClr val="accent5">
            <a:lumMod val="20000"/>
            <a:lumOff val="80000"/>
          </a:schemeClr>
        </a:solidFill>
        <a:ln>
          <a:solidFill>
            <a:srgbClr val="FFCB04"/>
          </a:solidFill>
        </a:ln>
      </dgm:spPr>
    </dgm:pt>
    <dgm:pt modelId="{B5ADBD1C-1681-42CC-BAE7-4E525F1FBEA9}" type="pres">
      <dgm:prSet presAssocID="{25E04E2A-3473-4C2F-A875-67499029A0B9}" presName="iconRect" presStyleLbl="node1" presStyleIdx="1" presStyleCnt="3" custScaleX="150481" custScaleY="15048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outline"/>
        </a:ext>
      </dgm:extLst>
    </dgm:pt>
    <dgm:pt modelId="{ED218116-A2CE-4C34-AB67-7586F7A1EFC8}" type="pres">
      <dgm:prSet presAssocID="{25E04E2A-3473-4C2F-A875-67499029A0B9}" presName="spaceRect" presStyleCnt="0"/>
      <dgm:spPr/>
    </dgm:pt>
    <dgm:pt modelId="{831C6AB7-3E19-4557-995D-BEABB940D6FA}" type="pres">
      <dgm:prSet presAssocID="{25E04E2A-3473-4C2F-A875-67499029A0B9}" presName="parTx" presStyleLbl="revTx" presStyleIdx="1" presStyleCnt="3">
        <dgm:presLayoutVars>
          <dgm:chMax val="0"/>
          <dgm:chPref val="0"/>
        </dgm:presLayoutVars>
      </dgm:prSet>
      <dgm:spPr/>
    </dgm:pt>
    <dgm:pt modelId="{C6C6B53C-9F40-4C9A-99D3-7C451E53890F}" type="pres">
      <dgm:prSet presAssocID="{2A42830B-CA27-4FB7-A9F1-2063060DED09}" presName="sibTrans" presStyleCnt="0"/>
      <dgm:spPr/>
    </dgm:pt>
    <dgm:pt modelId="{2B51DF64-4812-4D1F-8E1F-BC506CB44418}" type="pres">
      <dgm:prSet presAssocID="{FF7954E4-4AF5-47AA-9112-D7160A299F62}" presName="compNode" presStyleCnt="0"/>
      <dgm:spPr/>
    </dgm:pt>
    <dgm:pt modelId="{65282F97-5AC6-44C3-BE08-B2D63DF30610}" type="pres">
      <dgm:prSet presAssocID="{FF7954E4-4AF5-47AA-9112-D7160A299F62}" presName="bgRect" presStyleLbl="bgShp" presStyleIdx="2" presStyleCnt="3"/>
      <dgm:spPr>
        <a:solidFill>
          <a:schemeClr val="accent5">
            <a:lumMod val="20000"/>
            <a:lumOff val="80000"/>
          </a:schemeClr>
        </a:solidFill>
        <a:ln>
          <a:solidFill>
            <a:srgbClr val="FFCB04"/>
          </a:solidFill>
        </a:ln>
      </dgm:spPr>
    </dgm:pt>
    <dgm:pt modelId="{74946F81-ED19-4C66-BF5C-C6DA01C296CB}" type="pres">
      <dgm:prSet presAssocID="{FF7954E4-4AF5-47AA-9112-D7160A299F62}" presName="iconRect" presStyleLbl="node1" presStyleIdx="2" presStyleCnt="3" custScaleX="180121" custScaleY="18012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sh outline"/>
        </a:ext>
      </dgm:extLst>
    </dgm:pt>
    <dgm:pt modelId="{E560410A-2A57-47DB-87E5-C8E51258FE7F}" type="pres">
      <dgm:prSet presAssocID="{FF7954E4-4AF5-47AA-9112-D7160A299F62}" presName="spaceRect" presStyleCnt="0"/>
      <dgm:spPr/>
    </dgm:pt>
    <dgm:pt modelId="{0666C3BA-E8B1-40EB-A294-64C598BD4BEF}" type="pres">
      <dgm:prSet presAssocID="{FF7954E4-4AF5-47AA-9112-D7160A299F62}" presName="parTx" presStyleLbl="revTx" presStyleIdx="2" presStyleCnt="3">
        <dgm:presLayoutVars>
          <dgm:chMax val="0"/>
          <dgm:chPref val="0"/>
        </dgm:presLayoutVars>
      </dgm:prSet>
      <dgm:spPr/>
    </dgm:pt>
  </dgm:ptLst>
  <dgm:cxnLst>
    <dgm:cxn modelId="{C2BDE50C-30A1-4C61-AA89-214E66BA3141}" type="presOf" srcId="{25E04E2A-3473-4C2F-A875-67499029A0B9}" destId="{831C6AB7-3E19-4557-995D-BEABB940D6FA}" srcOrd="0" destOrd="0" presId="urn:microsoft.com/office/officeart/2018/2/layout/IconVerticalSolidList"/>
    <dgm:cxn modelId="{9190F810-0F73-4B01-BCAB-6855BEA72399}" type="presOf" srcId="{FF7954E4-4AF5-47AA-9112-D7160A299F62}" destId="{0666C3BA-E8B1-40EB-A294-64C598BD4BEF}" srcOrd="0" destOrd="0" presId="urn:microsoft.com/office/officeart/2018/2/layout/IconVerticalSolidList"/>
    <dgm:cxn modelId="{ACF15015-B2AD-4DB7-929F-8D3F12CAD97C}" srcId="{3E9CF3B7-312F-4534-A05C-233882EF3847}" destId="{FF7954E4-4AF5-47AA-9112-D7160A299F62}" srcOrd="2" destOrd="0" parTransId="{5762E7CF-DA8F-4227-ACA2-88CB8F237300}" sibTransId="{345A46CC-4BE0-4C5B-9A58-439507FD866E}"/>
    <dgm:cxn modelId="{E2F45927-B8C4-4655-955C-E308928A638A}" srcId="{3E9CF3B7-312F-4534-A05C-233882EF3847}" destId="{FAEB63B1-FF25-4E95-85F5-8C1E7B2E981A}" srcOrd="0" destOrd="0" parTransId="{9FA5FE56-2B43-444B-8650-C1C90CAA5896}" sibTransId="{C8539515-D5D4-4BD6-A7FB-911B9F86D625}"/>
    <dgm:cxn modelId="{AF462130-7DE4-42E4-90A2-FCC5789E03D0}" srcId="{3E9CF3B7-312F-4534-A05C-233882EF3847}" destId="{25E04E2A-3473-4C2F-A875-67499029A0B9}" srcOrd="1" destOrd="0" parTransId="{3BF63AD5-5483-4036-8C79-5AC725246A03}" sibTransId="{2A42830B-CA27-4FB7-A9F1-2063060DED09}"/>
    <dgm:cxn modelId="{E4A5815E-CD0F-4C5E-A3E8-F9DF3A5C0E1C}" type="presOf" srcId="{3E9CF3B7-312F-4534-A05C-233882EF3847}" destId="{2971F8DA-0610-4BA0-8FF7-F89B98C160E5}" srcOrd="0" destOrd="0" presId="urn:microsoft.com/office/officeart/2018/2/layout/IconVerticalSolidList"/>
    <dgm:cxn modelId="{46B471D4-1434-4C0D-ACAC-1440D5A7FBD2}" type="presOf" srcId="{FAEB63B1-FF25-4E95-85F5-8C1E7B2E981A}" destId="{91F5B471-95A1-4EA9-9128-709CEC13AA0F}" srcOrd="0" destOrd="0" presId="urn:microsoft.com/office/officeart/2018/2/layout/IconVerticalSolidList"/>
    <dgm:cxn modelId="{C907B87A-1729-4C48-B1DB-3ACB5CA9A174}" type="presParOf" srcId="{2971F8DA-0610-4BA0-8FF7-F89B98C160E5}" destId="{11F31BC7-F9A0-4573-A1DA-D0BC1D01F5AC}" srcOrd="0" destOrd="0" presId="urn:microsoft.com/office/officeart/2018/2/layout/IconVerticalSolidList"/>
    <dgm:cxn modelId="{BFE7E0B0-E5E8-44F7-80C0-982066819113}" type="presParOf" srcId="{11F31BC7-F9A0-4573-A1DA-D0BC1D01F5AC}" destId="{92C0F508-3C03-4B56-AC3F-0A325786E664}" srcOrd="0" destOrd="0" presId="urn:microsoft.com/office/officeart/2018/2/layout/IconVerticalSolidList"/>
    <dgm:cxn modelId="{257998C5-B1F4-4AB1-908B-9D8029D91666}" type="presParOf" srcId="{11F31BC7-F9A0-4573-A1DA-D0BC1D01F5AC}" destId="{2A42781E-AE88-4BFA-803F-595E286BA817}" srcOrd="1" destOrd="0" presId="urn:microsoft.com/office/officeart/2018/2/layout/IconVerticalSolidList"/>
    <dgm:cxn modelId="{CD504691-E685-4845-9C5B-40665F59BD3E}" type="presParOf" srcId="{11F31BC7-F9A0-4573-A1DA-D0BC1D01F5AC}" destId="{8718D076-3F4F-40DA-AB95-39BF771D5AF3}" srcOrd="2" destOrd="0" presId="urn:microsoft.com/office/officeart/2018/2/layout/IconVerticalSolidList"/>
    <dgm:cxn modelId="{92200C57-F417-4282-827A-534E68BEC58C}" type="presParOf" srcId="{11F31BC7-F9A0-4573-A1DA-D0BC1D01F5AC}" destId="{91F5B471-95A1-4EA9-9128-709CEC13AA0F}" srcOrd="3" destOrd="0" presId="urn:microsoft.com/office/officeart/2018/2/layout/IconVerticalSolidList"/>
    <dgm:cxn modelId="{E3D53E82-0A60-48C6-949F-9A5DBBF120B8}" type="presParOf" srcId="{2971F8DA-0610-4BA0-8FF7-F89B98C160E5}" destId="{1D5E7EB5-427B-4B4E-8002-C872EFDDF5FC}" srcOrd="1" destOrd="0" presId="urn:microsoft.com/office/officeart/2018/2/layout/IconVerticalSolidList"/>
    <dgm:cxn modelId="{81CC1A01-3070-4C2F-BFC6-38849D29F5B2}" type="presParOf" srcId="{2971F8DA-0610-4BA0-8FF7-F89B98C160E5}" destId="{DEAEBF17-298B-4B9D-B4CA-B3197170EE31}" srcOrd="2" destOrd="0" presId="urn:microsoft.com/office/officeart/2018/2/layout/IconVerticalSolidList"/>
    <dgm:cxn modelId="{E1F05280-8FB2-44C9-B1CD-A92FF2259830}" type="presParOf" srcId="{DEAEBF17-298B-4B9D-B4CA-B3197170EE31}" destId="{F861B537-DFA9-4EC0-A5AC-46DE0B5A50D7}" srcOrd="0" destOrd="0" presId="urn:microsoft.com/office/officeart/2018/2/layout/IconVerticalSolidList"/>
    <dgm:cxn modelId="{CF982998-A1F4-4BD6-9D06-AB0A70032524}" type="presParOf" srcId="{DEAEBF17-298B-4B9D-B4CA-B3197170EE31}" destId="{B5ADBD1C-1681-42CC-BAE7-4E525F1FBEA9}" srcOrd="1" destOrd="0" presId="urn:microsoft.com/office/officeart/2018/2/layout/IconVerticalSolidList"/>
    <dgm:cxn modelId="{71491210-DC09-458E-ADDB-E23B6F9AC801}" type="presParOf" srcId="{DEAEBF17-298B-4B9D-B4CA-B3197170EE31}" destId="{ED218116-A2CE-4C34-AB67-7586F7A1EFC8}" srcOrd="2" destOrd="0" presId="urn:microsoft.com/office/officeart/2018/2/layout/IconVerticalSolidList"/>
    <dgm:cxn modelId="{20C8296C-F319-4C27-9199-01E115BEECA1}" type="presParOf" srcId="{DEAEBF17-298B-4B9D-B4CA-B3197170EE31}" destId="{831C6AB7-3E19-4557-995D-BEABB940D6FA}" srcOrd="3" destOrd="0" presId="urn:microsoft.com/office/officeart/2018/2/layout/IconVerticalSolidList"/>
    <dgm:cxn modelId="{58608841-08D5-4C07-8FD7-E73F07EBC8FA}" type="presParOf" srcId="{2971F8DA-0610-4BA0-8FF7-F89B98C160E5}" destId="{C6C6B53C-9F40-4C9A-99D3-7C451E53890F}" srcOrd="3" destOrd="0" presId="urn:microsoft.com/office/officeart/2018/2/layout/IconVerticalSolidList"/>
    <dgm:cxn modelId="{F2829568-4F00-4A30-B9F1-5231D4D6C57F}" type="presParOf" srcId="{2971F8DA-0610-4BA0-8FF7-F89B98C160E5}" destId="{2B51DF64-4812-4D1F-8E1F-BC506CB44418}" srcOrd="4" destOrd="0" presId="urn:microsoft.com/office/officeart/2018/2/layout/IconVerticalSolidList"/>
    <dgm:cxn modelId="{70BFD4AC-5DA3-46E8-BBAA-48B9F1CF802C}" type="presParOf" srcId="{2B51DF64-4812-4D1F-8E1F-BC506CB44418}" destId="{65282F97-5AC6-44C3-BE08-B2D63DF30610}" srcOrd="0" destOrd="0" presId="urn:microsoft.com/office/officeart/2018/2/layout/IconVerticalSolidList"/>
    <dgm:cxn modelId="{2926185A-E900-4F4C-820F-C23EDFF149E1}" type="presParOf" srcId="{2B51DF64-4812-4D1F-8E1F-BC506CB44418}" destId="{74946F81-ED19-4C66-BF5C-C6DA01C296CB}" srcOrd="1" destOrd="0" presId="urn:microsoft.com/office/officeart/2018/2/layout/IconVerticalSolidList"/>
    <dgm:cxn modelId="{D9C90D0E-9275-4F94-AA57-C2A054DC0290}" type="presParOf" srcId="{2B51DF64-4812-4D1F-8E1F-BC506CB44418}" destId="{E560410A-2A57-47DB-87E5-C8E51258FE7F}" srcOrd="2" destOrd="0" presId="urn:microsoft.com/office/officeart/2018/2/layout/IconVerticalSolidList"/>
    <dgm:cxn modelId="{4A23C07A-B79E-42B5-9E34-D4BBD3AFC5F7}" type="presParOf" srcId="{2B51DF64-4812-4D1F-8E1F-BC506CB44418}" destId="{0666C3BA-E8B1-40EB-A294-64C598BD4BE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50531-FC2E-4750-85A0-996A48554A69}"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AA9A1457-055A-4175-BCE5-F3EADBA357FE}">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dirty="0">
              <a:solidFill>
                <a:srgbClr val="0072BB"/>
              </a:solidFill>
            </a:rPr>
            <a:t>Lack of Enteral Feeding</a:t>
          </a:r>
          <a:r>
            <a:rPr lang="en-US" baseline="30000" dirty="0">
              <a:solidFill>
                <a:srgbClr val="0072BB"/>
              </a:solidFill>
            </a:rPr>
            <a:t>1</a:t>
          </a:r>
          <a:endParaRPr lang="en-US" dirty="0">
            <a:solidFill>
              <a:srgbClr val="0072BB"/>
            </a:solidFill>
          </a:endParaRPr>
        </a:p>
      </dgm:t>
    </dgm:pt>
    <dgm:pt modelId="{271F1B6C-6E9D-40FD-AEF6-85DB36A468B5}" type="parTrans" cxnId="{DB4BF9E0-B267-4D49-AD58-C636B0C54949}">
      <dgm:prSet/>
      <dgm:spPr/>
      <dgm:t>
        <a:bodyPr/>
        <a:lstStyle/>
        <a:p>
          <a:endParaRPr lang="en-US"/>
        </a:p>
      </dgm:t>
    </dgm:pt>
    <dgm:pt modelId="{15F921E9-797B-428C-A850-A7B86EC98D06}" type="sibTrans" cxnId="{DB4BF9E0-B267-4D49-AD58-C636B0C54949}">
      <dgm:prSet/>
      <dgm:spPr>
        <a:ln>
          <a:solidFill>
            <a:schemeClr val="bg1"/>
          </a:solidFill>
          <a:headEnd type="none" w="med" len="med"/>
          <a:tailEnd type="none" w="med" len="med"/>
        </a:ln>
      </dgm:spPr>
      <dgm:t>
        <a:bodyPr/>
        <a:lstStyle/>
        <a:p>
          <a:endParaRPr lang="en-US"/>
        </a:p>
      </dgm:t>
    </dgm:pt>
    <dgm:pt modelId="{AF56691D-8D54-4144-8FBA-00EE10604A3D}">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Prematurity</a:t>
          </a:r>
          <a:r>
            <a:rPr lang="en-US" baseline="30000">
              <a:solidFill>
                <a:srgbClr val="0072BB"/>
              </a:solidFill>
            </a:rPr>
            <a:t>2,3</a:t>
          </a:r>
          <a:endParaRPr lang="en-US">
            <a:solidFill>
              <a:srgbClr val="0072BB"/>
            </a:solidFill>
          </a:endParaRPr>
        </a:p>
      </dgm:t>
    </dgm:pt>
    <dgm:pt modelId="{9901055A-6DF0-4374-B648-9BC12F35F326}" type="parTrans" cxnId="{09CABFF5-D2CF-4414-9536-92F7AD7C96C1}">
      <dgm:prSet/>
      <dgm:spPr/>
      <dgm:t>
        <a:bodyPr/>
        <a:lstStyle/>
        <a:p>
          <a:endParaRPr lang="en-US"/>
        </a:p>
      </dgm:t>
    </dgm:pt>
    <dgm:pt modelId="{EDFA13DE-A637-40C5-9475-FF94A9C61E69}" type="sibTrans" cxnId="{09CABFF5-D2CF-4414-9536-92F7AD7C96C1}">
      <dgm:prSet/>
      <dgm:spPr>
        <a:ln>
          <a:solidFill>
            <a:schemeClr val="bg1"/>
          </a:solidFill>
          <a:headEnd type="none" w="med" len="med"/>
          <a:tailEnd type="none" w="med" len="med"/>
        </a:ln>
      </dgm:spPr>
      <dgm:t>
        <a:bodyPr/>
        <a:lstStyle/>
        <a:p>
          <a:endParaRPr lang="en-US"/>
        </a:p>
      </dgm:t>
    </dgm:pt>
    <dgm:pt modelId="{4C26660C-DD9E-40BD-AD86-C976A0E919EB}">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Low Birth Weight</a:t>
          </a:r>
          <a:r>
            <a:rPr lang="en-US" baseline="30000">
              <a:solidFill>
                <a:srgbClr val="0072BB"/>
              </a:solidFill>
            </a:rPr>
            <a:t>2</a:t>
          </a:r>
          <a:endParaRPr lang="en-US">
            <a:solidFill>
              <a:srgbClr val="0072BB"/>
            </a:solidFill>
          </a:endParaRPr>
        </a:p>
      </dgm:t>
    </dgm:pt>
    <dgm:pt modelId="{BCB43A01-D60C-47A9-9A3E-E011CA2422D7}" type="parTrans" cxnId="{D1FEE013-4DE6-4C74-B250-6125D1959872}">
      <dgm:prSet/>
      <dgm:spPr/>
      <dgm:t>
        <a:bodyPr/>
        <a:lstStyle/>
        <a:p>
          <a:endParaRPr lang="en-US"/>
        </a:p>
      </dgm:t>
    </dgm:pt>
    <dgm:pt modelId="{62DE5004-BF40-4CD9-A4B7-49645FCD31C0}" type="sibTrans" cxnId="{D1FEE013-4DE6-4C74-B250-6125D1959872}">
      <dgm:prSet/>
      <dgm:spPr>
        <a:ln>
          <a:solidFill>
            <a:schemeClr val="bg1"/>
          </a:solidFill>
          <a:headEnd type="none" w="med" len="med"/>
          <a:tailEnd type="none" w="med" len="med"/>
        </a:ln>
      </dgm:spPr>
      <dgm:t>
        <a:bodyPr/>
        <a:lstStyle/>
        <a:p>
          <a:endParaRPr lang="en-US"/>
        </a:p>
      </dgm:t>
    </dgm:pt>
    <dgm:pt modelId="{2EB29BDE-8549-427C-AF86-2F0B862514F0}">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Bacterial Overgrowth</a:t>
          </a:r>
          <a:r>
            <a:rPr lang="en-US" baseline="30000">
              <a:solidFill>
                <a:srgbClr val="0072BB"/>
              </a:solidFill>
            </a:rPr>
            <a:t>2,3</a:t>
          </a:r>
          <a:endParaRPr lang="en-US">
            <a:solidFill>
              <a:srgbClr val="0072BB"/>
            </a:solidFill>
          </a:endParaRPr>
        </a:p>
      </dgm:t>
    </dgm:pt>
    <dgm:pt modelId="{E295262A-391C-44B8-ADF6-612931AC6CF8}" type="parTrans" cxnId="{3E875E5F-DE9C-4486-858D-FE874D8E339F}">
      <dgm:prSet/>
      <dgm:spPr/>
      <dgm:t>
        <a:bodyPr/>
        <a:lstStyle/>
        <a:p>
          <a:endParaRPr lang="en-US"/>
        </a:p>
      </dgm:t>
    </dgm:pt>
    <dgm:pt modelId="{AC3B5AA6-BDE7-43F7-BE18-9CD9200D5682}" type="sibTrans" cxnId="{3E875E5F-DE9C-4486-858D-FE874D8E339F}">
      <dgm:prSet/>
      <dgm:spPr>
        <a:ln>
          <a:solidFill>
            <a:schemeClr val="bg1"/>
          </a:solidFill>
          <a:headEnd type="none" w="med" len="med"/>
          <a:tailEnd type="none" w="med" len="med"/>
        </a:ln>
      </dgm:spPr>
      <dgm:t>
        <a:bodyPr/>
        <a:lstStyle/>
        <a:p>
          <a:endParaRPr lang="en-US"/>
        </a:p>
      </dgm:t>
    </dgm:pt>
    <dgm:pt modelId="{184F19EE-405D-4A50-8D66-FBA82B134FF3}">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dirty="0">
              <a:solidFill>
                <a:srgbClr val="0072BB"/>
              </a:solidFill>
            </a:rPr>
            <a:t>Recurrent Sepsis</a:t>
          </a:r>
          <a:r>
            <a:rPr lang="en-US" baseline="30000" dirty="0">
              <a:solidFill>
                <a:srgbClr val="0072BB"/>
              </a:solidFill>
            </a:rPr>
            <a:t>1</a:t>
          </a:r>
          <a:endParaRPr lang="en-US" dirty="0">
            <a:solidFill>
              <a:srgbClr val="0072BB"/>
            </a:solidFill>
          </a:endParaRPr>
        </a:p>
      </dgm:t>
    </dgm:pt>
    <dgm:pt modelId="{EE7E1F61-F98B-4D1F-9B8E-0CFBBE8E5606}" type="parTrans" cxnId="{6D523E0A-1C86-4DAB-B91B-853D8F56F9E8}">
      <dgm:prSet/>
      <dgm:spPr/>
      <dgm:t>
        <a:bodyPr/>
        <a:lstStyle/>
        <a:p>
          <a:endParaRPr lang="en-US"/>
        </a:p>
      </dgm:t>
    </dgm:pt>
    <dgm:pt modelId="{5293D7C1-81F4-4FA5-901E-518E9902B5C6}" type="sibTrans" cxnId="{6D523E0A-1C86-4DAB-B91B-853D8F56F9E8}">
      <dgm:prSet/>
      <dgm:spPr>
        <a:ln>
          <a:solidFill>
            <a:schemeClr val="bg1"/>
          </a:solidFill>
          <a:headEnd type="none" w="med" len="med"/>
          <a:tailEnd type="none" w="med" len="med"/>
        </a:ln>
      </dgm:spPr>
      <dgm:t>
        <a:bodyPr/>
        <a:lstStyle/>
        <a:p>
          <a:endParaRPr lang="en-US"/>
        </a:p>
      </dgm:t>
    </dgm:pt>
    <dgm:pt modelId="{33A93481-42FD-4696-B0F0-ED6CA92F63B0}">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Genetic Causes</a:t>
          </a:r>
          <a:r>
            <a:rPr lang="en-US" baseline="30000">
              <a:solidFill>
                <a:srgbClr val="0072BB"/>
              </a:solidFill>
            </a:rPr>
            <a:t>2</a:t>
          </a:r>
          <a:endParaRPr lang="en-US">
            <a:solidFill>
              <a:srgbClr val="0072BB"/>
            </a:solidFill>
          </a:endParaRPr>
        </a:p>
      </dgm:t>
    </dgm:pt>
    <dgm:pt modelId="{7DA2E805-2CE1-44A4-85EB-E04E86A4EB13}" type="parTrans" cxnId="{CBE28DAB-613F-4D86-ACBA-5445038583E8}">
      <dgm:prSet/>
      <dgm:spPr/>
      <dgm:t>
        <a:bodyPr/>
        <a:lstStyle/>
        <a:p>
          <a:endParaRPr lang="en-US"/>
        </a:p>
      </dgm:t>
    </dgm:pt>
    <dgm:pt modelId="{22F1DC66-294D-405B-BB1C-25C8B07614C1}" type="sibTrans" cxnId="{CBE28DAB-613F-4D86-ACBA-5445038583E8}">
      <dgm:prSet/>
      <dgm:spPr>
        <a:ln>
          <a:solidFill>
            <a:schemeClr val="bg1"/>
          </a:solidFill>
          <a:headEnd type="none" w="med" len="med"/>
          <a:tailEnd type="none" w="med" len="med"/>
        </a:ln>
      </dgm:spPr>
      <dgm:t>
        <a:bodyPr/>
        <a:lstStyle/>
        <a:p>
          <a:endParaRPr lang="en-US"/>
        </a:p>
      </dgm:t>
    </dgm:pt>
    <dgm:pt modelId="{945D5D7F-4903-414B-83AC-9C1F3F1939CE}">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Anatomic Factors</a:t>
          </a:r>
          <a:r>
            <a:rPr lang="en-US" baseline="30000">
              <a:solidFill>
                <a:srgbClr val="0072BB"/>
              </a:solidFill>
            </a:rPr>
            <a:t>2</a:t>
          </a:r>
          <a:endParaRPr lang="en-US">
            <a:solidFill>
              <a:srgbClr val="0072BB"/>
            </a:solidFill>
          </a:endParaRPr>
        </a:p>
      </dgm:t>
    </dgm:pt>
    <dgm:pt modelId="{9FD7E035-FA2D-4FCC-9057-8B5F736B01D3}" type="parTrans" cxnId="{6FBD3CAE-580F-4CA0-9C0F-FB3A855B6D0B}">
      <dgm:prSet/>
      <dgm:spPr/>
      <dgm:t>
        <a:bodyPr/>
        <a:lstStyle/>
        <a:p>
          <a:endParaRPr lang="en-US"/>
        </a:p>
      </dgm:t>
    </dgm:pt>
    <dgm:pt modelId="{72E0F7DD-2A1F-4D59-A941-EE02CEA2452A}" type="sibTrans" cxnId="{6FBD3CAE-580F-4CA0-9C0F-FB3A855B6D0B}">
      <dgm:prSet/>
      <dgm:spPr>
        <a:ln>
          <a:solidFill>
            <a:schemeClr val="bg1"/>
          </a:solidFill>
          <a:headEnd type="none" w="med" len="med"/>
          <a:tailEnd type="none" w="med" len="med"/>
        </a:ln>
      </dgm:spPr>
      <dgm:t>
        <a:bodyPr/>
        <a:lstStyle/>
        <a:p>
          <a:endParaRPr lang="en-US"/>
        </a:p>
      </dgm:t>
    </dgm:pt>
    <dgm:pt modelId="{F516C325-C191-408C-8E45-6B34846299A8}">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Enzyme Deficiencies</a:t>
          </a:r>
          <a:r>
            <a:rPr lang="en-US" baseline="30000">
              <a:solidFill>
                <a:srgbClr val="0072BB"/>
              </a:solidFill>
            </a:rPr>
            <a:t>2</a:t>
          </a:r>
          <a:endParaRPr lang="en-US">
            <a:solidFill>
              <a:srgbClr val="0072BB"/>
            </a:solidFill>
          </a:endParaRPr>
        </a:p>
      </dgm:t>
    </dgm:pt>
    <dgm:pt modelId="{DAD28577-634D-48A3-8E36-8D67D861D238}" type="parTrans" cxnId="{F617A753-AA71-4284-AA0B-5C76CC021923}">
      <dgm:prSet/>
      <dgm:spPr/>
      <dgm:t>
        <a:bodyPr/>
        <a:lstStyle/>
        <a:p>
          <a:endParaRPr lang="en-US"/>
        </a:p>
      </dgm:t>
    </dgm:pt>
    <dgm:pt modelId="{1A23216F-88FC-43EF-A3CE-1D1C717ECC19}" type="sibTrans" cxnId="{F617A753-AA71-4284-AA0B-5C76CC021923}">
      <dgm:prSet/>
      <dgm:spPr>
        <a:ln>
          <a:solidFill>
            <a:schemeClr val="bg1"/>
          </a:solidFill>
          <a:headEnd type="none" w="med" len="med"/>
          <a:tailEnd type="none" w="med" len="med"/>
        </a:ln>
      </dgm:spPr>
      <dgm:t>
        <a:bodyPr/>
        <a:lstStyle/>
        <a:p>
          <a:endParaRPr lang="en-US"/>
        </a:p>
      </dgm:t>
    </dgm:pt>
    <dgm:pt modelId="{B1472694-10CE-42CA-85A8-4033B77E3856}">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Factors Relevant to PN</a:t>
          </a:r>
          <a:r>
            <a:rPr lang="en-US" baseline="30000">
              <a:solidFill>
                <a:srgbClr val="0072BB"/>
              </a:solidFill>
            </a:rPr>
            <a:t>2</a:t>
          </a:r>
          <a:endParaRPr lang="en-US">
            <a:solidFill>
              <a:srgbClr val="0072BB"/>
            </a:solidFill>
          </a:endParaRPr>
        </a:p>
      </dgm:t>
    </dgm:pt>
    <dgm:pt modelId="{7BE9A12E-C910-4265-A76D-C647EC695224}" type="parTrans" cxnId="{B3EC5884-2903-4B13-A583-39EA8F6172C4}">
      <dgm:prSet/>
      <dgm:spPr/>
      <dgm:t>
        <a:bodyPr/>
        <a:lstStyle/>
        <a:p>
          <a:endParaRPr lang="en-US"/>
        </a:p>
      </dgm:t>
    </dgm:pt>
    <dgm:pt modelId="{B1F86890-11B3-45F2-AA8B-16DCC60BC531}" type="sibTrans" cxnId="{B3EC5884-2903-4B13-A583-39EA8F6172C4}">
      <dgm:prSet/>
      <dgm:spPr>
        <a:ln>
          <a:solidFill>
            <a:schemeClr val="bg1"/>
          </a:solidFill>
          <a:headEnd type="none" w="med" len="med"/>
          <a:tailEnd type="none" w="med" len="med"/>
        </a:ln>
      </dgm:spPr>
      <dgm:t>
        <a:bodyPr/>
        <a:lstStyle/>
        <a:p>
          <a:endParaRPr lang="en-US"/>
        </a:p>
      </dgm:t>
    </dgm:pt>
    <dgm:pt modelId="{8A9C253F-EE77-40F7-AE3A-AC03DFECC475}">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Susceptibility to Cholestatic Injury</a:t>
          </a:r>
          <a:r>
            <a:rPr lang="en-US" baseline="30000">
              <a:solidFill>
                <a:srgbClr val="0072BB"/>
              </a:solidFill>
            </a:rPr>
            <a:t>2</a:t>
          </a:r>
          <a:endParaRPr lang="en-US">
            <a:solidFill>
              <a:srgbClr val="0072BB"/>
            </a:solidFill>
          </a:endParaRPr>
        </a:p>
      </dgm:t>
    </dgm:pt>
    <dgm:pt modelId="{BA996121-2624-4308-9C04-B7434E5CAA81}" type="parTrans" cxnId="{3B678299-88D9-498C-B852-9A552BDD57C0}">
      <dgm:prSet/>
      <dgm:spPr/>
      <dgm:t>
        <a:bodyPr/>
        <a:lstStyle/>
        <a:p>
          <a:endParaRPr lang="en-US"/>
        </a:p>
      </dgm:t>
    </dgm:pt>
    <dgm:pt modelId="{9E57C2FD-6232-42C8-95C5-CD515FBD4E45}" type="sibTrans" cxnId="{3B678299-88D9-498C-B852-9A552BDD57C0}">
      <dgm:prSet/>
      <dgm:spPr>
        <a:ln>
          <a:solidFill>
            <a:schemeClr val="bg1"/>
          </a:solidFill>
          <a:headEnd type="none" w="med" len="med"/>
          <a:tailEnd type="none" w="med" len="med"/>
        </a:ln>
      </dgm:spPr>
      <dgm:t>
        <a:bodyPr/>
        <a:lstStyle/>
        <a:p>
          <a:endParaRPr lang="en-US"/>
        </a:p>
      </dgm:t>
    </dgm:pt>
    <dgm:pt modelId="{5BF2C836-1A44-4A9F-BE71-BEC2E2931904}">
      <dgm:prSet/>
      <dgm:spPr>
        <a:solidFill>
          <a:schemeClr val="bg1"/>
        </a:solidFill>
        <a:ln>
          <a:solidFill>
            <a:srgbClr val="FFCB04"/>
          </a:solidFill>
        </a:ln>
        <a:effectLst>
          <a:outerShdw blurRad="63500" sx="102000" sy="102000" algn="ctr" rotWithShape="0">
            <a:prstClr val="black">
              <a:alpha val="40000"/>
            </a:prstClr>
          </a:outerShdw>
        </a:effectLst>
      </dgm:spPr>
      <dgm:t>
        <a:bodyPr/>
        <a:lstStyle/>
        <a:p>
          <a:r>
            <a:rPr lang="en-US">
              <a:solidFill>
                <a:srgbClr val="0072BB"/>
              </a:solidFill>
            </a:rPr>
            <a:t>Necrotizing Enterocolitis (NEC)</a:t>
          </a:r>
          <a:r>
            <a:rPr lang="en-US" baseline="30000">
              <a:solidFill>
                <a:srgbClr val="0072BB"/>
              </a:solidFill>
            </a:rPr>
            <a:t>3</a:t>
          </a:r>
          <a:endParaRPr lang="en-US">
            <a:solidFill>
              <a:srgbClr val="0072BB"/>
            </a:solidFill>
          </a:endParaRPr>
        </a:p>
      </dgm:t>
    </dgm:pt>
    <dgm:pt modelId="{14A98352-21C2-455B-8E2E-1E659D9CA232}" type="parTrans" cxnId="{AE8625B7-61E6-46BF-8669-1A73EB993BE1}">
      <dgm:prSet/>
      <dgm:spPr/>
      <dgm:t>
        <a:bodyPr/>
        <a:lstStyle/>
        <a:p>
          <a:endParaRPr lang="en-US"/>
        </a:p>
      </dgm:t>
    </dgm:pt>
    <dgm:pt modelId="{C1E59409-FE2C-4E1C-BE16-040713EF5A2E}" type="sibTrans" cxnId="{AE8625B7-61E6-46BF-8669-1A73EB993BE1}">
      <dgm:prSet/>
      <dgm:spPr/>
      <dgm:t>
        <a:bodyPr/>
        <a:lstStyle/>
        <a:p>
          <a:endParaRPr lang="en-US"/>
        </a:p>
      </dgm:t>
    </dgm:pt>
    <dgm:pt modelId="{779F2768-29DD-794B-9A85-CBA00758CC31}" type="pres">
      <dgm:prSet presAssocID="{57D50531-FC2E-4750-85A0-996A48554A69}" presName="Name0" presStyleCnt="0">
        <dgm:presLayoutVars>
          <dgm:dir/>
          <dgm:resizeHandles val="exact"/>
        </dgm:presLayoutVars>
      </dgm:prSet>
      <dgm:spPr/>
    </dgm:pt>
    <dgm:pt modelId="{76F25DDD-5868-904F-8E43-A842CFBBE8B6}" type="pres">
      <dgm:prSet presAssocID="{AA9A1457-055A-4175-BCE5-F3EADBA357FE}" presName="node" presStyleLbl="node1" presStyleIdx="0" presStyleCnt="11">
        <dgm:presLayoutVars>
          <dgm:bulletEnabled val="1"/>
        </dgm:presLayoutVars>
      </dgm:prSet>
      <dgm:spPr/>
    </dgm:pt>
    <dgm:pt modelId="{2CA3E8A9-5D9A-5E4B-8D18-EA9D54A5F8D1}" type="pres">
      <dgm:prSet presAssocID="{15F921E9-797B-428C-A850-A7B86EC98D06}" presName="sibTrans" presStyleLbl="sibTrans1D1" presStyleIdx="0" presStyleCnt="10"/>
      <dgm:spPr/>
    </dgm:pt>
    <dgm:pt modelId="{9E8D62AD-9C53-F746-B8F5-B4F89FFCF83C}" type="pres">
      <dgm:prSet presAssocID="{15F921E9-797B-428C-A850-A7B86EC98D06}" presName="connectorText" presStyleLbl="sibTrans1D1" presStyleIdx="0" presStyleCnt="10"/>
      <dgm:spPr/>
    </dgm:pt>
    <dgm:pt modelId="{E0267A24-B6A9-6A4E-8BA0-F7A3088AC291}" type="pres">
      <dgm:prSet presAssocID="{AF56691D-8D54-4144-8FBA-00EE10604A3D}" presName="node" presStyleLbl="node1" presStyleIdx="1" presStyleCnt="11">
        <dgm:presLayoutVars>
          <dgm:bulletEnabled val="1"/>
        </dgm:presLayoutVars>
      </dgm:prSet>
      <dgm:spPr/>
    </dgm:pt>
    <dgm:pt modelId="{3CB22916-9FC4-ED44-9877-CB0E37A54D5F}" type="pres">
      <dgm:prSet presAssocID="{EDFA13DE-A637-40C5-9475-FF94A9C61E69}" presName="sibTrans" presStyleLbl="sibTrans1D1" presStyleIdx="1" presStyleCnt="10"/>
      <dgm:spPr/>
    </dgm:pt>
    <dgm:pt modelId="{231DAF6A-20FF-2048-B29F-A4CF4FA1237A}" type="pres">
      <dgm:prSet presAssocID="{EDFA13DE-A637-40C5-9475-FF94A9C61E69}" presName="connectorText" presStyleLbl="sibTrans1D1" presStyleIdx="1" presStyleCnt="10"/>
      <dgm:spPr/>
    </dgm:pt>
    <dgm:pt modelId="{F75AA1F8-36C1-DF44-B43F-70F5CBEAD246}" type="pres">
      <dgm:prSet presAssocID="{4C26660C-DD9E-40BD-AD86-C976A0E919EB}" presName="node" presStyleLbl="node1" presStyleIdx="2" presStyleCnt="11">
        <dgm:presLayoutVars>
          <dgm:bulletEnabled val="1"/>
        </dgm:presLayoutVars>
      </dgm:prSet>
      <dgm:spPr/>
    </dgm:pt>
    <dgm:pt modelId="{A246CDE9-06CD-7C43-92CA-5C85FC762823}" type="pres">
      <dgm:prSet presAssocID="{62DE5004-BF40-4CD9-A4B7-49645FCD31C0}" presName="sibTrans" presStyleLbl="sibTrans1D1" presStyleIdx="2" presStyleCnt="10"/>
      <dgm:spPr/>
    </dgm:pt>
    <dgm:pt modelId="{F7A3EA5B-1C1D-A346-8131-D3FB1E1CBBA1}" type="pres">
      <dgm:prSet presAssocID="{62DE5004-BF40-4CD9-A4B7-49645FCD31C0}" presName="connectorText" presStyleLbl="sibTrans1D1" presStyleIdx="2" presStyleCnt="10"/>
      <dgm:spPr/>
    </dgm:pt>
    <dgm:pt modelId="{1F8E9497-AC18-814E-9236-B064625A5C8A}" type="pres">
      <dgm:prSet presAssocID="{2EB29BDE-8549-427C-AF86-2F0B862514F0}" presName="node" presStyleLbl="node1" presStyleIdx="3" presStyleCnt="11">
        <dgm:presLayoutVars>
          <dgm:bulletEnabled val="1"/>
        </dgm:presLayoutVars>
      </dgm:prSet>
      <dgm:spPr/>
    </dgm:pt>
    <dgm:pt modelId="{1BC1AAA5-0CD1-2942-B70A-3473086F8F81}" type="pres">
      <dgm:prSet presAssocID="{AC3B5AA6-BDE7-43F7-BE18-9CD9200D5682}" presName="sibTrans" presStyleLbl="sibTrans1D1" presStyleIdx="3" presStyleCnt="10"/>
      <dgm:spPr/>
    </dgm:pt>
    <dgm:pt modelId="{AE6D45AD-3C7D-4644-9078-51C01060027A}" type="pres">
      <dgm:prSet presAssocID="{AC3B5AA6-BDE7-43F7-BE18-9CD9200D5682}" presName="connectorText" presStyleLbl="sibTrans1D1" presStyleIdx="3" presStyleCnt="10"/>
      <dgm:spPr/>
    </dgm:pt>
    <dgm:pt modelId="{F62E7CC7-D169-304C-8E45-5AC6EC8146AB}" type="pres">
      <dgm:prSet presAssocID="{184F19EE-405D-4A50-8D66-FBA82B134FF3}" presName="node" presStyleLbl="node1" presStyleIdx="4" presStyleCnt="11">
        <dgm:presLayoutVars>
          <dgm:bulletEnabled val="1"/>
        </dgm:presLayoutVars>
      </dgm:prSet>
      <dgm:spPr/>
    </dgm:pt>
    <dgm:pt modelId="{D222C3BF-DDB4-9E49-B5AC-AC4232641013}" type="pres">
      <dgm:prSet presAssocID="{5293D7C1-81F4-4FA5-901E-518E9902B5C6}" presName="sibTrans" presStyleLbl="sibTrans1D1" presStyleIdx="4" presStyleCnt="10"/>
      <dgm:spPr/>
    </dgm:pt>
    <dgm:pt modelId="{2210C09E-1859-F448-9BE8-85BE5B21EF2F}" type="pres">
      <dgm:prSet presAssocID="{5293D7C1-81F4-4FA5-901E-518E9902B5C6}" presName="connectorText" presStyleLbl="sibTrans1D1" presStyleIdx="4" presStyleCnt="10"/>
      <dgm:spPr/>
    </dgm:pt>
    <dgm:pt modelId="{53B63AD9-FA1D-C542-94C4-BAD5C4D469F3}" type="pres">
      <dgm:prSet presAssocID="{33A93481-42FD-4696-B0F0-ED6CA92F63B0}" presName="node" presStyleLbl="node1" presStyleIdx="5" presStyleCnt="11">
        <dgm:presLayoutVars>
          <dgm:bulletEnabled val="1"/>
        </dgm:presLayoutVars>
      </dgm:prSet>
      <dgm:spPr/>
    </dgm:pt>
    <dgm:pt modelId="{3BB36F51-D895-A444-84C7-8626E9FBE815}" type="pres">
      <dgm:prSet presAssocID="{22F1DC66-294D-405B-BB1C-25C8B07614C1}" presName="sibTrans" presStyleLbl="sibTrans1D1" presStyleIdx="5" presStyleCnt="10"/>
      <dgm:spPr/>
    </dgm:pt>
    <dgm:pt modelId="{EEE715D8-D2F2-EF4A-907D-C6F5C6C1980E}" type="pres">
      <dgm:prSet presAssocID="{22F1DC66-294D-405B-BB1C-25C8B07614C1}" presName="connectorText" presStyleLbl="sibTrans1D1" presStyleIdx="5" presStyleCnt="10"/>
      <dgm:spPr/>
    </dgm:pt>
    <dgm:pt modelId="{E767A35E-0FA5-D645-AA8E-7F6507BE17B1}" type="pres">
      <dgm:prSet presAssocID="{945D5D7F-4903-414B-83AC-9C1F3F1939CE}" presName="node" presStyleLbl="node1" presStyleIdx="6" presStyleCnt="11">
        <dgm:presLayoutVars>
          <dgm:bulletEnabled val="1"/>
        </dgm:presLayoutVars>
      </dgm:prSet>
      <dgm:spPr/>
    </dgm:pt>
    <dgm:pt modelId="{1F6B6D32-0B96-104E-8294-F65CE5B63A8F}" type="pres">
      <dgm:prSet presAssocID="{72E0F7DD-2A1F-4D59-A941-EE02CEA2452A}" presName="sibTrans" presStyleLbl="sibTrans1D1" presStyleIdx="6" presStyleCnt="10"/>
      <dgm:spPr/>
    </dgm:pt>
    <dgm:pt modelId="{42E24854-D99C-A740-B96F-E941C4B0B177}" type="pres">
      <dgm:prSet presAssocID="{72E0F7DD-2A1F-4D59-A941-EE02CEA2452A}" presName="connectorText" presStyleLbl="sibTrans1D1" presStyleIdx="6" presStyleCnt="10"/>
      <dgm:spPr/>
    </dgm:pt>
    <dgm:pt modelId="{443F86A7-F689-C147-8BC8-D859B3503AE0}" type="pres">
      <dgm:prSet presAssocID="{F516C325-C191-408C-8E45-6B34846299A8}" presName="node" presStyleLbl="node1" presStyleIdx="7" presStyleCnt="11">
        <dgm:presLayoutVars>
          <dgm:bulletEnabled val="1"/>
        </dgm:presLayoutVars>
      </dgm:prSet>
      <dgm:spPr/>
    </dgm:pt>
    <dgm:pt modelId="{757EECEE-9496-514C-BCC0-AB3AB908E701}" type="pres">
      <dgm:prSet presAssocID="{1A23216F-88FC-43EF-A3CE-1D1C717ECC19}" presName="sibTrans" presStyleLbl="sibTrans1D1" presStyleIdx="7" presStyleCnt="10"/>
      <dgm:spPr/>
    </dgm:pt>
    <dgm:pt modelId="{0A835DAD-7295-C649-A7C6-EEA2572AAA73}" type="pres">
      <dgm:prSet presAssocID="{1A23216F-88FC-43EF-A3CE-1D1C717ECC19}" presName="connectorText" presStyleLbl="sibTrans1D1" presStyleIdx="7" presStyleCnt="10"/>
      <dgm:spPr/>
    </dgm:pt>
    <dgm:pt modelId="{7E9676F7-8F02-2B4B-8950-A988C8B02321}" type="pres">
      <dgm:prSet presAssocID="{B1472694-10CE-42CA-85A8-4033B77E3856}" presName="node" presStyleLbl="node1" presStyleIdx="8" presStyleCnt="11">
        <dgm:presLayoutVars>
          <dgm:bulletEnabled val="1"/>
        </dgm:presLayoutVars>
      </dgm:prSet>
      <dgm:spPr/>
    </dgm:pt>
    <dgm:pt modelId="{A2FECEFB-CC1F-6541-A767-19C53B59CD62}" type="pres">
      <dgm:prSet presAssocID="{B1F86890-11B3-45F2-AA8B-16DCC60BC531}" presName="sibTrans" presStyleLbl="sibTrans1D1" presStyleIdx="8" presStyleCnt="10"/>
      <dgm:spPr/>
    </dgm:pt>
    <dgm:pt modelId="{55A76DF5-13D6-4642-BED1-6E88B9E3EEAB}" type="pres">
      <dgm:prSet presAssocID="{B1F86890-11B3-45F2-AA8B-16DCC60BC531}" presName="connectorText" presStyleLbl="sibTrans1D1" presStyleIdx="8" presStyleCnt="10"/>
      <dgm:spPr/>
    </dgm:pt>
    <dgm:pt modelId="{357A46A8-64EE-CC41-A892-38713E48886D}" type="pres">
      <dgm:prSet presAssocID="{8A9C253F-EE77-40F7-AE3A-AC03DFECC475}" presName="node" presStyleLbl="node1" presStyleIdx="9" presStyleCnt="11">
        <dgm:presLayoutVars>
          <dgm:bulletEnabled val="1"/>
        </dgm:presLayoutVars>
      </dgm:prSet>
      <dgm:spPr/>
    </dgm:pt>
    <dgm:pt modelId="{03447017-1538-D54D-9B2A-BB680CB35DFB}" type="pres">
      <dgm:prSet presAssocID="{9E57C2FD-6232-42C8-95C5-CD515FBD4E45}" presName="sibTrans" presStyleLbl="sibTrans1D1" presStyleIdx="9" presStyleCnt="10"/>
      <dgm:spPr/>
    </dgm:pt>
    <dgm:pt modelId="{C9BBB927-7C04-6943-97AE-4FAE3516F049}" type="pres">
      <dgm:prSet presAssocID="{9E57C2FD-6232-42C8-95C5-CD515FBD4E45}" presName="connectorText" presStyleLbl="sibTrans1D1" presStyleIdx="9" presStyleCnt="10"/>
      <dgm:spPr/>
    </dgm:pt>
    <dgm:pt modelId="{940C3A65-BD0B-8645-B591-D0560B79DCC6}" type="pres">
      <dgm:prSet presAssocID="{5BF2C836-1A44-4A9F-BE71-BEC2E2931904}" presName="node" presStyleLbl="node1" presStyleIdx="10" presStyleCnt="11">
        <dgm:presLayoutVars>
          <dgm:bulletEnabled val="1"/>
        </dgm:presLayoutVars>
      </dgm:prSet>
      <dgm:spPr/>
    </dgm:pt>
  </dgm:ptLst>
  <dgm:cxnLst>
    <dgm:cxn modelId="{81251809-4753-814C-AF74-51863FBF3EFB}" type="presOf" srcId="{1A23216F-88FC-43EF-A3CE-1D1C717ECC19}" destId="{0A835DAD-7295-C649-A7C6-EEA2572AAA73}" srcOrd="1" destOrd="0" presId="urn:microsoft.com/office/officeart/2016/7/layout/RepeatingBendingProcessNew"/>
    <dgm:cxn modelId="{6D523E0A-1C86-4DAB-B91B-853D8F56F9E8}" srcId="{57D50531-FC2E-4750-85A0-996A48554A69}" destId="{184F19EE-405D-4A50-8D66-FBA82B134FF3}" srcOrd="4" destOrd="0" parTransId="{EE7E1F61-F98B-4D1F-9B8E-0CFBBE8E5606}" sibTransId="{5293D7C1-81F4-4FA5-901E-518E9902B5C6}"/>
    <dgm:cxn modelId="{37836913-A6F9-204E-9C69-2C3594D54ADC}" type="presOf" srcId="{1A23216F-88FC-43EF-A3CE-1D1C717ECC19}" destId="{757EECEE-9496-514C-BCC0-AB3AB908E701}" srcOrd="0" destOrd="0" presId="urn:microsoft.com/office/officeart/2016/7/layout/RepeatingBendingProcessNew"/>
    <dgm:cxn modelId="{D1FEE013-4DE6-4C74-B250-6125D1959872}" srcId="{57D50531-FC2E-4750-85A0-996A48554A69}" destId="{4C26660C-DD9E-40BD-AD86-C976A0E919EB}" srcOrd="2" destOrd="0" parTransId="{BCB43A01-D60C-47A9-9A3E-E011CA2422D7}" sibTransId="{62DE5004-BF40-4CD9-A4B7-49645FCD31C0}"/>
    <dgm:cxn modelId="{AE51571C-91FF-F445-B9E5-C7CFCCAB7863}" type="presOf" srcId="{AF56691D-8D54-4144-8FBA-00EE10604A3D}" destId="{E0267A24-B6A9-6A4E-8BA0-F7A3088AC291}" srcOrd="0" destOrd="0" presId="urn:microsoft.com/office/officeart/2016/7/layout/RepeatingBendingProcessNew"/>
    <dgm:cxn modelId="{54CADB3D-F879-044C-8DF6-9F294CA121BA}" type="presOf" srcId="{EDFA13DE-A637-40C5-9475-FF94A9C61E69}" destId="{231DAF6A-20FF-2048-B29F-A4CF4FA1237A}" srcOrd="1" destOrd="0" presId="urn:microsoft.com/office/officeart/2016/7/layout/RepeatingBendingProcessNew"/>
    <dgm:cxn modelId="{549EB33F-8AE2-5E4B-9177-7A6FF2944F09}" type="presOf" srcId="{184F19EE-405D-4A50-8D66-FBA82B134FF3}" destId="{F62E7CC7-D169-304C-8E45-5AC6EC8146AB}" srcOrd="0" destOrd="0" presId="urn:microsoft.com/office/officeart/2016/7/layout/RepeatingBendingProcessNew"/>
    <dgm:cxn modelId="{147AE15D-F712-6340-895F-CE227462C3CB}" type="presOf" srcId="{B1472694-10CE-42CA-85A8-4033B77E3856}" destId="{7E9676F7-8F02-2B4B-8950-A988C8B02321}" srcOrd="0" destOrd="0" presId="urn:microsoft.com/office/officeart/2016/7/layout/RepeatingBendingProcessNew"/>
    <dgm:cxn modelId="{3E875E5F-DE9C-4486-858D-FE874D8E339F}" srcId="{57D50531-FC2E-4750-85A0-996A48554A69}" destId="{2EB29BDE-8549-427C-AF86-2F0B862514F0}" srcOrd="3" destOrd="0" parTransId="{E295262A-391C-44B8-ADF6-612931AC6CF8}" sibTransId="{AC3B5AA6-BDE7-43F7-BE18-9CD9200D5682}"/>
    <dgm:cxn modelId="{C1686F67-0FCE-F848-B5F7-BE2E8D9437C7}" type="presOf" srcId="{5293D7C1-81F4-4FA5-901E-518E9902B5C6}" destId="{D222C3BF-DDB4-9E49-B5AC-AC4232641013}" srcOrd="0" destOrd="0" presId="urn:microsoft.com/office/officeart/2016/7/layout/RepeatingBendingProcessNew"/>
    <dgm:cxn modelId="{A3DCD06A-9DA9-0C44-B235-ED3E1DB7E29D}" type="presOf" srcId="{15F921E9-797B-428C-A850-A7B86EC98D06}" destId="{9E8D62AD-9C53-F746-B8F5-B4F89FFCF83C}" srcOrd="1" destOrd="0" presId="urn:microsoft.com/office/officeart/2016/7/layout/RepeatingBendingProcessNew"/>
    <dgm:cxn modelId="{75BC526C-965B-EF45-A1C7-FA668D930193}" type="presOf" srcId="{15F921E9-797B-428C-A850-A7B86EC98D06}" destId="{2CA3E8A9-5D9A-5E4B-8D18-EA9D54A5F8D1}" srcOrd="0" destOrd="0" presId="urn:microsoft.com/office/officeart/2016/7/layout/RepeatingBendingProcessNew"/>
    <dgm:cxn modelId="{5D51896C-5574-DC49-8E19-23E999F89003}" type="presOf" srcId="{AA9A1457-055A-4175-BCE5-F3EADBA357FE}" destId="{76F25DDD-5868-904F-8E43-A842CFBBE8B6}" srcOrd="0" destOrd="0" presId="urn:microsoft.com/office/officeart/2016/7/layout/RepeatingBendingProcessNew"/>
    <dgm:cxn modelId="{B95F9873-F6E4-2345-A75C-D600DAD56997}" type="presOf" srcId="{33A93481-42FD-4696-B0F0-ED6CA92F63B0}" destId="{53B63AD9-FA1D-C542-94C4-BAD5C4D469F3}" srcOrd="0" destOrd="0" presId="urn:microsoft.com/office/officeart/2016/7/layout/RepeatingBendingProcessNew"/>
    <dgm:cxn modelId="{F617A753-AA71-4284-AA0B-5C76CC021923}" srcId="{57D50531-FC2E-4750-85A0-996A48554A69}" destId="{F516C325-C191-408C-8E45-6B34846299A8}" srcOrd="7" destOrd="0" parTransId="{DAD28577-634D-48A3-8E36-8D67D861D238}" sibTransId="{1A23216F-88FC-43EF-A3CE-1D1C717ECC19}"/>
    <dgm:cxn modelId="{FE4C9277-FE4A-EB4B-A17D-950D3B26C7EB}" type="presOf" srcId="{5BF2C836-1A44-4A9F-BE71-BEC2E2931904}" destId="{940C3A65-BD0B-8645-B591-D0560B79DCC6}" srcOrd="0" destOrd="0" presId="urn:microsoft.com/office/officeart/2016/7/layout/RepeatingBendingProcessNew"/>
    <dgm:cxn modelId="{A9990178-DA76-804A-AD7F-7C07946E1DFC}" type="presOf" srcId="{4C26660C-DD9E-40BD-AD86-C976A0E919EB}" destId="{F75AA1F8-36C1-DF44-B43F-70F5CBEAD246}" srcOrd="0" destOrd="0" presId="urn:microsoft.com/office/officeart/2016/7/layout/RepeatingBendingProcessNew"/>
    <dgm:cxn modelId="{B3EC5884-2903-4B13-A583-39EA8F6172C4}" srcId="{57D50531-FC2E-4750-85A0-996A48554A69}" destId="{B1472694-10CE-42CA-85A8-4033B77E3856}" srcOrd="8" destOrd="0" parTransId="{7BE9A12E-C910-4265-A76D-C647EC695224}" sibTransId="{B1F86890-11B3-45F2-AA8B-16DCC60BC531}"/>
    <dgm:cxn modelId="{27EEB989-1FE1-7D44-9F27-6CB23CFD1E17}" type="presOf" srcId="{22F1DC66-294D-405B-BB1C-25C8B07614C1}" destId="{EEE715D8-D2F2-EF4A-907D-C6F5C6C1980E}" srcOrd="1" destOrd="0" presId="urn:microsoft.com/office/officeart/2016/7/layout/RepeatingBendingProcessNew"/>
    <dgm:cxn modelId="{B402B78A-97D1-8E4A-BD33-29CC184BD4E6}" type="presOf" srcId="{62DE5004-BF40-4CD9-A4B7-49645FCD31C0}" destId="{A246CDE9-06CD-7C43-92CA-5C85FC762823}" srcOrd="0" destOrd="0" presId="urn:microsoft.com/office/officeart/2016/7/layout/RepeatingBendingProcessNew"/>
    <dgm:cxn modelId="{3B678299-88D9-498C-B852-9A552BDD57C0}" srcId="{57D50531-FC2E-4750-85A0-996A48554A69}" destId="{8A9C253F-EE77-40F7-AE3A-AC03DFECC475}" srcOrd="9" destOrd="0" parTransId="{BA996121-2624-4308-9C04-B7434E5CAA81}" sibTransId="{9E57C2FD-6232-42C8-95C5-CD515FBD4E45}"/>
    <dgm:cxn modelId="{1D30439B-567B-A742-B9F8-9DBE14B7C2A4}" type="presOf" srcId="{2EB29BDE-8549-427C-AF86-2F0B862514F0}" destId="{1F8E9497-AC18-814E-9236-B064625A5C8A}" srcOrd="0" destOrd="0" presId="urn:microsoft.com/office/officeart/2016/7/layout/RepeatingBendingProcessNew"/>
    <dgm:cxn modelId="{C4B5C89E-506B-AB44-948C-B466E74377B1}" type="presOf" srcId="{AC3B5AA6-BDE7-43F7-BE18-9CD9200D5682}" destId="{AE6D45AD-3C7D-4644-9078-51C01060027A}" srcOrd="1" destOrd="0" presId="urn:microsoft.com/office/officeart/2016/7/layout/RepeatingBendingProcessNew"/>
    <dgm:cxn modelId="{D8D734A2-6365-344A-BD35-F59229801191}" type="presOf" srcId="{F516C325-C191-408C-8E45-6B34846299A8}" destId="{443F86A7-F689-C147-8BC8-D859B3503AE0}" srcOrd="0" destOrd="0" presId="urn:microsoft.com/office/officeart/2016/7/layout/RepeatingBendingProcessNew"/>
    <dgm:cxn modelId="{8EF46BA7-6610-134D-A527-228334F2CC53}" type="presOf" srcId="{AC3B5AA6-BDE7-43F7-BE18-9CD9200D5682}" destId="{1BC1AAA5-0CD1-2942-B70A-3473086F8F81}" srcOrd="0" destOrd="0" presId="urn:microsoft.com/office/officeart/2016/7/layout/RepeatingBendingProcessNew"/>
    <dgm:cxn modelId="{CBE28DAB-613F-4D86-ACBA-5445038583E8}" srcId="{57D50531-FC2E-4750-85A0-996A48554A69}" destId="{33A93481-42FD-4696-B0F0-ED6CA92F63B0}" srcOrd="5" destOrd="0" parTransId="{7DA2E805-2CE1-44A4-85EB-E04E86A4EB13}" sibTransId="{22F1DC66-294D-405B-BB1C-25C8B07614C1}"/>
    <dgm:cxn modelId="{6FBD3CAE-580F-4CA0-9C0F-FB3A855B6D0B}" srcId="{57D50531-FC2E-4750-85A0-996A48554A69}" destId="{945D5D7F-4903-414B-83AC-9C1F3F1939CE}" srcOrd="6" destOrd="0" parTransId="{9FD7E035-FA2D-4FCC-9057-8B5F736B01D3}" sibTransId="{72E0F7DD-2A1F-4D59-A941-EE02CEA2452A}"/>
    <dgm:cxn modelId="{26C2F2B2-3BF7-1B4A-B2F7-C21ADED5A30E}" type="presOf" srcId="{B1F86890-11B3-45F2-AA8B-16DCC60BC531}" destId="{55A76DF5-13D6-4642-BED1-6E88B9E3EEAB}" srcOrd="1" destOrd="0" presId="urn:microsoft.com/office/officeart/2016/7/layout/RepeatingBendingProcessNew"/>
    <dgm:cxn modelId="{AE8625B7-61E6-46BF-8669-1A73EB993BE1}" srcId="{57D50531-FC2E-4750-85A0-996A48554A69}" destId="{5BF2C836-1A44-4A9F-BE71-BEC2E2931904}" srcOrd="10" destOrd="0" parTransId="{14A98352-21C2-455B-8E2E-1E659D9CA232}" sibTransId="{C1E59409-FE2C-4E1C-BE16-040713EF5A2E}"/>
    <dgm:cxn modelId="{EB1D4EBB-51C5-704F-B3DE-0C1003939F5F}" type="presOf" srcId="{62DE5004-BF40-4CD9-A4B7-49645FCD31C0}" destId="{F7A3EA5B-1C1D-A346-8131-D3FB1E1CBBA1}" srcOrd="1" destOrd="0" presId="urn:microsoft.com/office/officeart/2016/7/layout/RepeatingBendingProcessNew"/>
    <dgm:cxn modelId="{998279BC-5059-024A-B521-8325C1A39D81}" type="presOf" srcId="{72E0F7DD-2A1F-4D59-A941-EE02CEA2452A}" destId="{1F6B6D32-0B96-104E-8294-F65CE5B63A8F}" srcOrd="0" destOrd="0" presId="urn:microsoft.com/office/officeart/2016/7/layout/RepeatingBendingProcessNew"/>
    <dgm:cxn modelId="{7FB9F7C2-A4EB-6A46-8A78-3B5A5C7072E9}" type="presOf" srcId="{B1F86890-11B3-45F2-AA8B-16DCC60BC531}" destId="{A2FECEFB-CC1F-6541-A767-19C53B59CD62}" srcOrd="0" destOrd="0" presId="urn:microsoft.com/office/officeart/2016/7/layout/RepeatingBendingProcessNew"/>
    <dgm:cxn modelId="{F15B21CA-ACAF-C244-93C5-8D87C0C03C13}" type="presOf" srcId="{72E0F7DD-2A1F-4D59-A941-EE02CEA2452A}" destId="{42E24854-D99C-A740-B96F-E941C4B0B177}" srcOrd="1" destOrd="0" presId="urn:microsoft.com/office/officeart/2016/7/layout/RepeatingBendingProcessNew"/>
    <dgm:cxn modelId="{49F405D7-FAE6-2948-ADAE-1790E5D81189}" type="presOf" srcId="{9E57C2FD-6232-42C8-95C5-CD515FBD4E45}" destId="{C9BBB927-7C04-6943-97AE-4FAE3516F049}" srcOrd="1" destOrd="0" presId="urn:microsoft.com/office/officeart/2016/7/layout/RepeatingBendingProcessNew"/>
    <dgm:cxn modelId="{18E485DE-C6F9-A949-89CA-52DFF1F95562}" type="presOf" srcId="{5293D7C1-81F4-4FA5-901E-518E9902B5C6}" destId="{2210C09E-1859-F448-9BE8-85BE5B21EF2F}" srcOrd="1" destOrd="0" presId="urn:microsoft.com/office/officeart/2016/7/layout/RepeatingBendingProcessNew"/>
    <dgm:cxn modelId="{DB4BF9E0-B267-4D49-AD58-C636B0C54949}" srcId="{57D50531-FC2E-4750-85A0-996A48554A69}" destId="{AA9A1457-055A-4175-BCE5-F3EADBA357FE}" srcOrd="0" destOrd="0" parTransId="{271F1B6C-6E9D-40FD-AEF6-85DB36A468B5}" sibTransId="{15F921E9-797B-428C-A850-A7B86EC98D06}"/>
    <dgm:cxn modelId="{74AE3CE4-6753-AE4C-A88B-608D69ADB41E}" type="presOf" srcId="{9E57C2FD-6232-42C8-95C5-CD515FBD4E45}" destId="{03447017-1538-D54D-9B2A-BB680CB35DFB}" srcOrd="0" destOrd="0" presId="urn:microsoft.com/office/officeart/2016/7/layout/RepeatingBendingProcessNew"/>
    <dgm:cxn modelId="{8CEB94E6-E1E0-214A-9221-5E330EACD2CF}" type="presOf" srcId="{8A9C253F-EE77-40F7-AE3A-AC03DFECC475}" destId="{357A46A8-64EE-CC41-A892-38713E48886D}" srcOrd="0" destOrd="0" presId="urn:microsoft.com/office/officeart/2016/7/layout/RepeatingBendingProcessNew"/>
    <dgm:cxn modelId="{D1E5BFEB-28EF-4E46-BCF0-3AD915D0EADF}" type="presOf" srcId="{945D5D7F-4903-414B-83AC-9C1F3F1939CE}" destId="{E767A35E-0FA5-D645-AA8E-7F6507BE17B1}" srcOrd="0" destOrd="0" presId="urn:microsoft.com/office/officeart/2016/7/layout/RepeatingBendingProcessNew"/>
    <dgm:cxn modelId="{D67597EC-83BF-8C48-AA4E-1BD9316A277D}" type="presOf" srcId="{57D50531-FC2E-4750-85A0-996A48554A69}" destId="{779F2768-29DD-794B-9A85-CBA00758CC31}" srcOrd="0" destOrd="0" presId="urn:microsoft.com/office/officeart/2016/7/layout/RepeatingBendingProcessNew"/>
    <dgm:cxn modelId="{09CABFF5-D2CF-4414-9536-92F7AD7C96C1}" srcId="{57D50531-FC2E-4750-85A0-996A48554A69}" destId="{AF56691D-8D54-4144-8FBA-00EE10604A3D}" srcOrd="1" destOrd="0" parTransId="{9901055A-6DF0-4374-B648-9BC12F35F326}" sibTransId="{EDFA13DE-A637-40C5-9475-FF94A9C61E69}"/>
    <dgm:cxn modelId="{523072FB-02AD-1F49-9DB8-97F4DCEDB61F}" type="presOf" srcId="{22F1DC66-294D-405B-BB1C-25C8B07614C1}" destId="{3BB36F51-D895-A444-84C7-8626E9FBE815}" srcOrd="0" destOrd="0" presId="urn:microsoft.com/office/officeart/2016/7/layout/RepeatingBendingProcessNew"/>
    <dgm:cxn modelId="{335CA9FB-2346-5846-BFD9-F6F3C304BE5B}" type="presOf" srcId="{EDFA13DE-A637-40C5-9475-FF94A9C61E69}" destId="{3CB22916-9FC4-ED44-9877-CB0E37A54D5F}" srcOrd="0" destOrd="0" presId="urn:microsoft.com/office/officeart/2016/7/layout/RepeatingBendingProcessNew"/>
    <dgm:cxn modelId="{6478C7C3-58B7-1E43-A4B0-3F81DA999F29}" type="presParOf" srcId="{779F2768-29DD-794B-9A85-CBA00758CC31}" destId="{76F25DDD-5868-904F-8E43-A842CFBBE8B6}" srcOrd="0" destOrd="0" presId="urn:microsoft.com/office/officeart/2016/7/layout/RepeatingBendingProcessNew"/>
    <dgm:cxn modelId="{44EAE5C2-28CC-8147-BC20-B97ACACE269D}" type="presParOf" srcId="{779F2768-29DD-794B-9A85-CBA00758CC31}" destId="{2CA3E8A9-5D9A-5E4B-8D18-EA9D54A5F8D1}" srcOrd="1" destOrd="0" presId="urn:microsoft.com/office/officeart/2016/7/layout/RepeatingBendingProcessNew"/>
    <dgm:cxn modelId="{38F50DFA-3D1A-0644-B93D-E2AC19C2BB69}" type="presParOf" srcId="{2CA3E8A9-5D9A-5E4B-8D18-EA9D54A5F8D1}" destId="{9E8D62AD-9C53-F746-B8F5-B4F89FFCF83C}" srcOrd="0" destOrd="0" presId="urn:microsoft.com/office/officeart/2016/7/layout/RepeatingBendingProcessNew"/>
    <dgm:cxn modelId="{E8030AB7-5628-EA47-A043-068458F15711}" type="presParOf" srcId="{779F2768-29DD-794B-9A85-CBA00758CC31}" destId="{E0267A24-B6A9-6A4E-8BA0-F7A3088AC291}" srcOrd="2" destOrd="0" presId="urn:microsoft.com/office/officeart/2016/7/layout/RepeatingBendingProcessNew"/>
    <dgm:cxn modelId="{ADFAD237-9FF3-8740-84DC-057096C1FFFE}" type="presParOf" srcId="{779F2768-29DD-794B-9A85-CBA00758CC31}" destId="{3CB22916-9FC4-ED44-9877-CB0E37A54D5F}" srcOrd="3" destOrd="0" presId="urn:microsoft.com/office/officeart/2016/7/layout/RepeatingBendingProcessNew"/>
    <dgm:cxn modelId="{926EA385-85D9-6445-9F92-DD82BEC0C4B4}" type="presParOf" srcId="{3CB22916-9FC4-ED44-9877-CB0E37A54D5F}" destId="{231DAF6A-20FF-2048-B29F-A4CF4FA1237A}" srcOrd="0" destOrd="0" presId="urn:microsoft.com/office/officeart/2016/7/layout/RepeatingBendingProcessNew"/>
    <dgm:cxn modelId="{9BB4AE82-C11B-8F46-967B-C7DC695D05B7}" type="presParOf" srcId="{779F2768-29DD-794B-9A85-CBA00758CC31}" destId="{F75AA1F8-36C1-DF44-B43F-70F5CBEAD246}" srcOrd="4" destOrd="0" presId="urn:microsoft.com/office/officeart/2016/7/layout/RepeatingBendingProcessNew"/>
    <dgm:cxn modelId="{94750303-53A4-544C-88EA-D8B6FB09061C}" type="presParOf" srcId="{779F2768-29DD-794B-9A85-CBA00758CC31}" destId="{A246CDE9-06CD-7C43-92CA-5C85FC762823}" srcOrd="5" destOrd="0" presId="urn:microsoft.com/office/officeart/2016/7/layout/RepeatingBendingProcessNew"/>
    <dgm:cxn modelId="{393A9465-799E-2D4B-8E98-7141D5D03342}" type="presParOf" srcId="{A246CDE9-06CD-7C43-92CA-5C85FC762823}" destId="{F7A3EA5B-1C1D-A346-8131-D3FB1E1CBBA1}" srcOrd="0" destOrd="0" presId="urn:microsoft.com/office/officeart/2016/7/layout/RepeatingBendingProcessNew"/>
    <dgm:cxn modelId="{BAA73587-FEA9-D746-A92A-743791F27507}" type="presParOf" srcId="{779F2768-29DD-794B-9A85-CBA00758CC31}" destId="{1F8E9497-AC18-814E-9236-B064625A5C8A}" srcOrd="6" destOrd="0" presId="urn:microsoft.com/office/officeart/2016/7/layout/RepeatingBendingProcessNew"/>
    <dgm:cxn modelId="{1DBBE8F3-E0A2-E647-9592-D874825882F5}" type="presParOf" srcId="{779F2768-29DD-794B-9A85-CBA00758CC31}" destId="{1BC1AAA5-0CD1-2942-B70A-3473086F8F81}" srcOrd="7" destOrd="0" presId="urn:microsoft.com/office/officeart/2016/7/layout/RepeatingBendingProcessNew"/>
    <dgm:cxn modelId="{607ACB73-1350-9746-A00A-F64B09AA43BA}" type="presParOf" srcId="{1BC1AAA5-0CD1-2942-B70A-3473086F8F81}" destId="{AE6D45AD-3C7D-4644-9078-51C01060027A}" srcOrd="0" destOrd="0" presId="urn:microsoft.com/office/officeart/2016/7/layout/RepeatingBendingProcessNew"/>
    <dgm:cxn modelId="{852D306A-0921-0940-87E9-B2147695BFAA}" type="presParOf" srcId="{779F2768-29DD-794B-9A85-CBA00758CC31}" destId="{F62E7CC7-D169-304C-8E45-5AC6EC8146AB}" srcOrd="8" destOrd="0" presId="urn:microsoft.com/office/officeart/2016/7/layout/RepeatingBendingProcessNew"/>
    <dgm:cxn modelId="{4B618BC1-DAA8-BE44-9089-9BAEF057DA82}" type="presParOf" srcId="{779F2768-29DD-794B-9A85-CBA00758CC31}" destId="{D222C3BF-DDB4-9E49-B5AC-AC4232641013}" srcOrd="9" destOrd="0" presId="urn:microsoft.com/office/officeart/2016/7/layout/RepeatingBendingProcessNew"/>
    <dgm:cxn modelId="{2DA5661B-E4D6-3D4D-9A38-D0D88694AD68}" type="presParOf" srcId="{D222C3BF-DDB4-9E49-B5AC-AC4232641013}" destId="{2210C09E-1859-F448-9BE8-85BE5B21EF2F}" srcOrd="0" destOrd="0" presId="urn:microsoft.com/office/officeart/2016/7/layout/RepeatingBendingProcessNew"/>
    <dgm:cxn modelId="{ECE8A7EC-59BF-A649-98D2-77683E4D0A57}" type="presParOf" srcId="{779F2768-29DD-794B-9A85-CBA00758CC31}" destId="{53B63AD9-FA1D-C542-94C4-BAD5C4D469F3}" srcOrd="10" destOrd="0" presId="urn:microsoft.com/office/officeart/2016/7/layout/RepeatingBendingProcessNew"/>
    <dgm:cxn modelId="{3C3D9E3C-5823-2345-9CA0-D79886796AC1}" type="presParOf" srcId="{779F2768-29DD-794B-9A85-CBA00758CC31}" destId="{3BB36F51-D895-A444-84C7-8626E9FBE815}" srcOrd="11" destOrd="0" presId="urn:microsoft.com/office/officeart/2016/7/layout/RepeatingBendingProcessNew"/>
    <dgm:cxn modelId="{3F62C022-F622-0442-89F9-FCAF1EE67FC1}" type="presParOf" srcId="{3BB36F51-D895-A444-84C7-8626E9FBE815}" destId="{EEE715D8-D2F2-EF4A-907D-C6F5C6C1980E}" srcOrd="0" destOrd="0" presId="urn:microsoft.com/office/officeart/2016/7/layout/RepeatingBendingProcessNew"/>
    <dgm:cxn modelId="{E24A4CD4-2EE7-1949-98CD-2A110E62AC97}" type="presParOf" srcId="{779F2768-29DD-794B-9A85-CBA00758CC31}" destId="{E767A35E-0FA5-D645-AA8E-7F6507BE17B1}" srcOrd="12" destOrd="0" presId="urn:microsoft.com/office/officeart/2016/7/layout/RepeatingBendingProcessNew"/>
    <dgm:cxn modelId="{8C583488-7BA9-444D-A7D9-59FE4B09D5B7}" type="presParOf" srcId="{779F2768-29DD-794B-9A85-CBA00758CC31}" destId="{1F6B6D32-0B96-104E-8294-F65CE5B63A8F}" srcOrd="13" destOrd="0" presId="urn:microsoft.com/office/officeart/2016/7/layout/RepeatingBendingProcessNew"/>
    <dgm:cxn modelId="{CF808A67-91CB-9348-AB69-DF7376336AC5}" type="presParOf" srcId="{1F6B6D32-0B96-104E-8294-F65CE5B63A8F}" destId="{42E24854-D99C-A740-B96F-E941C4B0B177}" srcOrd="0" destOrd="0" presId="urn:microsoft.com/office/officeart/2016/7/layout/RepeatingBendingProcessNew"/>
    <dgm:cxn modelId="{BAF5FCF8-3BC0-2843-A9E2-2C49D918ED0F}" type="presParOf" srcId="{779F2768-29DD-794B-9A85-CBA00758CC31}" destId="{443F86A7-F689-C147-8BC8-D859B3503AE0}" srcOrd="14" destOrd="0" presId="urn:microsoft.com/office/officeart/2016/7/layout/RepeatingBendingProcessNew"/>
    <dgm:cxn modelId="{89B96859-3A3E-1D43-A822-6D6F0D098BBE}" type="presParOf" srcId="{779F2768-29DD-794B-9A85-CBA00758CC31}" destId="{757EECEE-9496-514C-BCC0-AB3AB908E701}" srcOrd="15" destOrd="0" presId="urn:microsoft.com/office/officeart/2016/7/layout/RepeatingBendingProcessNew"/>
    <dgm:cxn modelId="{A22884B8-17ED-6949-9CBC-000B322E829E}" type="presParOf" srcId="{757EECEE-9496-514C-BCC0-AB3AB908E701}" destId="{0A835DAD-7295-C649-A7C6-EEA2572AAA73}" srcOrd="0" destOrd="0" presId="urn:microsoft.com/office/officeart/2016/7/layout/RepeatingBendingProcessNew"/>
    <dgm:cxn modelId="{9A2B5E7E-12B3-F14E-BF25-7BCF64960109}" type="presParOf" srcId="{779F2768-29DD-794B-9A85-CBA00758CC31}" destId="{7E9676F7-8F02-2B4B-8950-A988C8B02321}" srcOrd="16" destOrd="0" presId="urn:microsoft.com/office/officeart/2016/7/layout/RepeatingBendingProcessNew"/>
    <dgm:cxn modelId="{A216FD95-381A-FC4D-A867-EC3128BC0115}" type="presParOf" srcId="{779F2768-29DD-794B-9A85-CBA00758CC31}" destId="{A2FECEFB-CC1F-6541-A767-19C53B59CD62}" srcOrd="17" destOrd="0" presId="urn:microsoft.com/office/officeart/2016/7/layout/RepeatingBendingProcessNew"/>
    <dgm:cxn modelId="{AD852AF1-03ED-614F-A965-13B0CC97CBCF}" type="presParOf" srcId="{A2FECEFB-CC1F-6541-A767-19C53B59CD62}" destId="{55A76DF5-13D6-4642-BED1-6E88B9E3EEAB}" srcOrd="0" destOrd="0" presId="urn:microsoft.com/office/officeart/2016/7/layout/RepeatingBendingProcessNew"/>
    <dgm:cxn modelId="{5BDA67E2-2651-CF43-9FFE-3549C2F56F31}" type="presParOf" srcId="{779F2768-29DD-794B-9A85-CBA00758CC31}" destId="{357A46A8-64EE-CC41-A892-38713E48886D}" srcOrd="18" destOrd="0" presId="urn:microsoft.com/office/officeart/2016/7/layout/RepeatingBendingProcessNew"/>
    <dgm:cxn modelId="{0661086F-7135-1D4F-9F31-5B0968F7C0D5}" type="presParOf" srcId="{779F2768-29DD-794B-9A85-CBA00758CC31}" destId="{03447017-1538-D54D-9B2A-BB680CB35DFB}" srcOrd="19" destOrd="0" presId="urn:microsoft.com/office/officeart/2016/7/layout/RepeatingBendingProcessNew"/>
    <dgm:cxn modelId="{8F78645A-C3BA-484D-A8D6-46D50CC99636}" type="presParOf" srcId="{03447017-1538-D54D-9B2A-BB680CB35DFB}" destId="{C9BBB927-7C04-6943-97AE-4FAE3516F049}" srcOrd="0" destOrd="0" presId="urn:microsoft.com/office/officeart/2016/7/layout/RepeatingBendingProcessNew"/>
    <dgm:cxn modelId="{B2407BAA-D245-1541-9D3F-81589CC7070A}" type="presParOf" srcId="{779F2768-29DD-794B-9A85-CBA00758CC31}" destId="{940C3A65-BD0B-8645-B591-D0560B79DCC6}" srcOrd="2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0F508-3C03-4B56-AC3F-0A325786E664}">
      <dsp:nvSpPr>
        <dsp:cNvPr id="0" name=""/>
        <dsp:cNvSpPr/>
      </dsp:nvSpPr>
      <dsp:spPr>
        <a:xfrm>
          <a:off x="0" y="549"/>
          <a:ext cx="10669587" cy="1286921"/>
        </a:xfrm>
        <a:prstGeom prst="roundRect">
          <a:avLst>
            <a:gd name="adj" fmla="val 10000"/>
          </a:avLst>
        </a:prstGeom>
        <a:solidFill>
          <a:schemeClr val="accent5">
            <a:lumMod val="20000"/>
            <a:lumOff val="80000"/>
          </a:schemeClr>
        </a:solidFill>
        <a:ln>
          <a:solidFill>
            <a:srgbClr val="FFCB04"/>
          </a:solidFill>
        </a:ln>
        <a:effectLst/>
      </dsp:spPr>
      <dsp:style>
        <a:lnRef idx="0">
          <a:scrgbClr r="0" g="0" b="0"/>
        </a:lnRef>
        <a:fillRef idx="1">
          <a:scrgbClr r="0" g="0" b="0"/>
        </a:fillRef>
        <a:effectRef idx="0">
          <a:scrgbClr r="0" g="0" b="0"/>
        </a:effectRef>
        <a:fontRef idx="minor"/>
      </dsp:style>
    </dsp:sp>
    <dsp:sp modelId="{2A42781E-AE88-4BFA-803F-595E286BA817}">
      <dsp:nvSpPr>
        <dsp:cNvPr id="0" name=""/>
        <dsp:cNvSpPr/>
      </dsp:nvSpPr>
      <dsp:spPr>
        <a:xfrm>
          <a:off x="211244" y="112058"/>
          <a:ext cx="1063904" cy="106390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F5B471-95A1-4EA9-9128-709CEC13AA0F}">
      <dsp:nvSpPr>
        <dsp:cNvPr id="0" name=""/>
        <dsp:cNvSpPr/>
      </dsp:nvSpPr>
      <dsp:spPr>
        <a:xfrm>
          <a:off x="1486394" y="549"/>
          <a:ext cx="9183192"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89000">
            <a:lnSpc>
              <a:spcPct val="100000"/>
            </a:lnSpc>
            <a:spcBef>
              <a:spcPct val="0"/>
            </a:spcBef>
            <a:spcAft>
              <a:spcPct val="35000"/>
            </a:spcAft>
            <a:buNone/>
          </a:pPr>
          <a:r>
            <a:rPr lang="en-US" altLang="en-US" sz="2000" kern="1200" dirty="0">
              <a:latin typeface="Verdana" panose="020B0604030504040204" pitchFamily="34" charset="0"/>
              <a:ea typeface="Verdana" panose="020B0604030504040204" pitchFamily="34" charset="0"/>
              <a:cs typeface="Verdana" panose="020B0604030504040204" pitchFamily="34" charset="0"/>
            </a:rPr>
            <a:t>Review and understand Parenteral Nutrition-Associated Cholestasis (PNAC)</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1486394" y="549"/>
        <a:ext cx="9183192" cy="1286921"/>
      </dsp:txXfrm>
    </dsp:sp>
    <dsp:sp modelId="{F861B537-DFA9-4EC0-A5AC-46DE0B5A50D7}">
      <dsp:nvSpPr>
        <dsp:cNvPr id="0" name=""/>
        <dsp:cNvSpPr/>
      </dsp:nvSpPr>
      <dsp:spPr>
        <a:xfrm>
          <a:off x="0" y="1609201"/>
          <a:ext cx="10669587" cy="1286921"/>
        </a:xfrm>
        <a:prstGeom prst="roundRect">
          <a:avLst>
            <a:gd name="adj" fmla="val 10000"/>
          </a:avLst>
        </a:prstGeom>
        <a:solidFill>
          <a:schemeClr val="accent5">
            <a:lumMod val="20000"/>
            <a:lumOff val="80000"/>
          </a:schemeClr>
        </a:solidFill>
        <a:ln>
          <a:solidFill>
            <a:srgbClr val="FFCB04"/>
          </a:solidFill>
        </a:ln>
        <a:effectLst/>
      </dsp:spPr>
      <dsp:style>
        <a:lnRef idx="0">
          <a:scrgbClr r="0" g="0" b="0"/>
        </a:lnRef>
        <a:fillRef idx="1">
          <a:scrgbClr r="0" g="0" b="0"/>
        </a:fillRef>
        <a:effectRef idx="0">
          <a:scrgbClr r="0" g="0" b="0"/>
        </a:effectRef>
        <a:fontRef idx="minor"/>
      </dsp:style>
    </dsp:sp>
    <dsp:sp modelId="{B5ADBD1C-1681-42CC-BAE7-4E525F1FBEA9}">
      <dsp:nvSpPr>
        <dsp:cNvPr id="0" name=""/>
        <dsp:cNvSpPr/>
      </dsp:nvSpPr>
      <dsp:spPr>
        <a:xfrm>
          <a:off x="210639" y="1720105"/>
          <a:ext cx="1065114" cy="10651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1C6AB7-3E19-4557-995D-BEABB940D6FA}">
      <dsp:nvSpPr>
        <dsp:cNvPr id="0" name=""/>
        <dsp:cNvSpPr/>
      </dsp:nvSpPr>
      <dsp:spPr>
        <a:xfrm>
          <a:off x="1486394" y="1609201"/>
          <a:ext cx="9183192"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89000">
            <a:lnSpc>
              <a:spcPct val="100000"/>
            </a:lnSpc>
            <a:spcBef>
              <a:spcPct val="0"/>
            </a:spcBef>
            <a:spcAft>
              <a:spcPct val="35000"/>
            </a:spcAft>
            <a:buNone/>
          </a:pPr>
          <a:r>
            <a:rPr lang="en-US" altLang="en-US" sz="2000" kern="1200" dirty="0">
              <a:latin typeface="Verdana" panose="020B0604030504040204" pitchFamily="34" charset="0"/>
              <a:ea typeface="Verdana" panose="020B0604030504040204" pitchFamily="34" charset="0"/>
              <a:cs typeface="Verdana" panose="020B0604030504040204" pitchFamily="34" charset="0"/>
            </a:rPr>
            <a:t>Provide an overview of association recommendations for parenteral nutrition (PN) and review current lipid injectable emulsions (ILEs)</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1486394" y="1609201"/>
        <a:ext cx="9183192" cy="1286921"/>
      </dsp:txXfrm>
    </dsp:sp>
    <dsp:sp modelId="{65282F97-5AC6-44C3-BE08-B2D63DF30610}">
      <dsp:nvSpPr>
        <dsp:cNvPr id="0" name=""/>
        <dsp:cNvSpPr/>
      </dsp:nvSpPr>
      <dsp:spPr>
        <a:xfrm>
          <a:off x="0" y="3217853"/>
          <a:ext cx="10669587" cy="1286921"/>
        </a:xfrm>
        <a:prstGeom prst="roundRect">
          <a:avLst>
            <a:gd name="adj" fmla="val 10000"/>
          </a:avLst>
        </a:prstGeom>
        <a:solidFill>
          <a:schemeClr val="accent5">
            <a:lumMod val="20000"/>
            <a:lumOff val="80000"/>
          </a:schemeClr>
        </a:solidFill>
        <a:ln>
          <a:solidFill>
            <a:srgbClr val="FFCB04"/>
          </a:solidFill>
        </a:ln>
        <a:effectLst/>
      </dsp:spPr>
      <dsp:style>
        <a:lnRef idx="0">
          <a:scrgbClr r="0" g="0" b="0"/>
        </a:lnRef>
        <a:fillRef idx="1">
          <a:scrgbClr r="0" g="0" b="0"/>
        </a:fillRef>
        <a:effectRef idx="0">
          <a:scrgbClr r="0" g="0" b="0"/>
        </a:effectRef>
        <a:fontRef idx="minor"/>
      </dsp:style>
    </dsp:sp>
    <dsp:sp modelId="{74946F81-ED19-4C66-BF5C-C6DA01C296CB}">
      <dsp:nvSpPr>
        <dsp:cNvPr id="0" name=""/>
        <dsp:cNvSpPr/>
      </dsp:nvSpPr>
      <dsp:spPr>
        <a:xfrm>
          <a:off x="105742" y="3223859"/>
          <a:ext cx="1274908" cy="127490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66C3BA-E8B1-40EB-A294-64C598BD4BEF}">
      <dsp:nvSpPr>
        <dsp:cNvPr id="0" name=""/>
        <dsp:cNvSpPr/>
      </dsp:nvSpPr>
      <dsp:spPr>
        <a:xfrm>
          <a:off x="1486394" y="3217853"/>
          <a:ext cx="9183192"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89000">
            <a:lnSpc>
              <a:spcPct val="100000"/>
            </a:lnSpc>
            <a:spcBef>
              <a:spcPct val="0"/>
            </a:spcBef>
            <a:spcAft>
              <a:spcPct val="35000"/>
            </a:spcAft>
            <a:buNone/>
          </a:pPr>
          <a:r>
            <a:rPr lang="en-US" altLang="en-US" sz="2000" kern="1200" dirty="0">
              <a:latin typeface="Verdana" panose="020B0604030504040204" pitchFamily="34" charset="0"/>
              <a:ea typeface="Verdana" panose="020B0604030504040204" pitchFamily="34" charset="0"/>
              <a:cs typeface="Verdana" panose="020B0604030504040204" pitchFamily="34" charset="0"/>
            </a:rPr>
            <a:t>Review and discuss the features of Omegaven, the first fish oil (FO) lipid emulsion for pediatric patients with PNAC in the US</a:t>
          </a:r>
          <a:endParaRPr lang="en-US" sz="2000" kern="1200" dirty="0">
            <a:solidFill>
              <a:prstClr val="black">
                <a:hueOff val="0"/>
                <a:satOff val="0"/>
                <a:lumOff val="0"/>
                <a:alphaOff val="0"/>
              </a:prstClr>
            </a:solidFill>
            <a:latin typeface="Verdana" panose="020B0604030504040204" pitchFamily="34" charset="0"/>
            <a:ea typeface="Verdana" panose="020B0604030504040204" pitchFamily="34" charset="0"/>
            <a:cs typeface="Verdana" panose="020B0604030504040204" pitchFamily="34" charset="0"/>
          </a:endParaRPr>
        </a:p>
      </dsp:txBody>
      <dsp:txXfrm>
        <a:off x="1486394" y="3217853"/>
        <a:ext cx="9183192" cy="1286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3E8A9-5D9A-5E4B-8D18-EA9D54A5F8D1}">
      <dsp:nvSpPr>
        <dsp:cNvPr id="0" name=""/>
        <dsp:cNvSpPr/>
      </dsp:nvSpPr>
      <dsp:spPr>
        <a:xfrm>
          <a:off x="2605735" y="443185"/>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8285" y="487033"/>
        <a:ext cx="18721" cy="3744"/>
      </dsp:txXfrm>
    </dsp:sp>
    <dsp:sp modelId="{76F25DDD-5868-904F-8E43-A842CFBBE8B6}">
      <dsp:nvSpPr>
        <dsp:cNvPr id="0" name=""/>
        <dsp:cNvSpPr/>
      </dsp:nvSpPr>
      <dsp:spPr>
        <a:xfrm>
          <a:off x="979619" y="530"/>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0072BB"/>
              </a:solidFill>
            </a:rPr>
            <a:t>Lack of Enteral Feeding</a:t>
          </a:r>
          <a:r>
            <a:rPr lang="en-US" sz="1900" kern="1200" baseline="30000" dirty="0">
              <a:solidFill>
                <a:srgbClr val="0072BB"/>
              </a:solidFill>
            </a:rPr>
            <a:t>1</a:t>
          </a:r>
          <a:endParaRPr lang="en-US" sz="1900" kern="1200" dirty="0">
            <a:solidFill>
              <a:srgbClr val="0072BB"/>
            </a:solidFill>
          </a:endParaRPr>
        </a:p>
      </dsp:txBody>
      <dsp:txXfrm>
        <a:off x="979619" y="530"/>
        <a:ext cx="1627916" cy="976749"/>
      </dsp:txXfrm>
    </dsp:sp>
    <dsp:sp modelId="{3CB22916-9FC4-ED44-9877-CB0E37A54D5F}">
      <dsp:nvSpPr>
        <dsp:cNvPr id="0" name=""/>
        <dsp:cNvSpPr/>
      </dsp:nvSpPr>
      <dsp:spPr>
        <a:xfrm>
          <a:off x="4608072" y="443185"/>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70622" y="487033"/>
        <a:ext cx="18721" cy="3744"/>
      </dsp:txXfrm>
    </dsp:sp>
    <dsp:sp modelId="{E0267A24-B6A9-6A4E-8BA0-F7A3088AC291}">
      <dsp:nvSpPr>
        <dsp:cNvPr id="0" name=""/>
        <dsp:cNvSpPr/>
      </dsp:nvSpPr>
      <dsp:spPr>
        <a:xfrm>
          <a:off x="2981956" y="530"/>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Prematurity</a:t>
          </a:r>
          <a:r>
            <a:rPr lang="en-US" sz="1900" kern="1200" baseline="30000">
              <a:solidFill>
                <a:srgbClr val="0072BB"/>
              </a:solidFill>
            </a:rPr>
            <a:t>2,3</a:t>
          </a:r>
          <a:endParaRPr lang="en-US" sz="1900" kern="1200">
            <a:solidFill>
              <a:srgbClr val="0072BB"/>
            </a:solidFill>
          </a:endParaRPr>
        </a:p>
      </dsp:txBody>
      <dsp:txXfrm>
        <a:off x="2981956" y="530"/>
        <a:ext cx="1627916" cy="976749"/>
      </dsp:txXfrm>
    </dsp:sp>
    <dsp:sp modelId="{A246CDE9-06CD-7C43-92CA-5C85FC762823}">
      <dsp:nvSpPr>
        <dsp:cNvPr id="0" name=""/>
        <dsp:cNvSpPr/>
      </dsp:nvSpPr>
      <dsp:spPr>
        <a:xfrm>
          <a:off x="6610409" y="443185"/>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2959" y="487033"/>
        <a:ext cx="18721" cy="3744"/>
      </dsp:txXfrm>
    </dsp:sp>
    <dsp:sp modelId="{F75AA1F8-36C1-DF44-B43F-70F5CBEAD246}">
      <dsp:nvSpPr>
        <dsp:cNvPr id="0" name=""/>
        <dsp:cNvSpPr/>
      </dsp:nvSpPr>
      <dsp:spPr>
        <a:xfrm>
          <a:off x="4984293" y="530"/>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Low Birth Weight</a:t>
          </a:r>
          <a:r>
            <a:rPr lang="en-US" sz="1900" kern="1200" baseline="30000">
              <a:solidFill>
                <a:srgbClr val="0072BB"/>
              </a:solidFill>
            </a:rPr>
            <a:t>2</a:t>
          </a:r>
          <a:endParaRPr lang="en-US" sz="1900" kern="1200">
            <a:solidFill>
              <a:srgbClr val="0072BB"/>
            </a:solidFill>
          </a:endParaRPr>
        </a:p>
      </dsp:txBody>
      <dsp:txXfrm>
        <a:off x="4984293" y="530"/>
        <a:ext cx="1627916" cy="976749"/>
      </dsp:txXfrm>
    </dsp:sp>
    <dsp:sp modelId="{1BC1AAA5-0CD1-2942-B70A-3473086F8F81}">
      <dsp:nvSpPr>
        <dsp:cNvPr id="0" name=""/>
        <dsp:cNvSpPr/>
      </dsp:nvSpPr>
      <dsp:spPr>
        <a:xfrm>
          <a:off x="1793577" y="975480"/>
          <a:ext cx="6007011" cy="343820"/>
        </a:xfrm>
        <a:custGeom>
          <a:avLst/>
          <a:gdLst/>
          <a:ahLst/>
          <a:cxnLst/>
          <a:rect l="0" t="0" r="0" b="0"/>
          <a:pathLst>
            <a:path>
              <a:moveTo>
                <a:pt x="6007011" y="0"/>
              </a:moveTo>
              <a:lnTo>
                <a:pt x="6007011" y="189010"/>
              </a:lnTo>
              <a:lnTo>
                <a:pt x="0" y="189010"/>
              </a:lnTo>
              <a:lnTo>
                <a:pt x="0" y="3438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6616" y="1145518"/>
        <a:ext cx="300933" cy="3744"/>
      </dsp:txXfrm>
    </dsp:sp>
    <dsp:sp modelId="{1F8E9497-AC18-814E-9236-B064625A5C8A}">
      <dsp:nvSpPr>
        <dsp:cNvPr id="0" name=""/>
        <dsp:cNvSpPr/>
      </dsp:nvSpPr>
      <dsp:spPr>
        <a:xfrm>
          <a:off x="6986630" y="530"/>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Bacterial Overgrowth</a:t>
          </a:r>
          <a:r>
            <a:rPr lang="en-US" sz="1900" kern="1200" baseline="30000">
              <a:solidFill>
                <a:srgbClr val="0072BB"/>
              </a:solidFill>
            </a:rPr>
            <a:t>2,3</a:t>
          </a:r>
          <a:endParaRPr lang="en-US" sz="1900" kern="1200">
            <a:solidFill>
              <a:srgbClr val="0072BB"/>
            </a:solidFill>
          </a:endParaRPr>
        </a:p>
      </dsp:txBody>
      <dsp:txXfrm>
        <a:off x="6986630" y="530"/>
        <a:ext cx="1627916" cy="976749"/>
      </dsp:txXfrm>
    </dsp:sp>
    <dsp:sp modelId="{D222C3BF-DDB4-9E49-B5AC-AC4232641013}">
      <dsp:nvSpPr>
        <dsp:cNvPr id="0" name=""/>
        <dsp:cNvSpPr/>
      </dsp:nvSpPr>
      <dsp:spPr>
        <a:xfrm>
          <a:off x="2605735" y="1794355"/>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8285" y="1838203"/>
        <a:ext cx="18721" cy="3744"/>
      </dsp:txXfrm>
    </dsp:sp>
    <dsp:sp modelId="{F62E7CC7-D169-304C-8E45-5AC6EC8146AB}">
      <dsp:nvSpPr>
        <dsp:cNvPr id="0" name=""/>
        <dsp:cNvSpPr/>
      </dsp:nvSpPr>
      <dsp:spPr>
        <a:xfrm>
          <a:off x="979619" y="135170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0072BB"/>
              </a:solidFill>
            </a:rPr>
            <a:t>Recurrent Sepsis</a:t>
          </a:r>
          <a:r>
            <a:rPr lang="en-US" sz="1900" kern="1200" baseline="30000" dirty="0">
              <a:solidFill>
                <a:srgbClr val="0072BB"/>
              </a:solidFill>
            </a:rPr>
            <a:t>1</a:t>
          </a:r>
          <a:endParaRPr lang="en-US" sz="1900" kern="1200" dirty="0">
            <a:solidFill>
              <a:srgbClr val="0072BB"/>
            </a:solidFill>
          </a:endParaRPr>
        </a:p>
      </dsp:txBody>
      <dsp:txXfrm>
        <a:off x="979619" y="1351701"/>
        <a:ext cx="1627916" cy="976749"/>
      </dsp:txXfrm>
    </dsp:sp>
    <dsp:sp modelId="{3BB36F51-D895-A444-84C7-8626E9FBE815}">
      <dsp:nvSpPr>
        <dsp:cNvPr id="0" name=""/>
        <dsp:cNvSpPr/>
      </dsp:nvSpPr>
      <dsp:spPr>
        <a:xfrm>
          <a:off x="4608072" y="1794355"/>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70622" y="1838203"/>
        <a:ext cx="18721" cy="3744"/>
      </dsp:txXfrm>
    </dsp:sp>
    <dsp:sp modelId="{53B63AD9-FA1D-C542-94C4-BAD5C4D469F3}">
      <dsp:nvSpPr>
        <dsp:cNvPr id="0" name=""/>
        <dsp:cNvSpPr/>
      </dsp:nvSpPr>
      <dsp:spPr>
        <a:xfrm>
          <a:off x="2981956" y="135170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Genetic Causes</a:t>
          </a:r>
          <a:r>
            <a:rPr lang="en-US" sz="1900" kern="1200" baseline="30000">
              <a:solidFill>
                <a:srgbClr val="0072BB"/>
              </a:solidFill>
            </a:rPr>
            <a:t>2</a:t>
          </a:r>
          <a:endParaRPr lang="en-US" sz="1900" kern="1200">
            <a:solidFill>
              <a:srgbClr val="0072BB"/>
            </a:solidFill>
          </a:endParaRPr>
        </a:p>
      </dsp:txBody>
      <dsp:txXfrm>
        <a:off x="2981956" y="1351701"/>
        <a:ext cx="1627916" cy="976749"/>
      </dsp:txXfrm>
    </dsp:sp>
    <dsp:sp modelId="{1F6B6D32-0B96-104E-8294-F65CE5B63A8F}">
      <dsp:nvSpPr>
        <dsp:cNvPr id="0" name=""/>
        <dsp:cNvSpPr/>
      </dsp:nvSpPr>
      <dsp:spPr>
        <a:xfrm>
          <a:off x="6610409" y="1794355"/>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2959" y="1838203"/>
        <a:ext cx="18721" cy="3744"/>
      </dsp:txXfrm>
    </dsp:sp>
    <dsp:sp modelId="{E767A35E-0FA5-D645-AA8E-7F6507BE17B1}">
      <dsp:nvSpPr>
        <dsp:cNvPr id="0" name=""/>
        <dsp:cNvSpPr/>
      </dsp:nvSpPr>
      <dsp:spPr>
        <a:xfrm>
          <a:off x="4984293" y="135170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Anatomic Factors</a:t>
          </a:r>
          <a:r>
            <a:rPr lang="en-US" sz="1900" kern="1200" baseline="30000">
              <a:solidFill>
                <a:srgbClr val="0072BB"/>
              </a:solidFill>
            </a:rPr>
            <a:t>2</a:t>
          </a:r>
          <a:endParaRPr lang="en-US" sz="1900" kern="1200">
            <a:solidFill>
              <a:srgbClr val="0072BB"/>
            </a:solidFill>
          </a:endParaRPr>
        </a:p>
      </dsp:txBody>
      <dsp:txXfrm>
        <a:off x="4984293" y="1351701"/>
        <a:ext cx="1627916" cy="976749"/>
      </dsp:txXfrm>
    </dsp:sp>
    <dsp:sp modelId="{757EECEE-9496-514C-BCC0-AB3AB908E701}">
      <dsp:nvSpPr>
        <dsp:cNvPr id="0" name=""/>
        <dsp:cNvSpPr/>
      </dsp:nvSpPr>
      <dsp:spPr>
        <a:xfrm>
          <a:off x="1793577" y="2326650"/>
          <a:ext cx="6007011" cy="343820"/>
        </a:xfrm>
        <a:custGeom>
          <a:avLst/>
          <a:gdLst/>
          <a:ahLst/>
          <a:cxnLst/>
          <a:rect l="0" t="0" r="0" b="0"/>
          <a:pathLst>
            <a:path>
              <a:moveTo>
                <a:pt x="6007011" y="0"/>
              </a:moveTo>
              <a:lnTo>
                <a:pt x="6007011" y="189010"/>
              </a:lnTo>
              <a:lnTo>
                <a:pt x="0" y="189010"/>
              </a:lnTo>
              <a:lnTo>
                <a:pt x="0" y="3438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6616" y="2496689"/>
        <a:ext cx="300933" cy="3744"/>
      </dsp:txXfrm>
    </dsp:sp>
    <dsp:sp modelId="{443F86A7-F689-C147-8BC8-D859B3503AE0}">
      <dsp:nvSpPr>
        <dsp:cNvPr id="0" name=""/>
        <dsp:cNvSpPr/>
      </dsp:nvSpPr>
      <dsp:spPr>
        <a:xfrm>
          <a:off x="6986630" y="135170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Enzyme Deficiencies</a:t>
          </a:r>
          <a:r>
            <a:rPr lang="en-US" sz="1900" kern="1200" baseline="30000">
              <a:solidFill>
                <a:srgbClr val="0072BB"/>
              </a:solidFill>
            </a:rPr>
            <a:t>2</a:t>
          </a:r>
          <a:endParaRPr lang="en-US" sz="1900" kern="1200">
            <a:solidFill>
              <a:srgbClr val="0072BB"/>
            </a:solidFill>
          </a:endParaRPr>
        </a:p>
      </dsp:txBody>
      <dsp:txXfrm>
        <a:off x="6986630" y="1351701"/>
        <a:ext cx="1627916" cy="976749"/>
      </dsp:txXfrm>
    </dsp:sp>
    <dsp:sp modelId="{A2FECEFB-CC1F-6541-A767-19C53B59CD62}">
      <dsp:nvSpPr>
        <dsp:cNvPr id="0" name=""/>
        <dsp:cNvSpPr/>
      </dsp:nvSpPr>
      <dsp:spPr>
        <a:xfrm>
          <a:off x="2605735" y="3145526"/>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8285" y="3189374"/>
        <a:ext cx="18721" cy="3744"/>
      </dsp:txXfrm>
    </dsp:sp>
    <dsp:sp modelId="{7E9676F7-8F02-2B4B-8950-A988C8B02321}">
      <dsp:nvSpPr>
        <dsp:cNvPr id="0" name=""/>
        <dsp:cNvSpPr/>
      </dsp:nvSpPr>
      <dsp:spPr>
        <a:xfrm>
          <a:off x="979619" y="270287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Factors Relevant to PN</a:t>
          </a:r>
          <a:r>
            <a:rPr lang="en-US" sz="1900" kern="1200" baseline="30000">
              <a:solidFill>
                <a:srgbClr val="0072BB"/>
              </a:solidFill>
            </a:rPr>
            <a:t>2</a:t>
          </a:r>
          <a:endParaRPr lang="en-US" sz="1900" kern="1200">
            <a:solidFill>
              <a:srgbClr val="0072BB"/>
            </a:solidFill>
          </a:endParaRPr>
        </a:p>
      </dsp:txBody>
      <dsp:txXfrm>
        <a:off x="979619" y="2702871"/>
        <a:ext cx="1627916" cy="976749"/>
      </dsp:txXfrm>
    </dsp:sp>
    <dsp:sp modelId="{03447017-1538-D54D-9B2A-BB680CB35DFB}">
      <dsp:nvSpPr>
        <dsp:cNvPr id="0" name=""/>
        <dsp:cNvSpPr/>
      </dsp:nvSpPr>
      <dsp:spPr>
        <a:xfrm>
          <a:off x="4608072" y="3145526"/>
          <a:ext cx="343820" cy="91440"/>
        </a:xfrm>
        <a:custGeom>
          <a:avLst/>
          <a:gdLst/>
          <a:ahLst/>
          <a:cxnLst/>
          <a:rect l="0" t="0" r="0" b="0"/>
          <a:pathLst>
            <a:path>
              <a:moveTo>
                <a:pt x="0" y="45720"/>
              </a:moveTo>
              <a:lnTo>
                <a:pt x="343820" y="45720"/>
              </a:lnTo>
            </a:path>
          </a:pathLst>
        </a:custGeom>
        <a:noFill/>
        <a:ln w="6350" cap="flat" cmpd="sng" algn="ctr">
          <a:solidFill>
            <a:schemeClr val="bg1"/>
          </a:solidFill>
          <a:prstDash val="solid"/>
          <a:miter lim="800000"/>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70622" y="3189374"/>
        <a:ext cx="18721" cy="3744"/>
      </dsp:txXfrm>
    </dsp:sp>
    <dsp:sp modelId="{357A46A8-64EE-CC41-A892-38713E48886D}">
      <dsp:nvSpPr>
        <dsp:cNvPr id="0" name=""/>
        <dsp:cNvSpPr/>
      </dsp:nvSpPr>
      <dsp:spPr>
        <a:xfrm>
          <a:off x="2981956" y="270287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Susceptibility to Cholestatic Injury</a:t>
          </a:r>
          <a:r>
            <a:rPr lang="en-US" sz="1900" kern="1200" baseline="30000">
              <a:solidFill>
                <a:srgbClr val="0072BB"/>
              </a:solidFill>
            </a:rPr>
            <a:t>2</a:t>
          </a:r>
          <a:endParaRPr lang="en-US" sz="1900" kern="1200">
            <a:solidFill>
              <a:srgbClr val="0072BB"/>
            </a:solidFill>
          </a:endParaRPr>
        </a:p>
      </dsp:txBody>
      <dsp:txXfrm>
        <a:off x="2981956" y="2702871"/>
        <a:ext cx="1627916" cy="976749"/>
      </dsp:txXfrm>
    </dsp:sp>
    <dsp:sp modelId="{940C3A65-BD0B-8645-B591-D0560B79DCC6}">
      <dsp:nvSpPr>
        <dsp:cNvPr id="0" name=""/>
        <dsp:cNvSpPr/>
      </dsp:nvSpPr>
      <dsp:spPr>
        <a:xfrm>
          <a:off x="4984293" y="2702871"/>
          <a:ext cx="1627916" cy="976749"/>
        </a:xfrm>
        <a:prstGeom prst="rect">
          <a:avLst/>
        </a:prstGeom>
        <a:solidFill>
          <a:schemeClr val="bg1"/>
        </a:solidFill>
        <a:ln w="12700" cap="flat" cmpd="sng" algn="ctr">
          <a:solidFill>
            <a:srgbClr val="FFCB04"/>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9769" tIns="83732" rIns="79769" bIns="83732"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0072BB"/>
              </a:solidFill>
            </a:rPr>
            <a:t>Necrotizing Enterocolitis (NEC)</a:t>
          </a:r>
          <a:r>
            <a:rPr lang="en-US" sz="1900" kern="1200" baseline="30000">
              <a:solidFill>
                <a:srgbClr val="0072BB"/>
              </a:solidFill>
            </a:rPr>
            <a:t>3</a:t>
          </a:r>
          <a:endParaRPr lang="en-US" sz="1900" kern="1200">
            <a:solidFill>
              <a:srgbClr val="0072BB"/>
            </a:solidFill>
          </a:endParaRPr>
        </a:p>
      </dsp:txBody>
      <dsp:txXfrm>
        <a:off x="4984293" y="2702871"/>
        <a:ext cx="1627916" cy="9767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A59721E2-6F3B-4E9A-9826-69CCDAF566AB}" type="datetimeFigureOut">
              <a:rPr lang="en-US" smtClean="0"/>
              <a:t>9/7/2021</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955D2F9E-595B-4FEB-BBB3-339A73728DFD}" type="slidenum">
              <a:rPr lang="en-US" smtClean="0"/>
              <a:t>‹#›</a:t>
            </a:fld>
            <a:endParaRPr lang="en-US"/>
          </a:p>
        </p:txBody>
      </p:sp>
    </p:spTree>
    <p:extLst>
      <p:ext uri="{BB962C8B-B14F-4D97-AF65-F5344CB8AC3E}">
        <p14:creationId xmlns:p14="http://schemas.microsoft.com/office/powerpoint/2010/main" val="315691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1" name="Rectangle 5"/>
          <p:cNvSpPr>
            <a:spLocks noGrp="1" noChangeArrowheads="1"/>
          </p:cNvSpPr>
          <p:nvPr>
            <p:ph type="body" sz="quarter" idx="3"/>
          </p:nvPr>
        </p:nvSpPr>
        <p:spPr bwMode="auto">
          <a:xfrm>
            <a:off x="321347" y="3858296"/>
            <a:ext cx="6382113" cy="4908527"/>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9943" name="Rectangle 7"/>
          <p:cNvSpPr>
            <a:spLocks noGrp="1" noChangeArrowheads="1"/>
          </p:cNvSpPr>
          <p:nvPr>
            <p:ph type="sldNum" sz="quarter" idx="5"/>
          </p:nvPr>
        </p:nvSpPr>
        <p:spPr bwMode="auto">
          <a:xfrm>
            <a:off x="3936768" y="8772668"/>
            <a:ext cx="3011699" cy="461804"/>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eaLnBrk="1" hangingPunct="1">
              <a:defRPr sz="1200" smtClean="0">
                <a:latin typeface="Calibri" panose="020F0502020204030204" pitchFamily="34" charset="0"/>
                <a:ea typeface="Arial Unicode MS" panose="020B0604020202020204" pitchFamily="34" charset="-128"/>
              </a:defRPr>
            </a:lvl1pPr>
          </a:lstStyle>
          <a:p>
            <a:pPr>
              <a:defRPr/>
            </a:pPr>
            <a:fld id="{6BC6BAE2-2AA4-414E-ACDB-F80714D37562}" type="slidenum">
              <a:rPr lang="en-US" altLang="en-US" smtClean="0"/>
              <a:pPr>
                <a:defRPr/>
              </a:pPr>
              <a:t>‹#›</a:t>
            </a:fld>
            <a:endParaRPr lang="en-US" altLang="en-US" dirty="0"/>
          </a:p>
        </p:txBody>
      </p:sp>
      <p:sp>
        <p:nvSpPr>
          <p:cNvPr id="2" name="Slide Image Placeholder 1"/>
          <p:cNvSpPr>
            <a:spLocks noGrp="1" noRot="1" noChangeAspect="1"/>
          </p:cNvSpPr>
          <p:nvPr>
            <p:ph type="sldImg" idx="2"/>
          </p:nvPr>
        </p:nvSpPr>
        <p:spPr>
          <a:xfrm>
            <a:off x="396875" y="138113"/>
            <a:ext cx="6156325" cy="3463925"/>
          </a:xfrm>
          <a:prstGeom prst="rect">
            <a:avLst/>
          </a:prstGeom>
          <a:noFill/>
          <a:ln w="12700">
            <a:solidFill>
              <a:prstClr val="black"/>
            </a:solidFill>
          </a:ln>
        </p:spPr>
        <p:txBody>
          <a:bodyPr vert="horz" lIns="92492" tIns="46246" rIns="92492" bIns="46246" rtlCol="0" anchor="ctr"/>
          <a:lstStyle/>
          <a:p>
            <a:endParaRPr lang="en-US"/>
          </a:p>
        </p:txBody>
      </p:sp>
    </p:spTree>
    <p:extLst>
      <p:ext uri="{BB962C8B-B14F-4D97-AF65-F5344CB8AC3E}">
        <p14:creationId xmlns:p14="http://schemas.microsoft.com/office/powerpoint/2010/main" val="42510804"/>
      </p:ext>
    </p:extLst>
  </p:cSld>
  <p:clrMap bg1="lt1" tx1="dk1" bg2="lt2" tx2="dk2" accent1="accent1" accent2="accent2" accent3="accent3" accent4="accent4" accent5="accent5" accent6="accent6" hlink="hlink" folHlink="folHlink"/>
  <p:notesStyle>
    <a:lvl1pPr marL="117475" indent="-117475" algn="l" rtl="0" eaLnBrk="0" fontAlgn="base" hangingPunct="0">
      <a:lnSpc>
        <a:spcPct val="90000"/>
      </a:lnSpc>
      <a:spcBef>
        <a:spcPts val="1200"/>
      </a:spcBef>
      <a:spcAft>
        <a:spcPct val="0"/>
      </a:spcAft>
      <a:buFont typeface="Arial" panose="020B0604020202020204" pitchFamily="34" charset="0"/>
      <a:buChar char="•"/>
      <a:defRPr sz="1200" kern="1200">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346075" indent="-117475" algn="l" rtl="0" eaLnBrk="0" fontAlgn="base" hangingPunct="0">
      <a:lnSpc>
        <a:spcPct val="90000"/>
      </a:lnSpc>
      <a:spcBef>
        <a:spcPts val="400"/>
      </a:spcBef>
      <a:spcAft>
        <a:spcPts val="0"/>
      </a:spcAft>
      <a:buFont typeface="Arial" panose="020B0604020202020204" pitchFamily="34" charset="0"/>
      <a:buChar char="‒"/>
      <a:defRPr sz="1100" kern="1200">
        <a:solidFill>
          <a:schemeClr val="tx1"/>
        </a:solidFill>
        <a:latin typeface="Calibri" panose="020F0502020204030204" pitchFamily="34" charset="0"/>
        <a:ea typeface="Arial Unicode MS" panose="020B0604020202020204" pitchFamily="34" charset="-128"/>
        <a:cs typeface="+mn-cs"/>
      </a:defRPr>
    </a:lvl2pPr>
    <a:lvl3pPr marL="515938" indent="-117475" algn="l" rtl="0" eaLnBrk="0" fontAlgn="base" hangingPunct="0">
      <a:lnSpc>
        <a:spcPct val="90000"/>
      </a:lnSpc>
      <a:spcBef>
        <a:spcPts val="400"/>
      </a:spcBef>
      <a:spcAft>
        <a:spcPts val="0"/>
      </a:spcAft>
      <a:buFont typeface="Arial" panose="020B0604020202020204" pitchFamily="34" charset="0"/>
      <a:buChar char="•"/>
      <a:defRPr sz="1000" kern="1200">
        <a:solidFill>
          <a:schemeClr val="tx1"/>
        </a:solidFill>
        <a:latin typeface="Calibri" panose="020F0502020204030204" pitchFamily="34" charset="0"/>
        <a:ea typeface="Arial Unicode MS" panose="020B0604020202020204" pitchFamily="34" charset="-128"/>
        <a:cs typeface="+mn-cs"/>
      </a:defRPr>
    </a:lvl3pPr>
    <a:lvl4pPr marL="681038" indent="-111125" algn="l" rtl="0" eaLnBrk="0" fontAlgn="base" hangingPunct="0">
      <a:lnSpc>
        <a:spcPct val="90000"/>
      </a:lnSpc>
      <a:spcBef>
        <a:spcPts val="400"/>
      </a:spcBef>
      <a:spcAft>
        <a:spcPct val="0"/>
      </a:spcAft>
      <a:buFont typeface="Arial" panose="020B0604020202020204" pitchFamily="34" charset="0"/>
      <a:buChar char="–"/>
      <a:defRPr sz="900" kern="1200">
        <a:solidFill>
          <a:schemeClr val="tx1"/>
        </a:solidFill>
        <a:latin typeface="Calibri" panose="020F0502020204030204" pitchFamily="34" charset="0"/>
        <a:ea typeface="Arial Unicode MS" panose="020B0604020202020204" pitchFamily="34" charset="-128"/>
        <a:cs typeface="+mn-cs"/>
      </a:defRPr>
    </a:lvl4pPr>
    <a:lvl5pPr marL="855663" indent="-111125" algn="l" rtl="0" eaLnBrk="0" fontAlgn="base" hangingPunct="0">
      <a:lnSpc>
        <a:spcPct val="90000"/>
      </a:lnSpc>
      <a:spcBef>
        <a:spcPts val="400"/>
      </a:spcBef>
      <a:spcAft>
        <a:spcPct val="0"/>
      </a:spcAft>
      <a:buFont typeface="Arial" panose="020B0604020202020204" pitchFamily="34" charset="0"/>
      <a:buChar char="•"/>
      <a:defRPr sz="900" kern="1200">
        <a:solidFill>
          <a:schemeClr val="tx1"/>
        </a:solidFill>
        <a:latin typeface="Calibri" panose="020F0502020204030204" pitchFamily="34" charset="0"/>
        <a:ea typeface="Arial Unicode MS" panose="020B060402020202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resenius-kabi.com/u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r>
              <a:rPr lang="en-US" sz="1100" dirty="0">
                <a:latin typeface="Verdana" panose="020B0604030504040204" pitchFamily="34" charset="0"/>
                <a:ea typeface="Verdana" panose="020B0604030504040204" pitchFamily="34" charset="0"/>
                <a:cs typeface="Verdana" panose="020B0604030504040204" pitchFamily="34" charset="0"/>
              </a:rPr>
              <a:t>Welcome</a:t>
            </a:r>
            <a:r>
              <a:rPr lang="en-US" sz="1100" baseline="0" dirty="0">
                <a:latin typeface="Verdana" panose="020B0604030504040204" pitchFamily="34" charset="0"/>
                <a:ea typeface="Verdana" panose="020B0604030504040204" pitchFamily="34" charset="0"/>
                <a:cs typeface="Verdana" panose="020B0604030504040204" pitchFamily="34" charset="0"/>
              </a:rPr>
              <a:t> audience, thank them for their attendance, and introduce yourself with topic of program</a:t>
            </a:r>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REFERENCE:</a:t>
            </a:r>
          </a:p>
          <a:p>
            <a:pPr marL="228600" marR="0" lvl="0" indent="-228600" algn="l" defTabSz="914400" rtl="0" eaLnBrk="0" fontAlgn="base" latinLnBrk="0" hangingPunct="0">
              <a:lnSpc>
                <a:spcPct val="90000"/>
              </a:lnSpc>
              <a:spcBef>
                <a:spcPts val="1200"/>
              </a:spcBef>
              <a:spcAft>
                <a:spcPct val="0"/>
              </a:spcAft>
              <a:buClrTx/>
              <a:buSzTx/>
              <a:buFont typeface="+mj-lt"/>
              <a:buAutoNum type="arabicPeriod"/>
              <a:tabLst/>
              <a:defRPr/>
            </a:pP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Omegaven Prescribing Information, Fresenius Kabi USA, LLC. 2020.</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a:t>
            </a:fld>
            <a:endParaRPr lang="en-US" altLang="en-US" dirty="0"/>
          </a:p>
        </p:txBody>
      </p:sp>
    </p:spTree>
    <p:extLst>
      <p:ext uri="{BB962C8B-B14F-4D97-AF65-F5344CB8AC3E}">
        <p14:creationId xmlns:p14="http://schemas.microsoft.com/office/powerpoint/2010/main" val="349177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1100" b="1" dirty="0">
                <a:latin typeface="Verdana" panose="020B0604030504040204" pitchFamily="34" charset="0"/>
                <a:ea typeface="Verdana" panose="020B0604030504040204" pitchFamily="34" charset="0"/>
                <a:cs typeface="Verdana" panose="020B0604030504040204" pitchFamily="34" charset="0"/>
              </a:rPr>
              <a:t>Speaker Notes</a:t>
            </a:r>
          </a:p>
          <a:p>
            <a:r>
              <a:rPr lang="en-US" altLang="en-US" sz="1100" dirty="0">
                <a:latin typeface="Verdana" panose="020B0604030504040204" pitchFamily="34" charset="0"/>
                <a:ea typeface="Verdana" panose="020B0604030504040204" pitchFamily="34" charset="0"/>
                <a:cs typeface="Verdana" panose="020B0604030504040204" pitchFamily="34" charset="0"/>
              </a:rPr>
              <a:t>Transition to new section: </a:t>
            </a:r>
            <a:r>
              <a:rPr lang="en-US" altLang="en-US" sz="1100" baseline="0" dirty="0">
                <a:latin typeface="Verdana" panose="020B0604030504040204" pitchFamily="34" charset="0"/>
                <a:ea typeface="Verdana" panose="020B0604030504040204" pitchFamily="34" charset="0"/>
                <a:cs typeface="Verdana" panose="020B0604030504040204" pitchFamily="34" charset="0"/>
              </a:rPr>
              <a:t>Association Guidelines/Recommendations of ILEs and Currently Available ILEs for PN</a:t>
            </a:r>
            <a:endParaRPr lang="en-US" alt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10</a:t>
            </a:fld>
            <a:endParaRPr lang="en-US" altLang="en-US" dirty="0"/>
          </a:p>
        </p:txBody>
      </p:sp>
    </p:spTree>
    <p:extLst>
      <p:ext uri="{BB962C8B-B14F-4D97-AF65-F5344CB8AC3E}">
        <p14:creationId xmlns:p14="http://schemas.microsoft.com/office/powerpoint/2010/main" val="28542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Discuss ESPEN</a:t>
            </a:r>
            <a:r>
              <a:rPr lang="en-US" baseline="0" dirty="0"/>
              <a:t> guidelines on pediatric PN and lipids</a:t>
            </a:r>
          </a:p>
          <a:p>
            <a:pPr marL="117475" indent="-117475"/>
            <a:r>
              <a:rPr lang="en-US" baseline="0" dirty="0"/>
              <a:t>Review statements with audience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11</a:t>
            </a:fld>
            <a:endParaRPr lang="en-US" altLang="en-US" dirty="0"/>
          </a:p>
        </p:txBody>
      </p:sp>
    </p:spTree>
    <p:extLst>
      <p:ext uri="{BB962C8B-B14F-4D97-AF65-F5344CB8AC3E}">
        <p14:creationId xmlns:p14="http://schemas.microsoft.com/office/powerpoint/2010/main" val="195864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Notes Placeholder 5"/>
          <p:cNvSpPr>
            <a:spLocks noGrp="1"/>
          </p:cNvSpPr>
          <p:nvPr>
            <p:ph type="body" idx="1"/>
          </p:nvPr>
        </p:nvSpPr>
        <p:spPr/>
        <p:txBody>
          <a:bodyPr/>
          <a:lstStyle/>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altLang="en-US" b="1" dirty="0">
                <a:latin typeface="+mn-lt"/>
              </a:rPr>
              <a:t>Speaker Notes</a:t>
            </a:r>
          </a:p>
          <a:p>
            <a:pPr marL="117475" marR="0" lvl="0" indent="-117475" algn="l" defTabSz="914400" rtl="0" eaLnBrk="0" fontAlgn="base" latinLnBrk="0" hangingPunct="0">
              <a:lnSpc>
                <a:spcPct val="90000"/>
              </a:lnSpc>
              <a:spcBef>
                <a:spcPts val="1200"/>
              </a:spcBef>
              <a:spcAft>
                <a:spcPct val="0"/>
              </a:spcAft>
              <a:buClrTx/>
              <a:buSzTx/>
              <a:tabLst/>
              <a:defRPr/>
            </a:pPr>
            <a:r>
              <a:rPr lang="en-US" altLang="en-US" sz="1200" baseline="0" dirty="0">
                <a:latin typeface="Verdana" panose="020B0604030504040204" pitchFamily="34" charset="0"/>
                <a:ea typeface="Verdana" panose="020B0604030504040204" pitchFamily="34" charset="0"/>
                <a:cs typeface="Verdana" panose="020B0604030504040204" pitchFamily="34" charset="0"/>
              </a:rPr>
              <a:t>Discuss indications, oil sources, and fat composition</a:t>
            </a:r>
          </a:p>
          <a:p>
            <a:pPr marL="0" indent="0">
              <a:buNone/>
            </a:pPr>
            <a:endParaRPr lang="en-US" altLang="en-US" b="1" dirty="0">
              <a:latin typeface="+mn-lt"/>
            </a:endParaRPr>
          </a:p>
        </p:txBody>
      </p:sp>
      <p:sp>
        <p:nvSpPr>
          <p:cNvPr id="21" name="Slide Number Placeholder 20"/>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337262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spcAft>
                <a:spcPts val="0"/>
              </a:spcAft>
              <a:buNone/>
            </a:pPr>
            <a:r>
              <a:rPr lang="en-US" b="1" dirty="0"/>
              <a:t>Speaker Notes</a:t>
            </a:r>
          </a:p>
          <a:p>
            <a:pPr marL="117475" indent="-117475">
              <a:spcBef>
                <a:spcPts val="400"/>
              </a:spcBef>
              <a:spcAft>
                <a:spcPts val="0"/>
              </a:spcAft>
            </a:pPr>
            <a:r>
              <a:rPr lang="en-US" b="0" dirty="0"/>
              <a:t>Review DHA and EPA with audience</a:t>
            </a:r>
          </a:p>
          <a:p>
            <a:pPr marL="117475" indent="-117475">
              <a:spcBef>
                <a:spcPts val="400"/>
              </a:spcBef>
              <a:spcAft>
                <a:spcPts val="0"/>
              </a:spcAft>
            </a:pPr>
            <a:r>
              <a:rPr lang="en-US" b="0" dirty="0"/>
              <a:t>Discuss</a:t>
            </a:r>
            <a:r>
              <a:rPr lang="en-US" b="0" baseline="0" dirty="0"/>
              <a:t> their importance in terms of healthy development of infants</a:t>
            </a:r>
          </a:p>
          <a:p>
            <a:pPr marL="117475" indent="-117475">
              <a:spcBef>
                <a:spcPts val="400"/>
              </a:spcBef>
              <a:spcAft>
                <a:spcPts val="0"/>
              </a:spcAft>
            </a:pPr>
            <a:r>
              <a:rPr lang="en-US" b="0" dirty="0"/>
              <a:t>DHA and EPA (omega-3 fatty acids) are considered to be important for healthy development of infants due to their special physiological roles</a:t>
            </a: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13</a:t>
            </a:fld>
            <a:endParaRPr lang="en-US" altLang="en-US" dirty="0"/>
          </a:p>
        </p:txBody>
      </p:sp>
    </p:spTree>
    <p:extLst>
      <p:ext uri="{BB962C8B-B14F-4D97-AF65-F5344CB8AC3E}">
        <p14:creationId xmlns:p14="http://schemas.microsoft.com/office/powerpoint/2010/main" val="2215356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14</a:t>
            </a:fld>
            <a:endParaRPr lang="en-US" altLang="en-US" dirty="0"/>
          </a:p>
        </p:txBody>
      </p:sp>
    </p:spTree>
    <p:extLst>
      <p:ext uri="{BB962C8B-B14F-4D97-AF65-F5344CB8AC3E}">
        <p14:creationId xmlns:p14="http://schemas.microsoft.com/office/powerpoint/2010/main" val="2085750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dirty="0"/>
              <a:t>Wrap with key takeaways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Tree>
    <p:extLst>
      <p:ext uri="{BB962C8B-B14F-4D97-AF65-F5344CB8AC3E}">
        <p14:creationId xmlns:p14="http://schemas.microsoft.com/office/powerpoint/2010/main" val="1812721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b="1" dirty="0"/>
              <a:t>Speaker Notes</a:t>
            </a:r>
          </a:p>
          <a:p>
            <a:r>
              <a:rPr lang="en-US" altLang="en-US" dirty="0"/>
              <a:t>Transition to new section: </a:t>
            </a:r>
            <a:r>
              <a:rPr lang="en-US" altLang="en-US" baseline="0" dirty="0"/>
              <a:t>Clinical Studies</a:t>
            </a: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16</a:t>
            </a:fld>
            <a:endParaRPr lang="en-US" altLang="en-US" dirty="0"/>
          </a:p>
        </p:txBody>
      </p:sp>
    </p:spTree>
    <p:extLst>
      <p:ext uri="{BB962C8B-B14F-4D97-AF65-F5344CB8AC3E}">
        <p14:creationId xmlns:p14="http://schemas.microsoft.com/office/powerpoint/2010/main" val="3946191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b="1" dirty="0"/>
              <a:t>Speaker Notes</a:t>
            </a:r>
          </a:p>
          <a:p>
            <a:pPr marL="117475" indent="-117475"/>
            <a:r>
              <a:rPr lang="en-US" sz="1200" b="0" dirty="0"/>
              <a:t>Multi-site, retrospective study to compare growth in children with IFALD who received a fish oil intravenous lipid emulsion (FOLE) to those who received a soybean oil intravenous lipid emulsion (SOLE)</a:t>
            </a:r>
          </a:p>
          <a:p>
            <a:pPr marL="117475" indent="-117475"/>
            <a:r>
              <a:rPr lang="en-US" sz="1200" b="0" dirty="0"/>
              <a:t>Sites included Boston Children’s Hospital, Texas Children’s Hospital, and Mattel Children’s Hospital.</a:t>
            </a:r>
          </a:p>
          <a:p>
            <a:pPr marL="117475" indent="-117475"/>
            <a:r>
              <a:rPr lang="en-US" sz="1200" b="0" baseline="0" dirty="0"/>
              <a:t>The primary endpoint was change over time in body weight. Adjusted for gestational age.</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baseline="0" dirty="0"/>
              <a:t>Another important endpoint was to compare the effects of Omegaven and Intralipid on the course of PNAC in pediatric patients. </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kern="1200" baseline="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Point out that there was a difference in </a:t>
            </a:r>
            <a:r>
              <a:rPr lang="en-US"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dosing between open label and historical control.</a:t>
            </a:r>
          </a:p>
          <a:p>
            <a:pPr marL="117475" indent="-117475"/>
            <a:endParaRPr lang="en-US" sz="1200" b="0" baseline="0"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17</a:t>
            </a:fld>
            <a:endParaRPr lang="en-US" altLang="en-US" dirty="0"/>
          </a:p>
        </p:txBody>
      </p:sp>
    </p:spTree>
    <p:extLst>
      <p:ext uri="{BB962C8B-B14F-4D97-AF65-F5344CB8AC3E}">
        <p14:creationId xmlns:p14="http://schemas.microsoft.com/office/powerpoint/2010/main" val="201213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chemeClr val="tx1"/>
                </a:solidFill>
              </a:rPr>
              <a:t>Speaker</a:t>
            </a:r>
            <a:r>
              <a:rPr lang="en-US" b="1" baseline="0" dirty="0">
                <a:solidFill>
                  <a:schemeClr val="tx1"/>
                </a:solidFill>
              </a:rPr>
              <a:t>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This chart shows a comparison of the FOLE group (n=82) vs. SOLE (n=40) and the impact on age-appropriate growth over time as median z-scores.  The number of subjects evaluated at each visit is shown at the uppermost part of the panel for the FOLE (top row of numbers) and SOLE (bottom row of numbers) groups. The letter “F” </a:t>
            </a:r>
            <a:r>
              <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represents a difference of </a:t>
            </a:r>
            <a:r>
              <a:rPr lang="en-US" sz="1200" i="1"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P</a:t>
            </a:r>
            <a:r>
              <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 &lt; .05 (Wilcoxon rank-sum test for difference from baseline for FOLE group).</a:t>
            </a:r>
            <a:endParaRPr lang="en-GB"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marL="117475" indent="-117475"/>
            <a:r>
              <a:rPr lang="en-GB"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Baseline weight was similar between the </a:t>
            </a:r>
            <a:r>
              <a:rPr lang="en-GB" sz="1200" kern="1200" dirty="0" err="1">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Omegaven</a:t>
            </a:r>
            <a:r>
              <a:rPr lang="en-GB"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 and historical control groups. </a:t>
            </a:r>
            <a:r>
              <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In the analysis of trends over time, the FOLE group had a lower body weight at week 8 compared with baseline, but greater body weights at a majority of time points from week 36 onward compared with baseline (</a:t>
            </a:r>
            <a:r>
              <a:rPr lang="en-US" sz="1200" i="1"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P</a:t>
            </a:r>
            <a:r>
              <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 &lt; .05 at applicable time points).</a:t>
            </a:r>
            <a:endParaRPr lang="en-GB"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endParaRPr>
          </a:p>
          <a:p>
            <a:r>
              <a:rPr lang="en-US" sz="1200" kern="1200" dirty="0">
                <a:solidFill>
                  <a:schemeClr val="tx1"/>
                </a:solidFill>
                <a:latin typeface="Calibri" panose="020F0502020204030204" pitchFamily="34" charset="0"/>
                <a:ea typeface="Arial Unicode MS" panose="020B0604020202020204" pitchFamily="34" charset="-128"/>
                <a:cs typeface="Arial Unicode MS" panose="020B0604020202020204" pitchFamily="34" charset="-128"/>
              </a:rPr>
              <a:t>Notably, from week 28 onward, FOLE recipients had a median body weight that was within a z score range of -1.0 to 1.0. Body weight was not significantly different between the FOLE and SOLE groups at any time point.</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18</a:t>
            </a:fld>
            <a:endParaRPr lang="en-US" altLang="en-US" dirty="0"/>
          </a:p>
        </p:txBody>
      </p:sp>
    </p:spTree>
    <p:extLst>
      <p:ext uri="{BB962C8B-B14F-4D97-AF65-F5344CB8AC3E}">
        <p14:creationId xmlns:p14="http://schemas.microsoft.com/office/powerpoint/2010/main" val="218128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Verdana" panose="020B0604030504040204" pitchFamily="34" charset="0"/>
                <a:ea typeface="Verdana" panose="020B0604030504040204" pitchFamily="34" charset="0"/>
                <a:cs typeface="Verdana" panose="020B0604030504040204" pitchFamily="34" charset="0"/>
              </a:rPr>
              <a:t>Speaker notes:</a:t>
            </a: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This slide shows a comparison of the FOLE group vs. SOLE and the impact on age-appropriate growth over time as median z-scores. The number of subjects evaluated at each visit is shown at the uppermost part of the panel for the FOLE (top row of numbers) and SOLE (bottom row of numbers) groups. The letter “F” represents a difference of </a:t>
            </a:r>
            <a:r>
              <a:rPr lang="en-US" sz="1200" i="1"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a:t>
            </a: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&lt; .05 (Wilcoxon rank-sum test for difference from baseline for FOLE group)</a:t>
            </a:r>
          </a:p>
          <a:p>
            <a:pPr marL="117475" indent="-117475"/>
            <a:r>
              <a:rPr lang="en-US" dirty="0">
                <a:latin typeface="Verdana" panose="020B0604030504040204" pitchFamily="34" charset="0"/>
                <a:ea typeface="Verdana" panose="020B0604030504040204" pitchFamily="34" charset="0"/>
                <a:cs typeface="Verdana" panose="020B0604030504040204" pitchFamily="34" charset="0"/>
              </a:rPr>
              <a:t>Head circumference was greater for FOLE recipients at week 52 compared with baseline (</a:t>
            </a:r>
            <a:r>
              <a:rPr lang="en-US" i="1" dirty="0">
                <a:latin typeface="Verdana" panose="020B0604030504040204" pitchFamily="34" charset="0"/>
                <a:ea typeface="Verdana" panose="020B0604030504040204" pitchFamily="34" charset="0"/>
                <a:cs typeface="Verdana" panose="020B0604030504040204" pitchFamily="34" charset="0"/>
              </a:rPr>
              <a:t>P</a:t>
            </a:r>
            <a:r>
              <a:rPr lang="en-US" dirty="0">
                <a:latin typeface="Verdana" panose="020B0604030504040204" pitchFamily="34" charset="0"/>
                <a:ea typeface="Verdana" panose="020B0604030504040204" pitchFamily="34" charset="0"/>
                <a:cs typeface="Verdana" panose="020B0604030504040204" pitchFamily="34" charset="0"/>
              </a:rPr>
              <a:t> &lt; .05) but was not significantly different between the FOLE and SOLE groups at any time point.</a:t>
            </a:r>
          </a:p>
          <a:p>
            <a:pPr marL="0" indent="0">
              <a:buNone/>
            </a:pP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19</a:t>
            </a:fld>
            <a:endParaRPr lang="en-US" altLang="en-US" dirty="0"/>
          </a:p>
        </p:txBody>
      </p:sp>
    </p:spTree>
    <p:extLst>
      <p:ext uri="{BB962C8B-B14F-4D97-AF65-F5344CB8AC3E}">
        <p14:creationId xmlns:p14="http://schemas.microsoft.com/office/powerpoint/2010/main" val="132941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 Notes</a:t>
            </a:r>
          </a:p>
          <a:p>
            <a:pPr marL="0" indent="0">
              <a:buNone/>
            </a:pPr>
            <a:endParaRPr lang="en-US" sz="11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Limitations of Use</a:t>
            </a:r>
          </a:p>
          <a:p>
            <a:pPr marL="117475" indent="-117475"/>
            <a:r>
              <a:rPr lang="en-US" sz="1100" dirty="0">
                <a:latin typeface="Verdana" panose="020B0604030504040204" pitchFamily="34" charset="0"/>
                <a:ea typeface="Verdana" panose="020B0604030504040204" pitchFamily="34" charset="0"/>
                <a:cs typeface="Verdana" panose="020B0604030504040204" pitchFamily="34" charset="0"/>
              </a:rPr>
              <a:t>Omegaven is indicated as a source of calories and fatty acids in pediatric patients with parenteral nutrition-associated cholestasis (PNAC)</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Omegaven is not indicated for the prevention of PNAC. It has not been demonstrated that Omegaven prevents PNAC in parenteral nutrition (PN)-dependent patients.</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It has not been demonstrated that the clinical outcomes observed in patients treated </a:t>
            </a:r>
            <a:r>
              <a:rPr lang="en-US" alt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with Omegaven are a result of the omega-6: omega-3 fatty acid ratio of the product</a:t>
            </a:r>
            <a:r>
              <a:rPr lang="en-US" altLang="en-US" sz="1100" i="1" dirty="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lang="en-US" sz="110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marR="0" lvl="1"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sz="1100" b="1" i="0" dirty="0">
                <a:solidFill>
                  <a:srgbClr val="000000"/>
                </a:solidFill>
                <a:latin typeface="Verdana" panose="020B0604030504040204" pitchFamily="34" charset="0"/>
                <a:ea typeface="Verdana" panose="020B0604030504040204" pitchFamily="34" charset="0"/>
                <a:cs typeface="Verdana" panose="020B0604030504040204" pitchFamily="34" charset="0"/>
              </a:rPr>
              <a:t>Contraindications</a:t>
            </a:r>
            <a:endParaRPr lang="en-US" sz="1100" b="1" i="0" dirty="0">
              <a:latin typeface="Verdana" panose="020B0604030504040204" pitchFamily="34" charset="0"/>
              <a:ea typeface="Verdana" panose="020B0604030504040204" pitchFamily="34" charset="0"/>
              <a:cs typeface="Verdana" panose="020B0604030504040204" pitchFamily="34" charset="0"/>
            </a:endParaRP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Known hypersensitivity to fish or egg protein or to any of the active ingredients or excipients.</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Severe hemorrhagic disorders.</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Severe hyperlipidemia or severe disorders of lipid metabolism with serum triglycerides greater than 1,000 mg/dL. </a:t>
            </a:r>
          </a:p>
          <a:p>
            <a:pPr marL="117475" marR="0" lvl="1"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REFERENCE:</a:t>
            </a:r>
          </a:p>
          <a:p>
            <a:pPr marL="228600" marR="0" lvl="0" indent="-228600" algn="l" defTabSz="914400" rtl="0" eaLnBrk="0" fontAlgn="base" latinLnBrk="0" hangingPunct="0">
              <a:lnSpc>
                <a:spcPct val="90000"/>
              </a:lnSpc>
              <a:spcBef>
                <a:spcPts val="1200"/>
              </a:spcBef>
              <a:spcAft>
                <a:spcPct val="0"/>
              </a:spcAft>
              <a:buClrTx/>
              <a:buSzTx/>
              <a:buFont typeface="+mj-lt"/>
              <a:buAutoNum type="arabicPeriod"/>
              <a:tabLst/>
              <a:defRPr/>
            </a:pP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Omegaven Prescribing Information, Fresenius Kabi USA, LLC. 2020.</a:t>
            </a:r>
          </a:p>
          <a:p>
            <a:pPr marL="0" marR="0" lvl="1"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a:t>
            </a:fld>
            <a:endParaRPr lang="en-US" altLang="en-US" dirty="0"/>
          </a:p>
        </p:txBody>
      </p:sp>
    </p:spTree>
    <p:extLst>
      <p:ext uri="{BB962C8B-B14F-4D97-AF65-F5344CB8AC3E}">
        <p14:creationId xmlns:p14="http://schemas.microsoft.com/office/powerpoint/2010/main" val="3193693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Notes Placeholder 5"/>
          <p:cNvSpPr>
            <a:spLocks noGrp="1"/>
          </p:cNvSpPr>
          <p:nvPr>
            <p:ph type="body" idx="1"/>
          </p:nvPr>
        </p:nvSpPr>
        <p:spPr/>
        <p:txBody>
          <a:bodyPr/>
          <a:lstStyle/>
          <a:p>
            <a:pPr marL="0" indent="0">
              <a:buNone/>
            </a:pPr>
            <a:r>
              <a:rPr lang="en-US" b="1" dirty="0"/>
              <a:t>Speaker</a:t>
            </a:r>
            <a:r>
              <a:rPr lang="en-US" b="1" baseline="0" dirty="0"/>
              <a:t> Notes</a:t>
            </a:r>
          </a:p>
          <a:p>
            <a:pPr fontAlgn="base" latinLnBrk="0"/>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This chart shows the median direct bilirubin levels from the 2 clinical studies and changes over time. There is an increase then a decline to a median value of 0.6 mg/dL</a:t>
            </a:r>
          </a:p>
          <a:p>
            <a:pPr fontAlgn="base" latinLnBrk="0"/>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The Kaplan Meier estimate of the median time for DBIL values to return to less than 2 mg/dL was approximately 5.7 weeks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
        <p:nvSpPr>
          <p:cNvPr id="5" name="Slide Image Placeholder 4"/>
          <p:cNvSpPr>
            <a:spLocks noGrp="1" noRot="1" noChangeAspect="1"/>
          </p:cNvSpPr>
          <p:nvPr>
            <p:ph type="sldImg"/>
          </p:nvPr>
        </p:nvSpPr>
        <p:spPr>
          <a:xfrm>
            <a:off x="427038" y="138113"/>
            <a:ext cx="6156325" cy="3463925"/>
          </a:xfrm>
        </p:spPr>
      </p:sp>
    </p:spTree>
    <p:extLst>
      <p:ext uri="{BB962C8B-B14F-4D97-AF65-F5344CB8AC3E}">
        <p14:creationId xmlns:p14="http://schemas.microsoft.com/office/powerpoint/2010/main" val="63411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Notes Placeholder 5"/>
          <p:cNvSpPr>
            <a:spLocks noGrp="1"/>
          </p:cNvSpPr>
          <p:nvPr>
            <p:ph type="body" idx="1"/>
          </p:nvPr>
        </p:nvSpPr>
        <p:spPr/>
        <p:txBody>
          <a:bodyPr/>
          <a:lstStyle/>
          <a:p>
            <a:pPr marL="0" indent="0">
              <a:buNone/>
            </a:pPr>
            <a:r>
              <a:rPr lang="en-US" b="1" dirty="0"/>
              <a:t>Speaker</a:t>
            </a:r>
            <a:r>
              <a:rPr lang="en-US" b="1" baseline="0" dirty="0"/>
              <a:t> Notes</a:t>
            </a:r>
          </a:p>
          <a:p>
            <a:pPr marL="117475" indent="-117475"/>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AST and ALT were measured over time in </a:t>
            </a:r>
            <a:r>
              <a:rPr lang="en-US" sz="1200" b="0" i="0" kern="1200" dirty="0" err="1">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Omegaven</a:t>
            </a:r>
            <a:r>
              <a:rPr lang="en-US" sz="1200" b="0" i="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-treated patients. In this chart you can see a decline over time in these LFTs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Arial Unicode MS" panose="020B0604020202020204" pitchFamily="34" charset="-128"/>
                <a:cs typeface="Arial Unicode MS" panose="020B0604020202020204" pitchFamily="34" charset="-128"/>
              </a:rPr>
              <a:t>113/189 Omegaven-treated patients reached AST and ALT levels that were less than 3 times the upper limit of normal at the end of the study</a:t>
            </a:r>
          </a:p>
          <a:p>
            <a:pPr marL="117475" indent="-117475"/>
            <a:endParaRPr lang="de-DE" altLang="de-DE" b="1" dirty="0"/>
          </a:p>
        </p:txBody>
      </p:sp>
      <p:sp>
        <p:nvSpPr>
          <p:cNvPr id="4" name="Slide Number Placeholder 3"/>
          <p:cNvSpPr>
            <a:spLocks noGrp="1"/>
          </p:cNvSpPr>
          <p:nvPr>
            <p:ph type="sldNum" sz="quarter" idx="10"/>
          </p:nvPr>
        </p:nvSpPr>
        <p:spPr/>
        <p:txBody>
          <a:bodyPr/>
          <a:lstStyle/>
          <a:p>
            <a:fld id="{6BC6BAE2-2AA4-414E-ACDB-F80714D37562}" type="slidenum">
              <a:rPr lang="en-US" altLang="en-US" smtClean="0"/>
              <a:pPr/>
              <a:t>21</a:t>
            </a:fld>
            <a:endParaRPr lang="en-US" altLang="en-US" dirty="0"/>
          </a:p>
        </p:txBody>
      </p:sp>
      <p:sp>
        <p:nvSpPr>
          <p:cNvPr id="5" name="Slide Image Placeholder 4"/>
          <p:cNvSpPr>
            <a:spLocks noGrp="1" noRot="1" noChangeAspect="1"/>
          </p:cNvSpPr>
          <p:nvPr>
            <p:ph type="sldImg"/>
          </p:nvPr>
        </p:nvSpPr>
        <p:spPr>
          <a:xfrm>
            <a:off x="427038" y="138113"/>
            <a:ext cx="6156325" cy="3463925"/>
          </a:xfrm>
        </p:spPr>
      </p:sp>
    </p:spTree>
    <p:extLst>
      <p:ext uri="{BB962C8B-B14F-4D97-AF65-F5344CB8AC3E}">
        <p14:creationId xmlns:p14="http://schemas.microsoft.com/office/powerpoint/2010/main" val="52976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a:t>
            </a:r>
            <a:r>
              <a:rPr lang="en-US" sz="1100" b="1" baseline="0" dirty="0">
                <a:latin typeface="Verdana" panose="020B0604030504040204" pitchFamily="34" charset="0"/>
                <a:ea typeface="Verdana" panose="020B0604030504040204" pitchFamily="34" charset="0"/>
                <a:cs typeface="Verdana" panose="020B0604030504040204" pitchFamily="34" charset="0"/>
              </a:rPr>
              <a:t> Notes</a:t>
            </a:r>
          </a:p>
          <a:p>
            <a:pPr marL="117475" indent="-117475"/>
            <a:r>
              <a:rPr lang="en-US" sz="11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This graph displays the median </a:t>
            </a:r>
            <a:r>
              <a:rPr lang="en-US" sz="1100" b="0" i="0" kern="1200"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triene:tetraene</a:t>
            </a:r>
            <a:r>
              <a:rPr lang="en-US" sz="11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ratio of Omegaven-treated patients over time</a:t>
            </a:r>
          </a:p>
          <a:p>
            <a:pPr marL="117475" indent="-117475"/>
            <a:r>
              <a:rPr lang="en-US" sz="11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There were 123 patients at baseline and over time patients transitioned off Omegaven. Six patients received Omegaven for up to 2 years without biochemical deficiency</a:t>
            </a: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22</a:t>
            </a:fld>
            <a:endParaRPr lang="en-US" altLang="en-US" dirty="0"/>
          </a:p>
        </p:txBody>
      </p:sp>
    </p:spTree>
    <p:extLst>
      <p:ext uri="{BB962C8B-B14F-4D97-AF65-F5344CB8AC3E}">
        <p14:creationId xmlns:p14="http://schemas.microsoft.com/office/powerpoint/2010/main" val="3201722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spcBef>
                <a:spcPts val="607"/>
              </a:spcBef>
              <a:spcAft>
                <a:spcPts val="0"/>
              </a:spcAft>
              <a:buNone/>
            </a:pPr>
            <a:r>
              <a:rPr lang="de-DE" altLang="de-DE" sz="1100" b="1" dirty="0">
                <a:latin typeface="Verdana" panose="020B0604030504040204" pitchFamily="34" charset="0"/>
                <a:ea typeface="Verdana" panose="020B0604030504040204" pitchFamily="34" charset="0"/>
                <a:cs typeface="Verdana" panose="020B0604030504040204" pitchFamily="34" charset="0"/>
              </a:rPr>
              <a:t>Speaker Notes</a:t>
            </a:r>
          </a:p>
          <a:p>
            <a:pPr marL="117475" indent="-117475">
              <a:spcBef>
                <a:spcPts val="607"/>
              </a:spcBef>
              <a:spcAft>
                <a:spcPts val="0"/>
              </a:spcAft>
            </a:pPr>
            <a:r>
              <a:rPr lang="de-DE" sz="1100" b="0" dirty="0" err="1">
                <a:latin typeface="Verdana" panose="020B0604030504040204" pitchFamily="34" charset="0"/>
                <a:ea typeface="Verdana" panose="020B0604030504040204" pitchFamily="34" charset="0"/>
                <a:cs typeface="Verdana" panose="020B0604030504040204" pitchFamily="34" charset="0"/>
              </a:rPr>
              <a:t>Liver</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transplantation</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status</a:t>
            </a:r>
            <a:r>
              <a:rPr lang="de-DE" sz="1100" b="0" dirty="0">
                <a:latin typeface="Verdana" panose="020B0604030504040204" pitchFamily="34" charset="0"/>
                <a:ea typeface="Verdana" panose="020B0604030504040204" pitchFamily="34" charset="0"/>
                <a:cs typeface="Verdana" panose="020B0604030504040204" pitchFamily="34" charset="0"/>
              </a:rPr>
              <a:t> was a </a:t>
            </a:r>
            <a:r>
              <a:rPr lang="de-DE" sz="1100" b="0" dirty="0" err="1">
                <a:latin typeface="Verdana" panose="020B0604030504040204" pitchFamily="34" charset="0"/>
                <a:ea typeface="Verdana" panose="020B0604030504040204" pitchFamily="34" charset="0"/>
                <a:cs typeface="Verdana" panose="020B0604030504040204" pitchFamily="34" charset="0"/>
              </a:rPr>
              <a:t>secondary</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outcome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of</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the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study</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Here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we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have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the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outcome</a:t>
            </a:r>
            <a:r>
              <a:rPr lang="de-DE" sz="1100" b="0" dirty="0">
                <a:latin typeface="Verdana" panose="020B0604030504040204" pitchFamily="34" charset="0"/>
                <a:ea typeface="Verdana" panose="020B0604030504040204" pitchFamily="34" charset="0"/>
                <a:cs typeface="Verdana" panose="020B0604030504040204" pitchFamily="34" charset="0"/>
              </a:rPr>
              <a:t> in </a:t>
            </a:r>
            <a:r>
              <a:rPr lang="de-DE" sz="1100" b="0" dirty="0" err="1">
                <a:latin typeface="Verdana" panose="020B0604030504040204" pitchFamily="34" charset="0"/>
                <a:ea typeface="Verdana" panose="020B0604030504040204" pitchFamily="34" charset="0"/>
                <a:cs typeface="Verdana" panose="020B0604030504040204" pitchFamily="34" charset="0"/>
              </a:rPr>
              <a:t>the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Safety</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population</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which</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included</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any</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and</a:t>
            </a:r>
            <a:r>
              <a:rPr lang="de-DE" sz="1100" b="0" dirty="0">
                <a:latin typeface="Verdana" panose="020B0604030504040204" pitchFamily="34" charset="0"/>
                <a:ea typeface="Verdana" panose="020B0604030504040204" pitchFamily="34" charset="0"/>
                <a:cs typeface="Verdana" panose="020B0604030504040204" pitchFamily="34" charset="0"/>
              </a:rPr>
              <a:t> all </a:t>
            </a:r>
            <a:r>
              <a:rPr lang="de-DE" sz="1100" b="0" dirty="0" err="1">
                <a:latin typeface="Verdana" panose="020B0604030504040204" pitchFamily="34" charset="0"/>
                <a:ea typeface="Verdana" panose="020B0604030504040204" pitchFamily="34" charset="0"/>
                <a:cs typeface="Verdana" panose="020B0604030504040204" pitchFamily="34" charset="0"/>
              </a:rPr>
              <a:t>patients</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who</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received</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Omegaven</a:t>
            </a:r>
            <a:r>
              <a:rPr lang="de-DE" sz="1100" b="0" dirty="0">
                <a:latin typeface="Verdana" panose="020B0604030504040204" pitchFamily="34" charset="0"/>
                <a:ea typeface="Verdana" panose="020B0604030504040204" pitchFamily="34" charset="0"/>
                <a:cs typeface="Verdana" panose="020B0604030504040204" pitchFamily="34" charset="0"/>
              </a:rPr>
              <a:t>. </a:t>
            </a:r>
          </a:p>
          <a:p>
            <a:pPr marL="117475" indent="-117475">
              <a:spcBef>
                <a:spcPts val="607"/>
              </a:spcBef>
              <a:spcAft>
                <a:spcPts val="0"/>
              </a:spcAft>
            </a:pPr>
            <a:r>
              <a:rPr lang="de-DE" sz="1100" b="0" dirty="0">
                <a:latin typeface="Verdana" panose="020B0604030504040204" pitchFamily="34" charset="0"/>
                <a:ea typeface="Verdana" panose="020B0604030504040204" pitchFamily="34" charset="0"/>
                <a:cs typeface="Verdana" panose="020B0604030504040204" pitchFamily="34" charset="0"/>
              </a:rPr>
              <a:t>In </a:t>
            </a:r>
            <a:r>
              <a:rPr lang="de-DE" sz="1100" b="0" dirty="0" err="1">
                <a:latin typeface="Verdana" panose="020B0604030504040204" pitchFamily="34" charset="0"/>
                <a:ea typeface="Verdana" panose="020B0604030504040204" pitchFamily="34" charset="0"/>
                <a:cs typeface="Verdana" panose="020B0604030504040204" pitchFamily="34" charset="0"/>
              </a:rPr>
              <a:t>this</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group</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of</a:t>
            </a:r>
            <a:r>
              <a:rPr lang="de-DE" sz="1100" b="0" dirty="0">
                <a:latin typeface="Verdana" panose="020B0604030504040204" pitchFamily="34" charset="0"/>
                <a:ea typeface="Verdana" panose="020B0604030504040204" pitchFamily="34" charset="0"/>
                <a:cs typeface="Verdana" panose="020B0604030504040204" pitchFamily="34" charset="0"/>
              </a:rPr>
              <a:t> 189 </a:t>
            </a:r>
            <a:r>
              <a:rPr lang="de-DE" sz="1100" b="0" dirty="0" err="1">
                <a:latin typeface="Verdana" panose="020B0604030504040204" pitchFamily="34" charset="0"/>
                <a:ea typeface="Verdana" panose="020B0604030504040204" pitchFamily="34" charset="0"/>
                <a:cs typeface="Verdana" panose="020B0604030504040204" pitchFamily="34" charset="0"/>
              </a:rPr>
              <a:t>subjects</a:t>
            </a:r>
            <a:r>
              <a:rPr lang="de-DE" sz="1100" b="0" dirty="0">
                <a:latin typeface="Verdana" panose="020B0604030504040204" pitchFamily="34" charset="0"/>
                <a:ea typeface="Verdana" panose="020B0604030504040204" pitchFamily="34" charset="0"/>
                <a:cs typeface="Verdana" panose="020B0604030504040204" pitchFamily="34" charset="0"/>
              </a:rPr>
              <a:t>, 12 </a:t>
            </a:r>
            <a:r>
              <a:rPr lang="de-DE" sz="1100" b="0" dirty="0" err="1">
                <a:latin typeface="Verdana" panose="020B0604030504040204" pitchFamily="34" charset="0"/>
                <a:ea typeface="Verdana" panose="020B0604030504040204" pitchFamily="34" charset="0"/>
                <a:cs typeface="Verdana" panose="020B0604030504040204" pitchFamily="34" charset="0"/>
              </a:rPr>
              <a:t>of</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those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were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listed</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for</a:t>
            </a:r>
            <a:r>
              <a:rPr lang="de-DE" sz="1100" b="0" dirty="0">
                <a:latin typeface="Verdana" panose="020B0604030504040204" pitchFamily="34" charset="0"/>
                <a:ea typeface="Verdana" panose="020B0604030504040204" pitchFamily="34" charset="0"/>
                <a:cs typeface="Verdana" panose="020B0604030504040204" pitchFamily="34" charset="0"/>
              </a:rPr>
              <a:t> transplant.  </a:t>
            </a:r>
            <a:r>
              <a:rPr lang="de-DE" sz="1100" b="0" dirty="0" err="1">
                <a:latin typeface="Verdana" panose="020B0604030504040204" pitchFamily="34" charset="0"/>
                <a:ea typeface="Verdana" panose="020B0604030504040204" pitchFamily="34" charset="0"/>
                <a:cs typeface="Verdana" panose="020B0604030504040204" pitchFamily="34" charset="0"/>
              </a:rPr>
              <a:t>Of</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those</a:t>
            </a:r>
            <a:r>
              <a:rPr lang="de-DE" sz="1100" b="0" dirty="0">
                <a:latin typeface="Verdana" panose="020B0604030504040204" pitchFamily="34" charset="0"/>
                <a:ea typeface="Verdana" panose="020B0604030504040204" pitchFamily="34" charset="0"/>
                <a:cs typeface="Verdana" panose="020B0604030504040204" pitchFamily="34" charset="0"/>
              </a:rPr>
              <a:t> 12, 9 </a:t>
            </a:r>
            <a:r>
              <a:rPr lang="de-DE" sz="1100" b="0" dirty="0" err="1">
                <a:latin typeface="Verdana" panose="020B0604030504040204" pitchFamily="34" charset="0"/>
                <a:ea typeface="Verdana" panose="020B0604030504040204" pitchFamily="34" charset="0"/>
                <a:cs typeface="Verdana" panose="020B0604030504040204" pitchFamily="34" charset="0"/>
              </a:rPr>
              <a:t>received</a:t>
            </a:r>
            <a:r>
              <a:rPr lang="de-DE" sz="1100" b="0" dirty="0">
                <a:latin typeface="Verdana" panose="020B0604030504040204" pitchFamily="34" charset="0"/>
                <a:ea typeface="Verdana" panose="020B0604030504040204" pitchFamily="34" charset="0"/>
                <a:cs typeface="Verdana" panose="020B0604030504040204" pitchFamily="34" charset="0"/>
              </a:rPr>
              <a:t> a transplant </a:t>
            </a:r>
            <a:r>
              <a:rPr lang="de-DE" sz="1100" b="0" dirty="0" err="1">
                <a:latin typeface="Verdana" panose="020B0604030504040204" pitchFamily="34" charset="0"/>
                <a:ea typeface="Verdana" panose="020B0604030504040204" pitchFamily="34" charset="0"/>
                <a:cs typeface="Verdana" panose="020B0604030504040204" pitchFamily="34" charset="0"/>
              </a:rPr>
              <a:t>and</a:t>
            </a:r>
            <a:r>
              <a:rPr lang="de-DE" sz="1100" b="0" dirty="0">
                <a:latin typeface="Verdana" panose="020B0604030504040204" pitchFamily="34" charset="0"/>
                <a:ea typeface="Verdana" panose="020B0604030504040204" pitchFamily="34" charset="0"/>
                <a:cs typeface="Verdana" panose="020B0604030504040204" pitchFamily="34" charset="0"/>
              </a:rPr>
              <a:t> 3 </a:t>
            </a:r>
            <a:r>
              <a:rPr lang="de-DE" sz="1100" b="0" dirty="0" err="1">
                <a:latin typeface="Verdana" panose="020B0604030504040204" pitchFamily="34" charset="0"/>
                <a:ea typeface="Verdana" panose="020B0604030504040204" pitchFamily="34" charset="0"/>
                <a:cs typeface="Verdana" panose="020B0604030504040204" pitchFamily="34" charset="0"/>
              </a:rPr>
              <a:t>were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taken</a:t>
            </a:r>
            <a:r>
              <a:rPr lang="de-DE" sz="1100" b="0" dirty="0">
                <a:latin typeface="Verdana" panose="020B0604030504040204" pitchFamily="34" charset="0"/>
                <a:ea typeface="Verdana" panose="020B0604030504040204" pitchFamily="34" charset="0"/>
                <a:cs typeface="Verdana" panose="020B0604030504040204" pitchFamily="34" charset="0"/>
              </a:rPr>
              <a:t> off </a:t>
            </a:r>
            <a:r>
              <a:rPr lang="de-DE" sz="1100" b="0" dirty="0" err="1">
                <a:latin typeface="Verdana" panose="020B0604030504040204" pitchFamily="34" charset="0"/>
                <a:ea typeface="Verdana" panose="020B0604030504040204" pitchFamily="34" charset="0"/>
                <a:cs typeface="Verdana" panose="020B0604030504040204" pitchFamily="34" charset="0"/>
              </a:rPr>
              <a:t>the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waiting</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list</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becuase</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cholestasis</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resolved</a:t>
            </a:r>
            <a:r>
              <a:rPr lang="de-DE" sz="1100" b="0" dirty="0">
                <a:latin typeface="Verdana" panose="020B0604030504040204" pitchFamily="34" charset="0"/>
                <a:ea typeface="Verdana" panose="020B0604030504040204" pitchFamily="34" charset="0"/>
                <a:cs typeface="Verdana" panose="020B0604030504040204" pitchFamily="34" charset="0"/>
              </a:rPr>
              <a:t>. </a:t>
            </a:r>
          </a:p>
          <a:p>
            <a:pPr marL="117475" indent="-117475">
              <a:spcBef>
                <a:spcPts val="607"/>
              </a:spcBef>
              <a:spcAft>
                <a:spcPts val="0"/>
              </a:spcAft>
            </a:pPr>
            <a:r>
              <a:rPr lang="de-DE" sz="1100" b="0" dirty="0">
                <a:latin typeface="Verdana" panose="020B0604030504040204" pitchFamily="34" charset="0"/>
                <a:ea typeface="Verdana" panose="020B0604030504040204" pitchFamily="34" charset="0"/>
                <a:cs typeface="Verdana" panose="020B0604030504040204" pitchFamily="34" charset="0"/>
              </a:rPr>
              <a:t>Data was </a:t>
            </a:r>
            <a:r>
              <a:rPr lang="de-DE" sz="1100" b="0" dirty="0" err="1">
                <a:latin typeface="Verdana" panose="020B0604030504040204" pitchFamily="34" charset="0"/>
                <a:ea typeface="Verdana" panose="020B0604030504040204" pitchFamily="34" charset="0"/>
                <a:cs typeface="Verdana" panose="020B0604030504040204" pitchFamily="34" charset="0"/>
              </a:rPr>
              <a:t>rounded</a:t>
            </a:r>
            <a:r>
              <a:rPr lang="de-DE" sz="1100" b="0" dirty="0">
                <a:latin typeface="Verdana" panose="020B0604030504040204" pitchFamily="34" charset="0"/>
                <a:ea typeface="Verdana" panose="020B0604030504040204" pitchFamily="34" charset="0"/>
                <a:cs typeface="Verdana" panose="020B0604030504040204" pitchFamily="34" charset="0"/>
              </a:rPr>
              <a:t> </a:t>
            </a:r>
            <a:r>
              <a:rPr lang="de-DE" sz="1100" b="0" dirty="0" err="1">
                <a:latin typeface="Verdana" panose="020B0604030504040204" pitchFamily="34" charset="0"/>
                <a:ea typeface="Verdana" panose="020B0604030504040204" pitchFamily="34" charset="0"/>
                <a:cs typeface="Verdana" panose="020B0604030504040204" pitchFamily="34" charset="0"/>
              </a:rPr>
              <a:t>up</a:t>
            </a:r>
            <a:endParaRPr lang="de-DE" sz="1100" b="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02E9A91-9AE9-420C-99B7-063A17EAD991}" type="slidenum">
              <a:rPr lang="en-US" smtClean="0"/>
              <a:pPr/>
              <a:t>23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43615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 notes:</a:t>
            </a:r>
            <a:endParaRPr lang="en-US" sz="1100" dirty="0">
              <a:latin typeface="Verdana" panose="020B0604030504040204" pitchFamily="34" charset="0"/>
              <a:ea typeface="Verdana" panose="020B0604030504040204" pitchFamily="34" charset="0"/>
              <a:cs typeface="Verdana" panose="020B0604030504040204" pitchFamily="34" charset="0"/>
            </a:endParaRPr>
          </a:p>
          <a:p>
            <a:pPr marL="117475" indent="-117475"/>
            <a:r>
              <a:rPr lang="en-US" sz="1100" dirty="0">
                <a:latin typeface="Verdana" panose="020B0604030504040204" pitchFamily="34" charset="0"/>
                <a:ea typeface="Verdana" panose="020B0604030504040204" pitchFamily="34" charset="0"/>
                <a:cs typeface="Verdana" panose="020B0604030504040204" pitchFamily="34" charset="0"/>
              </a:rPr>
              <a:t>Wrap up by answering the objectives presented at the beginning of the presentation</a:t>
            </a:r>
          </a:p>
          <a:p>
            <a:pPr marL="117475" indent="-117475"/>
            <a:r>
              <a:rPr lang="en-US" sz="1100" dirty="0">
                <a:latin typeface="Verdana" panose="020B0604030504040204" pitchFamily="34" charset="0"/>
                <a:ea typeface="Verdana" panose="020B0604030504040204" pitchFamily="34" charset="0"/>
                <a:cs typeface="Verdana" panose="020B0604030504040204" pitchFamily="34" charset="0"/>
              </a:rPr>
              <a:t>Mention patients at risk for PNAC </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kern="1200" dirty="0">
                <a:latin typeface="Verdana" panose="020B0604030504040204" pitchFamily="34" charset="0"/>
                <a:ea typeface="Verdana" panose="020B0604030504040204" pitchFamily="34" charset="0"/>
                <a:cs typeface="Verdana" panose="020B0604030504040204" pitchFamily="34" charset="0"/>
              </a:rPr>
              <a:t>Say there are options for ILEs that contain fish oil</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kern="1200" dirty="0">
                <a:latin typeface="Verdana" panose="020B0604030504040204" pitchFamily="34" charset="0"/>
                <a:ea typeface="Verdana" panose="020B0604030504040204" pitchFamily="34" charset="0"/>
                <a:cs typeface="Verdana" panose="020B0604030504040204" pitchFamily="34" charset="0"/>
              </a:rPr>
              <a:t>Mention that Omegaven is the first and only fish oil emulsion for pediatric </a:t>
            </a:r>
            <a:r>
              <a:rPr kumimoji="0" lang="en-US" sz="11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patients with PNAC in the U.S.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kumimoji="0" lang="en-US" sz="11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End with the fact that patients receiving FOLE achieved age-appropriate growth and experienced improvement in liver function parameters in clinical trials</a:t>
            </a:r>
            <a:endParaRPr kumimoji="0" lang="en-US" sz="1100" i="0" u="none" strike="noStrike" kern="1200" cap="none" spc="0" normalizeH="0" baseline="3000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endParaRPr kumimoji="0" lang="en-US" sz="110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C6BAE2-2AA4-414E-ACDB-F80714D37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Arial Unicode MS" panose="020B060402020202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8"/>
              <a:cs typeface="+mn-cs"/>
            </a:endParaRPr>
          </a:p>
        </p:txBody>
      </p:sp>
    </p:spTree>
    <p:extLst>
      <p:ext uri="{BB962C8B-B14F-4D97-AF65-F5344CB8AC3E}">
        <p14:creationId xmlns:p14="http://schemas.microsoft.com/office/powerpoint/2010/main" val="167943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25</a:t>
            </a:fld>
            <a:endParaRPr lang="en-US" altLang="en-US" dirty="0"/>
          </a:p>
        </p:txBody>
      </p:sp>
    </p:spTree>
    <p:extLst>
      <p:ext uri="{BB962C8B-B14F-4D97-AF65-F5344CB8AC3E}">
        <p14:creationId xmlns:p14="http://schemas.microsoft.com/office/powerpoint/2010/main" val="1852092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26</a:t>
            </a:fld>
            <a:endParaRPr lang="en-US" altLang="en-US" dirty="0"/>
          </a:p>
        </p:txBody>
      </p:sp>
    </p:spTree>
    <p:extLst>
      <p:ext uri="{BB962C8B-B14F-4D97-AF65-F5344CB8AC3E}">
        <p14:creationId xmlns:p14="http://schemas.microsoft.com/office/powerpoint/2010/main" val="930797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27</a:t>
            </a:fld>
            <a:endParaRPr lang="en-US" altLang="en-US" dirty="0"/>
          </a:p>
        </p:txBody>
      </p:sp>
    </p:spTree>
    <p:extLst>
      <p:ext uri="{BB962C8B-B14F-4D97-AF65-F5344CB8AC3E}">
        <p14:creationId xmlns:p14="http://schemas.microsoft.com/office/powerpoint/2010/main" val="2043296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28</a:t>
            </a:fld>
            <a:endParaRPr lang="en-US" altLang="en-US" dirty="0"/>
          </a:p>
        </p:txBody>
      </p:sp>
    </p:spTree>
    <p:extLst>
      <p:ext uri="{BB962C8B-B14F-4D97-AF65-F5344CB8AC3E}">
        <p14:creationId xmlns:p14="http://schemas.microsoft.com/office/powerpoint/2010/main" val="3498108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29</a:t>
            </a:fld>
            <a:endParaRPr lang="en-US" altLang="en-US" dirty="0"/>
          </a:p>
        </p:txBody>
      </p:sp>
    </p:spTree>
    <p:extLst>
      <p:ext uri="{BB962C8B-B14F-4D97-AF65-F5344CB8AC3E}">
        <p14:creationId xmlns:p14="http://schemas.microsoft.com/office/powerpoint/2010/main" val="165340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altLang="en-US" sz="1100" b="1" dirty="0">
                <a:latin typeface="Verdana" panose="020B0604030504040204" pitchFamily="34" charset="0"/>
                <a:ea typeface="Verdana" panose="020B0604030504040204" pitchFamily="34" charset="0"/>
                <a:cs typeface="Verdana" panose="020B0604030504040204" pitchFamily="34" charset="0"/>
              </a:rPr>
              <a:t>Speaker Notes</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A source of calories and fatty acids in pediatric patients with PNAC</a:t>
            </a:r>
            <a:r>
              <a:rPr lang="en-US" sz="1100" baseline="30000" dirty="0">
                <a:latin typeface="Verdana" panose="020B0604030504040204" pitchFamily="34" charset="0"/>
                <a:ea typeface="Verdana" panose="020B0604030504040204" pitchFamily="34" charset="0"/>
                <a:cs typeface="Verdana" panose="020B0604030504040204" pitchFamily="34" charset="0"/>
              </a:rPr>
              <a:t>1</a:t>
            </a:r>
            <a:r>
              <a:rPr lang="en-US" sz="1100" dirty="0">
                <a:latin typeface="Verdana" panose="020B0604030504040204" pitchFamily="34" charset="0"/>
                <a:ea typeface="Verdana" panose="020B0604030504040204" pitchFamily="34" charset="0"/>
                <a:cs typeface="Verdana" panose="020B0604030504040204" pitchFamily="34" charset="0"/>
              </a:rPr>
              <a:t> </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Patients receiving Omegaven achieved age-appropriate growth</a:t>
            </a:r>
            <a:r>
              <a:rPr lang="en-US" sz="1100" baseline="30000" dirty="0">
                <a:latin typeface="Verdana" panose="020B0604030504040204" pitchFamily="34" charset="0"/>
                <a:ea typeface="Verdana" panose="020B0604030504040204" pitchFamily="34" charset="0"/>
                <a:cs typeface="Verdana" panose="020B0604030504040204" pitchFamily="34" charset="0"/>
              </a:rPr>
              <a:t>1</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dirty="0" err="1">
                <a:latin typeface="Verdana" panose="020B0604030504040204" pitchFamily="34" charset="0"/>
                <a:ea typeface="Verdana" panose="020B0604030504040204" pitchFamily="34" charset="0"/>
                <a:cs typeface="Verdana" panose="020B0604030504040204" pitchFamily="34" charset="0"/>
              </a:rPr>
              <a:t>Omegaven</a:t>
            </a:r>
            <a:r>
              <a:rPr lang="en-US" sz="1100" dirty="0">
                <a:latin typeface="Verdana" panose="020B0604030504040204" pitchFamily="34" charset="0"/>
                <a:ea typeface="Verdana" panose="020B0604030504040204" pitchFamily="34" charset="0"/>
                <a:cs typeface="Verdana" panose="020B0604030504040204" pitchFamily="34" charset="0"/>
              </a:rPr>
              <a:t>-treated patients experienced improvement in liver function parameters</a:t>
            </a:r>
            <a:r>
              <a:rPr lang="en-US" sz="1100" baseline="30000" dirty="0">
                <a:latin typeface="Verdana" panose="020B0604030504040204" pitchFamily="34" charset="0"/>
                <a:ea typeface="Verdana" panose="020B0604030504040204" pitchFamily="34" charset="0"/>
                <a:cs typeface="Verdana" panose="020B0604030504040204" pitchFamily="34" charset="0"/>
              </a:rPr>
              <a:t>1</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1" baseline="0" dirty="0">
                <a:latin typeface="Verdana" panose="020B0604030504040204" pitchFamily="34" charset="0"/>
                <a:ea typeface="Verdana" panose="020B0604030504040204" pitchFamily="34" charset="0"/>
                <a:cs typeface="Verdana" panose="020B0604030504040204" pitchFamily="34" charset="0"/>
              </a:rPr>
              <a:t>(in-person) </a:t>
            </a:r>
            <a:r>
              <a:rPr lang="en-US" sz="1100" baseline="0" dirty="0">
                <a:latin typeface="Verdana" panose="020B0604030504040204" pitchFamily="34" charset="0"/>
                <a:ea typeface="Verdana" panose="020B0604030504040204" pitchFamily="34" charset="0"/>
                <a:cs typeface="Verdana" panose="020B0604030504040204" pitchFamily="34" charset="0"/>
              </a:rPr>
              <a:t>Full Prescribing Information for Omegaven will be distributed at the end of the meeting</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1" baseline="0" dirty="0">
                <a:latin typeface="Verdana" panose="020B0604030504040204" pitchFamily="34" charset="0"/>
                <a:ea typeface="Verdana" panose="020B0604030504040204" pitchFamily="34" charset="0"/>
                <a:cs typeface="Verdana" panose="020B0604030504040204" pitchFamily="34" charset="0"/>
              </a:rPr>
              <a:t>(virtual) </a:t>
            </a:r>
            <a:r>
              <a:rPr lang="en-US" sz="1100" baseline="0" dirty="0">
                <a:latin typeface="Verdana" panose="020B0604030504040204" pitchFamily="34" charset="0"/>
                <a:ea typeface="Verdana" panose="020B0604030504040204" pitchFamily="34" charset="0"/>
                <a:cs typeface="Verdana" panose="020B0604030504040204" pitchFamily="34" charset="0"/>
              </a:rPr>
              <a:t>Full Prescribing Information for Omegaven is available at </a:t>
            </a:r>
            <a:r>
              <a:rPr lang="en-US" sz="1100" b="1" u="sng" dirty="0" err="1">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www.fresenius</a:t>
            </a:r>
            <a:r>
              <a:rPr lang="en-US" sz="1100" b="1" u="sng" dirty="0" err="1">
                <a:latin typeface="Verdana" panose="020B0604030504040204" pitchFamily="34" charset="0"/>
                <a:ea typeface="Verdana" panose="020B0604030504040204" pitchFamily="34" charset="0"/>
                <a:cs typeface="Verdana" panose="020B0604030504040204" pitchFamily="34" charset="0"/>
              </a:rPr>
              <a:t>kabinutrition.com</a:t>
            </a:r>
            <a:r>
              <a:rPr lang="en-US" sz="1100" b="1" u="sng" dirty="0">
                <a:latin typeface="Verdana" panose="020B0604030504040204" pitchFamily="34" charset="0"/>
                <a:ea typeface="Verdana" panose="020B0604030504040204" pitchFamily="34" charset="0"/>
                <a:cs typeface="Verdana" panose="020B0604030504040204" pitchFamily="34" charset="0"/>
              </a:rPr>
              <a:t>/</a:t>
            </a:r>
            <a:r>
              <a:rPr lang="en-US" sz="1100" b="1" u="sng" dirty="0" err="1">
                <a:latin typeface="Verdana" panose="020B0604030504040204" pitchFamily="34" charset="0"/>
                <a:ea typeface="Verdana" panose="020B0604030504040204" pitchFamily="34" charset="0"/>
                <a:cs typeface="Verdana" panose="020B0604030504040204" pitchFamily="34" charset="0"/>
              </a:rPr>
              <a:t>omegaven</a:t>
            </a:r>
            <a:endParaRPr lang="en-US" sz="1100" baseline="0" dirty="0">
              <a:latin typeface="Verdana" panose="020B0604030504040204" pitchFamily="34" charset="0"/>
              <a:ea typeface="Verdana" panose="020B0604030504040204" pitchFamily="34" charset="0"/>
              <a:cs typeface="Verdana" panose="020B0604030504040204" pitchFamily="34" charset="0"/>
            </a:endParaRPr>
          </a:p>
          <a:p>
            <a:pPr marL="117475" indent="-117475"/>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100" dirty="0">
                <a:latin typeface="Verdana" panose="020B0604030504040204" pitchFamily="34" charset="0"/>
                <a:ea typeface="Verdana" panose="020B0604030504040204" pitchFamily="34" charset="0"/>
                <a:cs typeface="Verdana" panose="020B0604030504040204" pitchFamily="34" charset="0"/>
              </a:rPr>
              <a:t>REFERENCE:</a:t>
            </a:r>
          </a:p>
          <a:p>
            <a:pPr marL="228600" marR="0" lvl="0" indent="-228600" algn="l" defTabSz="914400" rtl="0" eaLnBrk="0" fontAlgn="base" latinLnBrk="0" hangingPunct="0">
              <a:lnSpc>
                <a:spcPct val="90000"/>
              </a:lnSpc>
              <a:spcBef>
                <a:spcPts val="1200"/>
              </a:spcBef>
              <a:spcAft>
                <a:spcPct val="0"/>
              </a:spcAft>
              <a:buClrTx/>
              <a:buSzTx/>
              <a:buFont typeface="+mj-lt"/>
              <a:buAutoNum type="arabicPeriod"/>
              <a:tabLst/>
              <a:defRPr/>
            </a:pP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Omegaven Prescribing Information, Fresenius Kabi USA, LLC. 2020.</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a:t>
            </a:fld>
            <a:endParaRPr lang="en-US" altLang="en-US" dirty="0"/>
          </a:p>
        </p:txBody>
      </p:sp>
    </p:spTree>
    <p:extLst>
      <p:ext uri="{BB962C8B-B14F-4D97-AF65-F5344CB8AC3E}">
        <p14:creationId xmlns:p14="http://schemas.microsoft.com/office/powerpoint/2010/main" val="2233037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30</a:t>
            </a:fld>
            <a:endParaRPr lang="en-US" altLang="en-US" dirty="0"/>
          </a:p>
        </p:txBody>
      </p:sp>
    </p:spTree>
    <p:extLst>
      <p:ext uri="{BB962C8B-B14F-4D97-AF65-F5344CB8AC3E}">
        <p14:creationId xmlns:p14="http://schemas.microsoft.com/office/powerpoint/2010/main" val="4080423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Review Brief Summary of Prescribing Information </a:t>
            </a:r>
            <a:r>
              <a:rPr lang="en-US" sz="1100" b="0" baseline="0" dirty="0">
                <a:latin typeface="Verdana" panose="020B0604030504040204" pitchFamily="34" charset="0"/>
                <a:ea typeface="Verdana" panose="020B0604030504040204" pitchFamily="34" charset="0"/>
                <a:cs typeface="Verdana" panose="020B0604030504040204" pitchFamily="34" charset="0"/>
              </a:rPr>
              <a:t>as seen on slide</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31</a:t>
            </a:fld>
            <a:endParaRPr lang="en-US" altLang="en-US" dirty="0"/>
          </a:p>
        </p:txBody>
      </p:sp>
    </p:spTree>
    <p:extLst>
      <p:ext uri="{BB962C8B-B14F-4D97-AF65-F5344CB8AC3E}">
        <p14:creationId xmlns:p14="http://schemas.microsoft.com/office/powerpoint/2010/main" val="2814798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131763"/>
            <a:ext cx="6156325" cy="346392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indent="0">
              <a:buNone/>
            </a:pPr>
            <a:r>
              <a:rPr lang="en-US" sz="1100" b="1" dirty="0">
                <a:latin typeface="Verdana" panose="020B0604030504040204" pitchFamily="34" charset="0"/>
                <a:ea typeface="Verdana" panose="020B0604030504040204" pitchFamily="34" charset="0"/>
                <a:cs typeface="Verdana" panose="020B0604030504040204" pitchFamily="34" charset="0"/>
              </a:rPr>
              <a:t>Speaker</a:t>
            </a:r>
            <a:r>
              <a:rPr lang="en-US" sz="1100" b="1" baseline="0" dirty="0">
                <a:latin typeface="Verdana" panose="020B0604030504040204" pitchFamily="34" charset="0"/>
                <a:ea typeface="Verdana" panose="020B0604030504040204" pitchFamily="34" charset="0"/>
                <a:cs typeface="Verdana" panose="020B0604030504040204" pitchFamily="34" charset="0"/>
              </a:rPr>
              <a:t> Notes</a:t>
            </a:r>
          </a:p>
          <a:p>
            <a:pPr marL="117475" indent="-117475"/>
            <a:r>
              <a:rPr lang="en-US" sz="1100" b="0" baseline="0" dirty="0">
                <a:latin typeface="Verdana" panose="020B0604030504040204" pitchFamily="34" charset="0"/>
                <a:ea typeface="Verdana" panose="020B0604030504040204" pitchFamily="34" charset="0"/>
                <a:cs typeface="Verdana" panose="020B0604030504040204" pitchFamily="34" charset="0"/>
              </a:rPr>
              <a:t>Review Omegaven ordering information</a:t>
            </a:r>
          </a:p>
          <a:p>
            <a:pPr marL="117475" indent="-117475"/>
            <a:r>
              <a:rPr lang="en-US" sz="1100" b="0" baseline="0" dirty="0">
                <a:latin typeface="Verdana" panose="020B0604030504040204" pitchFamily="34" charset="0"/>
                <a:ea typeface="Verdana" panose="020B0604030504040204" pitchFamily="34" charset="0"/>
                <a:cs typeface="Verdana" panose="020B0604030504040204" pitchFamily="34" charset="0"/>
              </a:rPr>
              <a:t>Clarify website information and Med Info phone and email</a:t>
            </a:r>
            <a:endParaRPr 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6BC6BAE2-2AA4-414E-ACDB-F80714D37562}" type="slidenum">
              <a:rPr lang="en-US" altLang="en-US" smtClean="0"/>
              <a:pPr>
                <a:defRPr/>
              </a:pPr>
              <a:t>32</a:t>
            </a:fld>
            <a:endParaRPr lang="en-US" altLang="en-US" dirty="0"/>
          </a:p>
        </p:txBody>
      </p:sp>
    </p:spTree>
    <p:extLst>
      <p:ext uri="{BB962C8B-B14F-4D97-AF65-F5344CB8AC3E}">
        <p14:creationId xmlns:p14="http://schemas.microsoft.com/office/powerpoint/2010/main" val="1049574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100" b="0" dirty="0">
                <a:latin typeface="Verdana" panose="020B0604030504040204" pitchFamily="34" charset="0"/>
                <a:ea typeface="Verdana" panose="020B0604030504040204" pitchFamily="34" charset="0"/>
                <a:cs typeface="Verdana" panose="020B0604030504040204" pitchFamily="34" charset="0"/>
              </a:rPr>
              <a:t>Thank</a:t>
            </a:r>
            <a:r>
              <a:rPr lang="en-US" sz="1100" b="0" baseline="0" dirty="0">
                <a:latin typeface="Verdana" panose="020B0604030504040204" pitchFamily="34" charset="0"/>
                <a:ea typeface="Verdana" panose="020B0604030504040204" pitchFamily="34" charset="0"/>
                <a:cs typeface="Verdana" panose="020B0604030504040204" pitchFamily="34" charset="0"/>
              </a:rPr>
              <a:t> audience for their attendance and participation.  Address final questions.</a:t>
            </a:r>
            <a:endParaRPr lang="en-US" sz="1100" b="0" dirty="0">
              <a:latin typeface="Verdana" panose="020B0604030504040204" pitchFamily="34" charset="0"/>
              <a:ea typeface="Verdana" panose="020B0604030504040204" pitchFamily="34" charset="0"/>
              <a:cs typeface="Verdana" panose="020B0604030504040204" pitchFamily="34" charset="0"/>
            </a:endParaRP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33</a:t>
            </a:fld>
            <a:endParaRPr lang="en-US" altLang="en-US" dirty="0"/>
          </a:p>
        </p:txBody>
      </p:sp>
    </p:spTree>
    <p:extLst>
      <p:ext uri="{BB962C8B-B14F-4D97-AF65-F5344CB8AC3E}">
        <p14:creationId xmlns:p14="http://schemas.microsoft.com/office/powerpoint/2010/main" val="12445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altLang="en-US" sz="1100" b="1" dirty="0">
                <a:latin typeface="Verdana" panose="020B0604030504040204" pitchFamily="34" charset="0"/>
                <a:ea typeface="Verdana" panose="020B0604030504040204" pitchFamily="34" charset="0"/>
                <a:cs typeface="Verdana" panose="020B0604030504040204" pitchFamily="34" charset="0"/>
              </a:rPr>
              <a:t>Speaker Notes</a:t>
            </a:r>
          </a:p>
          <a:p>
            <a:r>
              <a:rPr lang="en-US" altLang="en-US" sz="1100" dirty="0">
                <a:latin typeface="Verdana" panose="020B0604030504040204" pitchFamily="34" charset="0"/>
                <a:ea typeface="Verdana" panose="020B0604030504040204" pitchFamily="34" charset="0"/>
                <a:cs typeface="Verdana" panose="020B0604030504040204" pitchFamily="34" charset="0"/>
              </a:rPr>
              <a:t>Review program objectives with the audience</a:t>
            </a:r>
          </a:p>
          <a:p>
            <a:r>
              <a:rPr lang="en-US" altLang="en-US" sz="1100" dirty="0">
                <a:latin typeface="Verdana" panose="020B0604030504040204" pitchFamily="34" charset="0"/>
                <a:ea typeface="Verdana" panose="020B0604030504040204" pitchFamily="34" charset="0"/>
                <a:cs typeface="Verdana" panose="020B0604030504040204" pitchFamily="34" charset="0"/>
              </a:rPr>
              <a:t>Review the definition, incidence and risk factors for Parenteral Nutrition-Associated Cholestasis (PNAC)</a:t>
            </a:r>
          </a:p>
          <a:p>
            <a:r>
              <a:rPr lang="en-US" altLang="en-US" sz="1100" dirty="0">
                <a:latin typeface="Verdana" panose="020B0604030504040204" pitchFamily="34" charset="0"/>
                <a:ea typeface="Verdana" panose="020B0604030504040204" pitchFamily="34" charset="0"/>
                <a:cs typeface="Verdana" panose="020B0604030504040204" pitchFamily="34" charset="0"/>
              </a:rPr>
              <a:t>Provide an overview of association recommendations for parenteral nutrition (PN) and review current intravenous lipid emulsions (ILEs)</a:t>
            </a:r>
          </a:p>
          <a:p>
            <a:r>
              <a:rPr lang="en-US" altLang="en-US" sz="1100" dirty="0">
                <a:latin typeface="Verdana" panose="020B0604030504040204" pitchFamily="34" charset="0"/>
                <a:ea typeface="Verdana" panose="020B0604030504040204" pitchFamily="34" charset="0"/>
                <a:cs typeface="Verdana" panose="020B0604030504040204" pitchFamily="34" charset="0"/>
              </a:rPr>
              <a:t>Review and discuss features of Omegaven</a:t>
            </a:r>
            <a:r>
              <a:rPr lang="en-US" altLang="en-US" sz="1100" baseline="30000" dirty="0">
                <a:latin typeface="Verdana" panose="020B0604030504040204" pitchFamily="34" charset="0"/>
                <a:ea typeface="Verdana" panose="020B0604030504040204" pitchFamily="34" charset="0"/>
                <a:cs typeface="Verdana" panose="020B0604030504040204" pitchFamily="34" charset="0"/>
              </a:rPr>
              <a:t>®</a:t>
            </a:r>
            <a:r>
              <a:rPr lang="en-US" altLang="en-US" sz="1100" dirty="0">
                <a:latin typeface="Verdana" panose="020B0604030504040204" pitchFamily="34" charset="0"/>
                <a:ea typeface="Verdana" panose="020B0604030504040204" pitchFamily="34" charset="0"/>
                <a:cs typeface="Verdana" panose="020B0604030504040204" pitchFamily="34" charset="0"/>
              </a:rPr>
              <a:t>, a fish oil lipid emulsion for pediatric patients with PNAC</a:t>
            </a:r>
          </a:p>
          <a:p>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4</a:t>
            </a:fld>
            <a:endParaRPr lang="en-US" altLang="en-US" dirty="0"/>
          </a:p>
        </p:txBody>
      </p:sp>
    </p:spTree>
    <p:extLst>
      <p:ext uri="{BB962C8B-B14F-4D97-AF65-F5344CB8AC3E}">
        <p14:creationId xmlns:p14="http://schemas.microsoft.com/office/powerpoint/2010/main" val="337799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Speaker Notes</a:t>
            </a:r>
          </a:p>
          <a:p>
            <a:pPr marL="117475" indent="-117475"/>
            <a:r>
              <a:rPr lang="en-US" sz="1200" baseline="0" dirty="0"/>
              <a:t>Discuss other commonly used terms for PNAC</a:t>
            </a:r>
            <a:endParaRPr lang="en-US" sz="1200" dirty="0"/>
          </a:p>
          <a:p>
            <a:pPr lvl="1">
              <a:spcAft>
                <a:spcPts val="0"/>
              </a:spcAft>
            </a:pPr>
            <a:r>
              <a:rPr lang="en-US" sz="1200" dirty="0"/>
              <a:t>Intestinal failure-associated liver disease (IFALD)</a:t>
            </a:r>
          </a:p>
          <a:p>
            <a:pPr lvl="1">
              <a:spcAft>
                <a:spcPts val="0"/>
              </a:spcAft>
            </a:pPr>
            <a:r>
              <a:rPr lang="en-US" sz="1200" dirty="0"/>
              <a:t>Parenteral nutrition-associated liver disease (PNALD)</a:t>
            </a:r>
          </a:p>
          <a:p>
            <a:r>
              <a:rPr lang="en-US" sz="1200" dirty="0"/>
              <a:t>Most commonly defined as direct or conjugated bilirubin greater than 2.0 mg/dL in patients who receive PN &gt;2 weeks</a:t>
            </a:r>
            <a:endParaRPr lang="en-US" sz="1200" baseline="30000" dirty="0"/>
          </a:p>
          <a:p>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5</a:t>
            </a:fld>
            <a:endParaRPr lang="en-US" altLang="en-US" dirty="0"/>
          </a:p>
        </p:txBody>
      </p:sp>
    </p:spTree>
    <p:extLst>
      <p:ext uri="{BB962C8B-B14F-4D97-AF65-F5344CB8AC3E}">
        <p14:creationId xmlns:p14="http://schemas.microsoft.com/office/powerpoint/2010/main" val="2129050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b="1" dirty="0">
                <a:latin typeface="+mj-lt"/>
              </a:rPr>
              <a:t>Speaker Notes</a:t>
            </a:r>
          </a:p>
          <a:p>
            <a:pPr marL="117475" indent="-117475"/>
            <a:r>
              <a:rPr lang="en-US" dirty="0">
                <a:latin typeface="+mj-lt"/>
              </a:rPr>
              <a:t>Explain why premature infants are at greater risk for PNAC</a:t>
            </a: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dirty="0">
                <a:latin typeface="+mj-lt"/>
              </a:rPr>
              <a:t>Premature infants physically incapable of absorbing nutrients from normal feeding require parenteral nutrition.</a:t>
            </a:r>
            <a:endParaRPr lang="en-US" sz="1200" baseline="30000" dirty="0">
              <a:latin typeface="+mj-lt"/>
              <a:ea typeface="Verdana" panose="020B0604030504040204" pitchFamily="34" charset="0"/>
              <a:cs typeface="Verdana" panose="020B0604030504040204" pitchFamily="34" charset="0"/>
            </a:endParaRP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dirty="0">
                <a:latin typeface="+mj-lt"/>
              </a:rPr>
              <a:t>If the liver is not fully developed at birth, enterohepatic cycling is impaired, which results in cholestasis.</a:t>
            </a:r>
            <a:endParaRPr lang="en-US" sz="1200" dirty="0">
              <a:latin typeface="+mj-lt"/>
              <a:ea typeface="Verdana" panose="020B0604030504040204" pitchFamily="34" charset="0"/>
              <a:cs typeface="Verdana" panose="020B0604030504040204" pitchFamily="34" charset="0"/>
            </a:endParaRPr>
          </a:p>
          <a:p>
            <a:pPr marL="117475" marR="0" lvl="0" indent="-117475" algn="l" defTabSz="914400" rtl="0" eaLnBrk="0" fontAlgn="base" latinLnBrk="0" hangingPunct="0">
              <a:lnSpc>
                <a:spcPct val="90000"/>
              </a:lnSpc>
              <a:spcBef>
                <a:spcPts val="1200"/>
              </a:spcBef>
              <a:spcAft>
                <a:spcPct val="0"/>
              </a:spcAft>
              <a:buClrTx/>
              <a:buSzTx/>
              <a:buFont typeface="Arial" panose="020B0604020202020204" pitchFamily="34" charset="0"/>
              <a:buChar char="•"/>
              <a:tabLst/>
              <a:defRPr/>
            </a:pPr>
            <a:r>
              <a:rPr lang="en-US" sz="1200" kern="1200" dirty="0">
                <a:solidFill>
                  <a:prstClr val="black">
                    <a:hueOff val="0"/>
                    <a:satOff val="0"/>
                    <a:lumOff val="0"/>
                    <a:alphaOff val="0"/>
                  </a:prstClr>
                </a:solidFill>
                <a:latin typeface="+mj-lt"/>
                <a:ea typeface="Arial Unicode MS" panose="020B0604020202020204" pitchFamily="34" charset="-128"/>
                <a:cs typeface="Arial Unicode MS" panose="020B0604020202020204" pitchFamily="34" charset="-128"/>
              </a:rPr>
              <a:t>Infants with intestinal failure, including congenital malformations, short bowel syndrome (SBS), intestinal infections, such as necrotizing enterocolitis (NEC) or inflammatory bowel diseases often require long-term PN.</a:t>
            </a:r>
            <a:endParaRPr lang="en-US" sz="1200" kern="1200" dirty="0">
              <a:latin typeface="+mj-lt"/>
              <a:ea typeface="Verdana" panose="020B0604030504040204" pitchFamily="34" charset="0"/>
              <a:cs typeface="Verdana" panose="020B0604030504040204" pitchFamily="34" charset="0"/>
            </a:endParaRPr>
          </a:p>
          <a:p>
            <a:pPr marL="117475" indent="-117475"/>
            <a:endParaRPr lang="en-US" dirty="0">
              <a:latin typeface="+mj-lt"/>
            </a:endParaRP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6</a:t>
            </a:fld>
            <a:endParaRPr lang="en-US" altLang="en-US" dirty="0"/>
          </a:p>
        </p:txBody>
      </p:sp>
    </p:spTree>
    <p:extLst>
      <p:ext uri="{BB962C8B-B14F-4D97-AF65-F5344CB8AC3E}">
        <p14:creationId xmlns:p14="http://schemas.microsoft.com/office/powerpoint/2010/main" val="168001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a:t>
            </a:r>
            <a:r>
              <a:rPr lang="en-US" b="1" baseline="0" dirty="0"/>
              <a:t> Notes</a:t>
            </a:r>
          </a:p>
          <a:p>
            <a:pPr marL="117475" indent="-117475"/>
            <a:r>
              <a:rPr lang="en-US" baseline="0" dirty="0"/>
              <a:t>In a systematic review of the incidence of PNAC/IFALD in children less than 18 years receiving PN for ≥14 days, 23 articles (3280 patients) met the inclusion criteria. </a:t>
            </a:r>
          </a:p>
          <a:p>
            <a:pPr marL="117475" indent="-117475"/>
            <a:r>
              <a:rPr lang="en-US" baseline="0" dirty="0"/>
              <a:t>The overall incidence of cholestasis coming from all included studies was 29.9%, considering both PNAC and IFALD.</a:t>
            </a:r>
          </a:p>
          <a:p>
            <a:pPr marL="117475" indent="-117475"/>
            <a:r>
              <a:rPr lang="en-US" baseline="0" dirty="0"/>
              <a:t>When specifically looking at those patients with PNAC (n=947), there was an incidence of 15.7% in patients receiving PN for 14-30 days up to 60.8% in patients receiving PN for &gt;60 days</a:t>
            </a:r>
          </a:p>
          <a:p>
            <a:pPr marL="117475" indent="-117475"/>
            <a:endParaRPr lang="en-US" baseline="0" dirty="0"/>
          </a:p>
          <a:p>
            <a:pPr marL="0" indent="0">
              <a:buNone/>
            </a:pP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7</a:t>
            </a:fld>
            <a:endParaRPr lang="en-US" altLang="en-US" dirty="0"/>
          </a:p>
        </p:txBody>
      </p:sp>
    </p:spTree>
    <p:extLst>
      <p:ext uri="{BB962C8B-B14F-4D97-AF65-F5344CB8AC3E}">
        <p14:creationId xmlns:p14="http://schemas.microsoft.com/office/powerpoint/2010/main" val="405723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 Notes</a:t>
            </a:r>
          </a:p>
          <a:p>
            <a:pPr marL="117475" indent="-117475"/>
            <a:r>
              <a:rPr lang="en-US" b="0" dirty="0"/>
              <a:t>There are some conditions that place patients at risk for PNAC</a:t>
            </a:r>
          </a:p>
          <a:p>
            <a:pPr marL="117475" indent="-117475"/>
            <a:r>
              <a:rPr lang="en-US" b="0" dirty="0"/>
              <a:t>Development of PNAC is associated with increased morbidity and mortality and can progress to liver fibrosis, hepatic failure, and death</a:t>
            </a:r>
          </a:p>
          <a:p>
            <a:pPr marL="117475" indent="-117475"/>
            <a:r>
              <a:rPr lang="en-US" b="0" dirty="0"/>
              <a:t>Phytosterols may also be a risk factor for the development of PNAC (phytosterol content of current ILEs will be shown in Slide 15)</a:t>
            </a:r>
          </a:p>
          <a:p>
            <a:pPr marL="0" indent="0">
              <a:buNone/>
            </a:pPr>
            <a:endParaRPr lang="en-US" dirty="0"/>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8</a:t>
            </a:fld>
            <a:endParaRPr lang="en-US" altLang="en-US" dirty="0"/>
          </a:p>
        </p:txBody>
      </p:sp>
    </p:spTree>
    <p:extLst>
      <p:ext uri="{BB962C8B-B14F-4D97-AF65-F5344CB8AC3E}">
        <p14:creationId xmlns:p14="http://schemas.microsoft.com/office/powerpoint/2010/main" val="251731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a:t>
            </a:r>
            <a:r>
              <a:rPr lang="en-US" b="1" baseline="0" dirty="0"/>
              <a:t> Notes</a:t>
            </a:r>
          </a:p>
          <a:p>
            <a:pPr marL="117475" indent="-117475"/>
            <a:r>
              <a:rPr lang="en-US" baseline="0" dirty="0"/>
              <a:t>Review the liver function tests</a:t>
            </a:r>
          </a:p>
          <a:p>
            <a:pPr marL="117475" indent="-117475"/>
            <a:r>
              <a:rPr lang="en-US" baseline="0" dirty="0"/>
              <a:t>These labs should be monitored while on PN to assess any changes in liver function</a:t>
            </a:r>
          </a:p>
          <a:p>
            <a:pPr marL="117475" indent="-117475"/>
            <a:r>
              <a:rPr lang="en-US" baseline="0" dirty="0"/>
              <a:t>Emphasize appropriate initiation of Omegaven including dosing and duration</a:t>
            </a:r>
          </a:p>
        </p:txBody>
      </p:sp>
      <p:sp>
        <p:nvSpPr>
          <p:cNvPr id="4" name="Slide Number Placeholder 3"/>
          <p:cNvSpPr>
            <a:spLocks noGrp="1"/>
          </p:cNvSpPr>
          <p:nvPr>
            <p:ph type="sldNum" sz="quarter" idx="5"/>
          </p:nvPr>
        </p:nvSpPr>
        <p:spPr/>
        <p:txBody>
          <a:bodyPr/>
          <a:lstStyle/>
          <a:p>
            <a:pPr>
              <a:defRPr/>
            </a:pPr>
            <a:fld id="{6BC6BAE2-2AA4-414E-ACDB-F80714D37562}" type="slidenum">
              <a:rPr lang="en-US" altLang="en-US" smtClean="0"/>
              <a:pPr>
                <a:defRPr/>
              </a:pPr>
              <a:t>9</a:t>
            </a:fld>
            <a:endParaRPr lang="en-US" altLang="en-US" dirty="0"/>
          </a:p>
        </p:txBody>
      </p:sp>
    </p:spTree>
    <p:extLst>
      <p:ext uri="{BB962C8B-B14F-4D97-AF65-F5344CB8AC3E}">
        <p14:creationId xmlns:p14="http://schemas.microsoft.com/office/powerpoint/2010/main" val="2756760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picture containing orange, slice, cake, sitting&#10;&#10;Description automatically generated">
            <a:extLst>
              <a:ext uri="{FF2B5EF4-FFF2-40B4-BE49-F238E27FC236}">
                <a16:creationId xmlns:a16="http://schemas.microsoft.com/office/drawing/2014/main" id="{CE487770-8DAD-404B-9D7A-4405A1629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3898" y="0"/>
            <a:ext cx="2478101"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sp>
        <p:nvSpPr>
          <p:cNvPr id="8" name="Footer Placeholder 1">
            <a:extLst>
              <a:ext uri="{FF2B5EF4-FFF2-40B4-BE49-F238E27FC236}">
                <a16:creationId xmlns:a16="http://schemas.microsoft.com/office/drawing/2014/main" id="{D52EF921-9ABB-6F43-915F-46D8C0F5BA82}"/>
              </a:ext>
            </a:extLst>
          </p:cNvPr>
          <p:cNvSpPr txBox="1">
            <a:spLocks/>
          </p:cNvSpPr>
          <p:nvPr userDrawn="1"/>
        </p:nvSpPr>
        <p:spPr bwMode="auto">
          <a:xfrm>
            <a:off x="1237013" y="6303248"/>
            <a:ext cx="9430987" cy="32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lvl="0" indent="0" algn="r"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spTree>
    <p:extLst>
      <p:ext uri="{BB962C8B-B14F-4D97-AF65-F5344CB8AC3E}">
        <p14:creationId xmlns:p14="http://schemas.microsoft.com/office/powerpoint/2010/main" val="6615776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main">
    <p:spTree>
      <p:nvGrpSpPr>
        <p:cNvPr id="1" name=""/>
        <p:cNvGrpSpPr/>
        <p:nvPr/>
      </p:nvGrpSpPr>
      <p:grpSpPr>
        <a:xfrm>
          <a:off x="0" y="0"/>
          <a:ext cx="0" cy="0"/>
          <a:chOff x="0" y="0"/>
          <a:chExt cx="0" cy="0"/>
        </a:xfrm>
      </p:grpSpPr>
      <p:sp>
        <p:nvSpPr>
          <p:cNvPr id="9" name="Rectangle 8"/>
          <p:cNvSpPr/>
          <p:nvPr userDrawn="1"/>
        </p:nvSpPr>
        <p:spPr bwMode="auto">
          <a:xfrm>
            <a:off x="522516" y="4833260"/>
            <a:ext cx="6350557" cy="202474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Slide Number Placeholder 2">
            <a:extLst>
              <a:ext uri="{FF2B5EF4-FFF2-40B4-BE49-F238E27FC236}">
                <a16:creationId xmlns:a16="http://schemas.microsoft.com/office/drawing/2014/main" id="{10B383C6-1919-714A-AB8F-8B54E9A43BBF}"/>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1">
            <a:extLst>
              <a:ext uri="{FF2B5EF4-FFF2-40B4-BE49-F238E27FC236}">
                <a16:creationId xmlns:a16="http://schemas.microsoft.com/office/drawing/2014/main" id="{E9FAE287-2FE4-2C42-9531-83934149F751}"/>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Fresenius Kabi USA, LLC       	                  		</a:t>
            </a: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1298-OMEG-02-12/20</a:t>
            </a:r>
            <a:endPar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7927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67D862E-4FB0-C546-A058-1B967C82AF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9" name="Rectangle 8">
            <a:extLst>
              <a:ext uri="{FF2B5EF4-FFF2-40B4-BE49-F238E27FC236}">
                <a16:creationId xmlns:a16="http://schemas.microsoft.com/office/drawing/2014/main" id="{E5DD30CC-D313-874E-B46D-071E8E81BB80}"/>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11" name="Slide Number Placeholder 2">
            <a:extLst>
              <a:ext uri="{FF2B5EF4-FFF2-40B4-BE49-F238E27FC236}">
                <a16:creationId xmlns:a16="http://schemas.microsoft.com/office/drawing/2014/main" id="{022DB485-A21F-3C45-9FD1-94532D7260D3}"/>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1">
            <a:extLst>
              <a:ext uri="{FF2B5EF4-FFF2-40B4-BE49-F238E27FC236}">
                <a16:creationId xmlns:a16="http://schemas.microsoft.com/office/drawing/2014/main" id="{F4565679-95BE-654E-8502-99B71BCC580A}"/>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Fresenius Kabi USA, LLC       	                  		</a:t>
            </a: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1298-OMEG-02-12/20</a:t>
            </a:r>
            <a:endPar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21874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8913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023707" cy="1828800"/>
          </a:xfr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023707"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5" name="Picture 4" descr="A large blue hat&#10;&#10;Description automatically generated">
            <a:extLst>
              <a:ext uri="{FF2B5EF4-FFF2-40B4-BE49-F238E27FC236}">
                <a16:creationId xmlns:a16="http://schemas.microsoft.com/office/drawing/2014/main" id="{91D13525-5064-0548-A1DC-972278930B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9" name="Footer Placeholder 1">
            <a:extLst>
              <a:ext uri="{FF2B5EF4-FFF2-40B4-BE49-F238E27FC236}">
                <a16:creationId xmlns:a16="http://schemas.microsoft.com/office/drawing/2014/main" id="{B2BC566B-798F-0549-95C2-CECE0C642C1B}"/>
              </a:ext>
            </a:extLst>
          </p:cNvPr>
          <p:cNvSpPr txBox="1">
            <a:spLocks/>
          </p:cNvSpPr>
          <p:nvPr userDrawn="1"/>
        </p:nvSpPr>
        <p:spPr bwMode="auto">
          <a:xfrm>
            <a:off x="1237013" y="6303248"/>
            <a:ext cx="9430987" cy="32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lvl="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spTree>
    <p:extLst>
      <p:ext uri="{BB962C8B-B14F-4D97-AF65-F5344CB8AC3E}">
        <p14:creationId xmlns:p14="http://schemas.microsoft.com/office/powerpoint/2010/main" val="34103905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6" name="Picture 5" descr="A picture containing fruit, green, sitting, table&#10;&#10;Description automatically generated">
            <a:extLst>
              <a:ext uri="{FF2B5EF4-FFF2-40B4-BE49-F238E27FC236}">
                <a16:creationId xmlns:a16="http://schemas.microsoft.com/office/drawing/2014/main" id="{107E1F72-035E-4D43-BB52-C01E5F2B6B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1"/>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9" name="Footer Placeholder 1">
            <a:extLst>
              <a:ext uri="{FF2B5EF4-FFF2-40B4-BE49-F238E27FC236}">
                <a16:creationId xmlns:a16="http://schemas.microsoft.com/office/drawing/2014/main" id="{4177B7A1-14E3-0A42-AAFD-D24ADA34FDA3}"/>
              </a:ext>
            </a:extLst>
          </p:cNvPr>
          <p:cNvSpPr txBox="1">
            <a:spLocks/>
          </p:cNvSpPr>
          <p:nvPr userDrawn="1"/>
        </p:nvSpPr>
        <p:spPr bwMode="auto">
          <a:xfrm>
            <a:off x="1237013" y="6303248"/>
            <a:ext cx="9430987" cy="32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lvl="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spTree>
    <p:extLst>
      <p:ext uri="{BB962C8B-B14F-4D97-AF65-F5344CB8AC3E}">
        <p14:creationId xmlns:p14="http://schemas.microsoft.com/office/powerpoint/2010/main" val="812239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5" name="Picture 4" descr="A picture containing indoor, slice, orange, piece&#10;&#10;Description automatically generated">
            <a:extLst>
              <a:ext uri="{FF2B5EF4-FFF2-40B4-BE49-F238E27FC236}">
                <a16:creationId xmlns:a16="http://schemas.microsoft.com/office/drawing/2014/main" id="{32E78205-372A-2943-9F5A-D42E0F0F5D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3898"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8" name="Footer Placeholder 1">
            <a:extLst>
              <a:ext uri="{FF2B5EF4-FFF2-40B4-BE49-F238E27FC236}">
                <a16:creationId xmlns:a16="http://schemas.microsoft.com/office/drawing/2014/main" id="{2F696FA7-E69A-0346-ACEA-90C1209FED72}"/>
              </a:ext>
            </a:extLst>
          </p:cNvPr>
          <p:cNvSpPr txBox="1">
            <a:spLocks/>
          </p:cNvSpPr>
          <p:nvPr userDrawn="1"/>
        </p:nvSpPr>
        <p:spPr bwMode="auto">
          <a:xfrm>
            <a:off x="1237013" y="6303248"/>
            <a:ext cx="9430987" cy="32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lvl="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spTree>
    <p:extLst>
      <p:ext uri="{BB962C8B-B14F-4D97-AF65-F5344CB8AC3E}">
        <p14:creationId xmlns:p14="http://schemas.microsoft.com/office/powerpoint/2010/main" val="4514004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D119-23C5-8D43-B1CD-FB200EEF9115}"/>
              </a:ext>
            </a:extLst>
          </p:cNvPr>
          <p:cNvSpPr>
            <a:spLocks noGrp="1"/>
          </p:cNvSpPr>
          <p:nvPr>
            <p:ph type="ctrTitle"/>
          </p:nvPr>
        </p:nvSpPr>
        <p:spPr>
          <a:xfrm>
            <a:off x="950026" y="1600200"/>
            <a:ext cx="9717974" cy="1828800"/>
          </a:xfrm>
        </p:spPr>
        <p:txBody>
          <a:bodyPr anchor="b">
            <a:normAutofit/>
          </a:bodyPr>
          <a:lstStyle>
            <a:lvl1pPr algn="l">
              <a:defRPr sz="3600" b="1"/>
            </a:lvl1pPr>
          </a:lstStyle>
          <a:p>
            <a:r>
              <a:rPr lang="en-US" dirty="0"/>
              <a:t>Click to edit Master title style</a:t>
            </a:r>
          </a:p>
        </p:txBody>
      </p:sp>
      <p:sp>
        <p:nvSpPr>
          <p:cNvPr id="3" name="Subtitle 2">
            <a:extLst>
              <a:ext uri="{FF2B5EF4-FFF2-40B4-BE49-F238E27FC236}">
                <a16:creationId xmlns:a16="http://schemas.microsoft.com/office/drawing/2014/main" id="{057A530E-D0AA-A640-B3BD-24753E9C814F}"/>
              </a:ext>
            </a:extLst>
          </p:cNvPr>
          <p:cNvSpPr>
            <a:spLocks noGrp="1"/>
          </p:cNvSpPr>
          <p:nvPr>
            <p:ph type="subTitle" idx="1"/>
          </p:nvPr>
        </p:nvSpPr>
        <p:spPr>
          <a:xfrm>
            <a:off x="950026" y="3602038"/>
            <a:ext cx="9717974" cy="1655762"/>
          </a:xfrm>
          <a:prstGeom prst="rect">
            <a:avLst/>
          </a:prstGeom>
        </p:spPr>
        <p:txBody>
          <a:bodyPr>
            <a:normAutofit/>
          </a:bodyPr>
          <a:lstStyle>
            <a:lvl1pPr marL="0" indent="0" algn="l">
              <a:buNone/>
              <a:defRPr sz="2000" b="1">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10;&#10;Description automatically generated">
            <a:extLst>
              <a:ext uri="{FF2B5EF4-FFF2-40B4-BE49-F238E27FC236}">
                <a16:creationId xmlns:a16="http://schemas.microsoft.com/office/drawing/2014/main" id="{333BA819-7432-9942-8074-DDCC177A6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771" y="393191"/>
            <a:ext cx="1966885" cy="858873"/>
          </a:xfrm>
          <a:prstGeom prst="rect">
            <a:avLst/>
          </a:prstGeom>
        </p:spPr>
      </p:pic>
      <p:pic>
        <p:nvPicPr>
          <p:cNvPr id="8" name="Picture 7" descr="A picture containing man, hat, sitting, photo&#10;&#10;Description automatically generated">
            <a:extLst>
              <a:ext uri="{FF2B5EF4-FFF2-40B4-BE49-F238E27FC236}">
                <a16:creationId xmlns:a16="http://schemas.microsoft.com/office/drawing/2014/main" id="{40EA6F62-2849-9B4C-AF2A-03170C8D11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5596" y="0"/>
            <a:ext cx="2478102" cy="3255962"/>
          </a:xfrm>
          <a:prstGeom prst="rect">
            <a:avLst/>
          </a:prstGeom>
        </p:spPr>
      </p:pic>
      <p:sp>
        <p:nvSpPr>
          <p:cNvPr id="11" name="Rectangle 10">
            <a:extLst>
              <a:ext uri="{FF2B5EF4-FFF2-40B4-BE49-F238E27FC236}">
                <a16:creationId xmlns:a16="http://schemas.microsoft.com/office/drawing/2014/main" id="{5C38B5A2-1E01-9C4F-8112-2131FE86EF14}"/>
              </a:ext>
            </a:extLst>
          </p:cNvPr>
          <p:cNvSpPr/>
          <p:nvPr userDrawn="1"/>
        </p:nvSpPr>
        <p:spPr bwMode="auto">
          <a:xfrm>
            <a:off x="1398280" y="2"/>
            <a:ext cx="8377316" cy="207441"/>
          </a:xfrm>
          <a:prstGeom prst="rect">
            <a:avLst/>
          </a:prstGeom>
          <a:solidFill>
            <a:srgbClr val="0072B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latinLnBrk="0">
              <a:lnSpc>
                <a:spcPct val="100000"/>
              </a:lnSpc>
              <a:buClrTx/>
              <a:buSzTx/>
              <a:buFontTx/>
              <a:buNone/>
              <a:tabLst/>
            </a:pPr>
            <a:endParaRPr kumimoji="0" lang="en-US" sz="1800" b="0" i="0" u="none" strike="noStrike" cap="none" normalizeH="0" baseline="0" dirty="0">
              <a:ln>
                <a:noFill/>
              </a:ln>
              <a:effectLst/>
            </a:endParaRPr>
          </a:p>
        </p:txBody>
      </p:sp>
      <p:sp>
        <p:nvSpPr>
          <p:cNvPr id="9" name="Footer Placeholder 1">
            <a:extLst>
              <a:ext uri="{FF2B5EF4-FFF2-40B4-BE49-F238E27FC236}">
                <a16:creationId xmlns:a16="http://schemas.microsoft.com/office/drawing/2014/main" id="{352069F2-AF1C-A947-810F-3203748909CA}"/>
              </a:ext>
            </a:extLst>
          </p:cNvPr>
          <p:cNvSpPr txBox="1">
            <a:spLocks/>
          </p:cNvSpPr>
          <p:nvPr userDrawn="1"/>
        </p:nvSpPr>
        <p:spPr bwMode="auto">
          <a:xfrm>
            <a:off x="1237013" y="6303248"/>
            <a:ext cx="9430987" cy="32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lvl="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spTree>
    <p:extLst>
      <p:ext uri="{BB962C8B-B14F-4D97-AF65-F5344CB8AC3E}">
        <p14:creationId xmlns:p14="http://schemas.microsoft.com/office/powerpoint/2010/main" val="17821519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F58B-D68B-1B4D-BB12-3549AA796528}"/>
              </a:ext>
            </a:extLst>
          </p:cNvPr>
          <p:cNvSpPr>
            <a:spLocks noGrp="1"/>
          </p:cNvSpPr>
          <p:nvPr>
            <p:ph type="title"/>
          </p:nvPr>
        </p:nvSpPr>
        <p:spPr>
          <a:xfrm>
            <a:off x="838200" y="389467"/>
            <a:ext cx="8576733" cy="897466"/>
          </a:xfrm>
        </p:spPr>
        <p:txBody>
          <a:bodyPr anchor="t">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2EB857B-03F9-434C-975E-48D895E3CDBF}"/>
              </a:ext>
            </a:extLst>
          </p:cNvPr>
          <p:cNvSpPr>
            <a:spLocks noGrp="1"/>
          </p:cNvSpPr>
          <p:nvPr>
            <p:ph idx="1"/>
          </p:nvPr>
        </p:nvSpPr>
        <p:spPr>
          <a:xfrm>
            <a:off x="838200" y="1727200"/>
            <a:ext cx="10515600" cy="4449763"/>
          </a:xfrm>
          <a:prstGeom prst="rect">
            <a:avLst/>
          </a:prstGeom>
        </p:spPr>
        <p:txBody>
          <a:bodyPr/>
          <a:lstStyle>
            <a:lvl1pPr>
              <a:defRPr sz="2400"/>
            </a:lvl1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81770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Title 1"/>
          <p:cNvSpPr>
            <a:spLocks noGrp="1"/>
          </p:cNvSpPr>
          <p:nvPr>
            <p:ph type="title"/>
          </p:nvPr>
        </p:nvSpPr>
        <p:spPr>
          <a:xfrm>
            <a:off x="861487" y="372534"/>
            <a:ext cx="8449733" cy="865718"/>
          </a:xfrm>
        </p:spPr>
        <p:txBody>
          <a:bodyPr/>
          <a:lstStyle>
            <a:lvl1pPr>
              <a:defRPr sz="3200"/>
            </a:lvl1pPr>
          </a:lstStyle>
          <a:p>
            <a:r>
              <a:rPr lang="en-US" dirty="0"/>
              <a:t>Click to edit Master title style</a:t>
            </a:r>
          </a:p>
        </p:txBody>
      </p:sp>
      <p:sp>
        <p:nvSpPr>
          <p:cNvPr id="8" name="Content Placeholder 2"/>
          <p:cNvSpPr>
            <a:spLocks noGrp="1"/>
          </p:cNvSpPr>
          <p:nvPr>
            <p:ph idx="1"/>
          </p:nvPr>
        </p:nvSpPr>
        <p:spPr>
          <a:xfrm>
            <a:off x="861487" y="1678456"/>
            <a:ext cx="10566402" cy="434922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02048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63C0-18EF-6745-9A79-E3C1DCD9748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190719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FE6ADED1-E302-C649-99C5-25B7ADAB299B}"/>
              </a:ext>
            </a:extLst>
          </p:cNvPr>
          <p:cNvSpPr>
            <a:spLocks noChangeArrowheads="1"/>
          </p:cNvSpPr>
          <p:nvPr userDrawn="1"/>
        </p:nvSpPr>
        <p:spPr bwMode="auto">
          <a:xfrm>
            <a:off x="244232" y="452966"/>
            <a:ext cx="91129" cy="6147859"/>
          </a:xfrm>
          <a:prstGeom prst="rect">
            <a:avLst/>
          </a:prstGeom>
          <a:solidFill>
            <a:srgbClr val="CCE0F2">
              <a:lumMod val="75000"/>
            </a:srgbClr>
          </a:solidFill>
          <a:ln>
            <a:noFill/>
          </a:ln>
          <a:effectLst/>
        </p:spPr>
        <p:txBody>
          <a:bodyPr wrap="none" lIns="103900" tIns="51951" rIns="103900" bIns="5195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endParaRPr>
          </a:p>
        </p:txBody>
      </p:sp>
      <p:pic>
        <p:nvPicPr>
          <p:cNvPr id="7" name="Picture 6" descr="A picture containing drawing&#10;&#10;Description automatically generated">
            <a:extLst>
              <a:ext uri="{FF2B5EF4-FFF2-40B4-BE49-F238E27FC236}">
                <a16:creationId xmlns:a16="http://schemas.microsoft.com/office/drawing/2014/main" id="{F6D52792-9E2F-3644-8B22-590B232703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11" name="Slide Number Placeholder 2">
            <a:extLst>
              <a:ext uri="{FF2B5EF4-FFF2-40B4-BE49-F238E27FC236}">
                <a16:creationId xmlns:a16="http://schemas.microsoft.com/office/drawing/2014/main" id="{914B6F87-FCA2-6741-A154-6ED8D044A80F}"/>
              </a:ext>
            </a:extLst>
          </p:cNvPr>
          <p:cNvSpPr txBox="1">
            <a:spLocks/>
          </p:cNvSpPr>
          <p:nvPr userDrawn="1"/>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1">
            <a:extLst>
              <a:ext uri="{FF2B5EF4-FFF2-40B4-BE49-F238E27FC236}">
                <a16:creationId xmlns:a16="http://schemas.microsoft.com/office/drawing/2014/main" id="{8CEB04F5-26CA-1D45-9E48-8BD4C8C1643B}"/>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Fresenius Kabi USA, LLC       	              		</a:t>
            </a:r>
            <a:r>
              <a:rPr kumimoji="0" lang="de-DE" sz="11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Verdana" panose="020B0604030504040204" pitchFamily="34" charset="0"/>
              </a:rPr>
              <a:t> 1298-OMEG-02-12/20</a:t>
            </a:r>
            <a:endPar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837273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22182F-2C81-FB42-B102-A7D39F64D9AD}"/>
              </a:ext>
            </a:extLst>
          </p:cNvPr>
          <p:cNvSpPr>
            <a:spLocks noGrp="1"/>
          </p:cNvSpPr>
          <p:nvPr>
            <p:ph type="title"/>
          </p:nvPr>
        </p:nvSpPr>
        <p:spPr>
          <a:xfrm>
            <a:off x="912284" y="420732"/>
            <a:ext cx="8576733" cy="833967"/>
          </a:xfrm>
          <a:prstGeom prst="rect">
            <a:avLst/>
          </a:prstGeom>
        </p:spPr>
        <p:txBody>
          <a:bodyPr vert="horz" lIns="91440" tIns="45720" rIns="91440" bIns="45720" rtlCol="0" anchor="t">
            <a:normAutofit/>
          </a:bodyPr>
          <a:lstStyle/>
          <a:p>
            <a:r>
              <a:rPr lang="en-US" dirty="0"/>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356C2863-9E8B-4F44-978D-2854B0C86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584238" y="224819"/>
            <a:ext cx="1769562" cy="772709"/>
          </a:xfrm>
          <a:prstGeom prst="rect">
            <a:avLst/>
          </a:prstGeom>
        </p:spPr>
      </p:pic>
      <p:sp>
        <p:nvSpPr>
          <p:cNvPr id="8" name="Footer Placeholder 1">
            <a:extLst>
              <a:ext uri="{FF2B5EF4-FFF2-40B4-BE49-F238E27FC236}">
                <a16:creationId xmlns:a16="http://schemas.microsoft.com/office/drawing/2014/main" id="{C3FE37D8-08CC-804C-8408-4E996769BEA5}"/>
              </a:ext>
            </a:extLst>
          </p:cNvPr>
          <p:cNvSpPr txBox="1">
            <a:spLocks/>
          </p:cNvSpPr>
          <p:nvPr userDrawn="1"/>
        </p:nvSpPr>
        <p:spPr bwMode="auto">
          <a:xfrm>
            <a:off x="654671" y="6368489"/>
            <a:ext cx="10657231" cy="37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marL="0" marR="0" indent="0" algn="l" defTabSz="914400" rtl="0" eaLnBrk="0" fontAlgn="base" latinLnBrk="0" hangingPunct="0">
              <a:lnSpc>
                <a:spcPct val="100000"/>
              </a:lnSpc>
              <a:spcBef>
                <a:spcPct val="0"/>
              </a:spcBef>
              <a:spcAft>
                <a:spcPts val="800"/>
              </a:spcAft>
              <a:buClr>
                <a:srgbClr val="0070C0"/>
              </a:buClr>
              <a:buSzTx/>
              <a:buFont typeface="Wingdings" pitchFamily="2" charset="2"/>
              <a:buNone/>
              <a:tabLst/>
              <a:defRPr/>
            </a:pPr>
            <a:r>
              <a:rPr lang="de-DE" sz="11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sp>
        <p:nvSpPr>
          <p:cNvPr id="9" name="Slide Number Placeholder 2">
            <a:extLst>
              <a:ext uri="{FF2B5EF4-FFF2-40B4-BE49-F238E27FC236}">
                <a16:creationId xmlns:a16="http://schemas.microsoft.com/office/drawing/2014/main" id="{F6DDA074-9D4A-F349-B9E4-F2C18012216C}"/>
              </a:ext>
            </a:extLst>
          </p:cNvPr>
          <p:cNvSpPr txBox="1">
            <a:spLocks/>
          </p:cNvSpPr>
          <p:nvPr userDrawn="1"/>
        </p:nvSpPr>
        <p:spPr>
          <a:xfrm>
            <a:off x="10845218" y="6508718"/>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37">
            <a:extLst>
              <a:ext uri="{FF2B5EF4-FFF2-40B4-BE49-F238E27FC236}">
                <a16:creationId xmlns:a16="http://schemas.microsoft.com/office/drawing/2014/main" id="{378FE1DD-98CE-5E4C-81F6-00CEF47BEB3A}"/>
              </a:ext>
            </a:extLst>
          </p:cNvPr>
          <p:cNvSpPr>
            <a:spLocks noChangeArrowheads="1"/>
          </p:cNvSpPr>
          <p:nvPr userDrawn="1"/>
        </p:nvSpPr>
        <p:spPr bwMode="auto">
          <a:xfrm>
            <a:off x="244232" y="452966"/>
            <a:ext cx="91129" cy="6147859"/>
          </a:xfrm>
          <a:prstGeom prst="rect">
            <a:avLst/>
          </a:prstGeom>
          <a:solidFill>
            <a:srgbClr val="CCE0F2">
              <a:lumMod val="75000"/>
            </a:srgbClr>
          </a:solidFill>
          <a:ln>
            <a:noFill/>
          </a:ln>
          <a:effectLst/>
        </p:spPr>
        <p:txBody>
          <a:bodyPr wrap="none" lIns="103900" tIns="51951" rIns="103900" bIns="5195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endParaRPr>
          </a:p>
        </p:txBody>
      </p:sp>
      <p:sp>
        <p:nvSpPr>
          <p:cNvPr id="11" name="Rectangle 10">
            <a:extLst>
              <a:ext uri="{FF2B5EF4-FFF2-40B4-BE49-F238E27FC236}">
                <a16:creationId xmlns:a16="http://schemas.microsoft.com/office/drawing/2014/main" id="{FD72FD99-1D2B-4A49-A63B-7714CEB02C6A}"/>
              </a:ext>
            </a:extLst>
          </p:cNvPr>
          <p:cNvSpPr>
            <a:spLocks noChangeArrowheads="1"/>
          </p:cNvSpPr>
          <p:nvPr userDrawn="1"/>
        </p:nvSpPr>
        <p:spPr bwMode="auto">
          <a:xfrm>
            <a:off x="912284" y="1254699"/>
            <a:ext cx="10670117" cy="93104"/>
          </a:xfrm>
          <a:prstGeom prst="rect">
            <a:avLst/>
          </a:prstGeom>
          <a:gradFill rotWithShape="0">
            <a:gsLst>
              <a:gs pos="0">
                <a:srgbClr val="CCE0F2"/>
              </a:gs>
              <a:gs pos="100000">
                <a:srgbClr val="007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133" b="0" i="0" u="none" strike="noStrike" kern="0" cap="none" spc="0" normalizeH="0" baseline="0" noProof="0">
              <a:ln>
                <a:noFill/>
              </a:ln>
              <a:solidFill>
                <a:srgbClr val="000000"/>
              </a:solidFill>
              <a:effectLst/>
              <a:uLnTx/>
              <a:uFillTx/>
              <a:latin typeface="Verdana" pitchFamily="34" charset="0"/>
              <a:ea typeface="ＭＳ Ｐゴシック" pitchFamily="34" charset="-128"/>
            </a:endParaRPr>
          </a:p>
        </p:txBody>
      </p:sp>
      <p:sp>
        <p:nvSpPr>
          <p:cNvPr id="13" name="Text Placeholder 12">
            <a:extLst>
              <a:ext uri="{FF2B5EF4-FFF2-40B4-BE49-F238E27FC236}">
                <a16:creationId xmlns:a16="http://schemas.microsoft.com/office/drawing/2014/main" id="{301A4DC3-1509-314B-8F54-4DD4B8E93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475028"/>
      </p:ext>
    </p:extLst>
  </p:cSld>
  <p:clrMap bg1="lt1" tx1="dk1" bg2="lt2" tx2="dk2" accent1="accent1" accent2="accent2" accent3="accent3" accent4="accent4" accent5="accent5" accent6="accent6" hlink="hlink" folHlink="folHlink"/>
  <p:sldLayoutIdLst>
    <p:sldLayoutId id="2147483891" r:id="rId1"/>
    <p:sldLayoutId id="2147483903" r:id="rId2"/>
    <p:sldLayoutId id="2147483902" r:id="rId3"/>
    <p:sldLayoutId id="2147483905" r:id="rId4"/>
    <p:sldLayoutId id="2147483906" r:id="rId5"/>
    <p:sldLayoutId id="2147483892" r:id="rId6"/>
    <p:sldLayoutId id="2147483911" r:id="rId7"/>
    <p:sldLayoutId id="2147483896" r:id="rId8"/>
    <p:sldLayoutId id="2147483897" r:id="rId9"/>
    <p:sldLayoutId id="2147483907" r:id="rId10"/>
    <p:sldLayoutId id="2147483909" r:id="rId11"/>
    <p:sldLayoutId id="2147483910" r:id="rId12"/>
  </p:sldLayoutIdLst>
  <p:transition>
    <p:fade/>
  </p:transition>
  <p:txStyles>
    <p:titleStyle>
      <a:lvl1pPr algn="l" defTabSz="914400" rtl="0" eaLnBrk="1" latinLnBrk="0" hangingPunct="1">
        <a:lnSpc>
          <a:spcPct val="90000"/>
        </a:lnSpc>
        <a:spcBef>
          <a:spcPct val="0"/>
        </a:spcBef>
        <a:buNone/>
        <a:defRPr kumimoji="0" lang="en-US" sz="3200" b="0" i="0" u="none" strike="noStrike" kern="0" cap="none" spc="0" normalizeH="0" baseline="0" dirty="0">
          <a:ln>
            <a:noFill/>
          </a:ln>
          <a:solidFill>
            <a:srgbClr val="0070C0"/>
          </a:solidFill>
          <a:effectLst/>
          <a:uLnTx/>
          <a:uFillTx/>
          <a:latin typeface="Verdana"/>
          <a:ea typeface="+mj-ea"/>
          <a:cs typeface="+mj-cs"/>
        </a:defRPr>
      </a:lvl1pPr>
    </p:titleStyle>
    <p:bodyStyle>
      <a:lvl1pPr marL="303035" marR="0" indent="-303035" algn="l" defTabSz="914400" rtl="0" eaLnBrk="0" fontAlgn="base" latinLnBrk="0" hangingPunct="0">
        <a:lnSpc>
          <a:spcPct val="100000"/>
        </a:lnSpc>
        <a:spcBef>
          <a:spcPts val="600"/>
        </a:spcBef>
        <a:spcAft>
          <a:spcPts val="600"/>
        </a:spcAft>
        <a:buClr>
          <a:srgbClr val="0070C0"/>
        </a:buClr>
        <a:buSzTx/>
        <a:buFont typeface="Wingdings" pitchFamily="2" charset="2"/>
        <a:buChar char="§"/>
        <a:tabLst/>
        <a:defRPr kumimoji="0" lang="en-US" sz="2400" b="0"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606069" marR="0" indent="-301231" algn="l" defTabSz="914400" rtl="0" eaLnBrk="0" fontAlgn="base" latinLnBrk="0" hangingPunct="0">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23534" marR="0" indent="-315661" algn="l" defTabSz="914400" rtl="0" eaLnBrk="0" fontAlgn="base" latinLnBrk="0" hangingPunct="0">
        <a:lnSpc>
          <a:spcPct val="100000"/>
        </a:lnSpc>
        <a:spcBef>
          <a:spcPts val="600"/>
        </a:spcBef>
        <a:spcAft>
          <a:spcPts val="600"/>
        </a:spcAft>
        <a:buClr>
          <a:srgbClr val="0070C0"/>
        </a:buClr>
        <a:buSzTx/>
        <a:buFontTx/>
        <a:buChar char="•"/>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26569" marR="0" indent="-301231" algn="l" defTabSz="914400" rtl="0" eaLnBrk="0" fontAlgn="base" latinLnBrk="0" hangingPunct="0">
        <a:lnSpc>
          <a:spcPct val="100000"/>
        </a:lnSpc>
        <a:spcBef>
          <a:spcPts val="600"/>
        </a:spcBef>
        <a:spcAft>
          <a:spcPts val="600"/>
        </a:spcAft>
        <a:buClr>
          <a:srgbClr val="0070C0"/>
        </a:buClr>
        <a:buSzTx/>
        <a:buFontTx/>
        <a:buChar char="–"/>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28373" marR="0" indent="0" algn="l" defTabSz="914400" rtl="0" eaLnBrk="0" fontAlgn="base" latinLnBrk="0" hangingPunct="0">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5.xml"/><Relationship Id="rId7"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audio" Target="../media/media12.m4a"/><Relationship Id="rId11" Type="http://schemas.openxmlformats.org/officeDocument/2006/relationships/image" Target="../media/image9.png"/><Relationship Id="rId5" Type="http://schemas.microsoft.com/office/2007/relationships/media" Target="../media/media12.m4a"/><Relationship Id="rId10" Type="http://schemas.openxmlformats.org/officeDocument/2006/relationships/image" Target="../media/image10.emf"/><Relationship Id="rId4" Type="http://schemas.openxmlformats.org/officeDocument/2006/relationships/tags" Target="../tags/tag6.xml"/><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notesSlide" Target="../notesSlides/notesSlide13.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svg"/><Relationship Id="rId12"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15.xml"/><Relationship Id="rId9"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4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chart" Target="../charts/chart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slideLayout" Target="../slideLayouts/slideLayout8.xml"/><Relationship Id="rId5" Type="http://schemas.openxmlformats.org/officeDocument/2006/relationships/audio" Target="../media/media2.m4a"/><Relationship Id="rId10" Type="http://schemas.openxmlformats.org/officeDocument/2006/relationships/image" Target="../media/image9.png"/><Relationship Id="rId4" Type="http://schemas.microsoft.com/office/2007/relationships/media" Target="../media/media2.m4a"/><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8.xml"/><Relationship Id="rId7" Type="http://schemas.openxmlformats.org/officeDocument/2006/relationships/notesSlide" Target="../notesSlides/notesSlide20.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slideLayout" Target="../slideLayouts/slideLayout8.xml"/><Relationship Id="rId5" Type="http://schemas.openxmlformats.org/officeDocument/2006/relationships/audio" Target="../media/media20.m4a"/><Relationship Id="rId10" Type="http://schemas.openxmlformats.org/officeDocument/2006/relationships/image" Target="../media/image9.png"/><Relationship Id="rId4" Type="http://schemas.microsoft.com/office/2007/relationships/media" Target="../media/media20.m4a"/><Relationship Id="rId9"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21.xml"/><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13" Type="http://schemas.openxmlformats.org/officeDocument/2006/relationships/image" Target="../media/image9.png"/><Relationship Id="rId3" Type="http://schemas.openxmlformats.org/officeDocument/2006/relationships/tags" Target="../tags/tag11.xml"/><Relationship Id="rId7" Type="http://schemas.openxmlformats.org/officeDocument/2006/relationships/slideLayout" Target="../slideLayouts/slideLayout8.xml"/><Relationship Id="rId12" Type="http://schemas.microsoft.com/office/2007/relationships/hdphoto" Target="../media/hdphoto1.wdp"/><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audio" Target="../media/media23.m4a"/><Relationship Id="rId11" Type="http://schemas.openxmlformats.org/officeDocument/2006/relationships/image" Target="../media/image43.png"/><Relationship Id="rId5" Type="http://schemas.microsoft.com/office/2007/relationships/media" Target="../media/media23.m4a"/><Relationship Id="rId10" Type="http://schemas.openxmlformats.org/officeDocument/2006/relationships/image" Target="../media/image10.emf"/><Relationship Id="rId4" Type="http://schemas.openxmlformats.org/officeDocument/2006/relationships/tags" Target="../tags/tag12.xml"/><Relationship Id="rId9"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36.png"/><Relationship Id="rId12" Type="http://schemas.openxmlformats.org/officeDocument/2006/relationships/image" Target="../media/image49.sv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svg"/><Relationship Id="rId4" Type="http://schemas.openxmlformats.org/officeDocument/2006/relationships/notesSlide" Target="../notesSlides/notesSlide24.xml"/><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9.png"/><Relationship Id="rId2" Type="http://schemas.microsoft.com/office/2007/relationships/media" Target="../media/media32.m4a"/><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notesSlide" Target="../notesSlides/notesSlide32.xml"/><Relationship Id="rId4"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9.png"/><Relationship Id="rId5" Type="http://schemas.openxmlformats.org/officeDocument/2006/relationships/image" Target="../media/image50.jpe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by posing for the camera&#10;&#10;Description automatically generated">
            <a:extLst>
              <a:ext uri="{FF2B5EF4-FFF2-40B4-BE49-F238E27FC236}">
                <a16:creationId xmlns:a16="http://schemas.microsoft.com/office/drawing/2014/main" id="{2C0570E5-52CB-A04D-8CE2-E76E7CBFDB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36" r="21786"/>
          <a:stretch/>
        </p:blipFill>
        <p:spPr>
          <a:xfrm flipH="1">
            <a:off x="0" y="2812191"/>
            <a:ext cx="5326195" cy="4045809"/>
          </a:xfrm>
          <a:prstGeom prst="rect">
            <a:avLst/>
          </a:prstGeom>
        </p:spPr>
      </p:pic>
      <p:sp>
        <p:nvSpPr>
          <p:cNvPr id="20" name="Rectangle 19">
            <a:extLst>
              <a:ext uri="{FF2B5EF4-FFF2-40B4-BE49-F238E27FC236}">
                <a16:creationId xmlns:a16="http://schemas.microsoft.com/office/drawing/2014/main" id="{DE9CBA95-F69E-CF4A-AAAC-DACC3581101A}"/>
              </a:ext>
            </a:extLst>
          </p:cNvPr>
          <p:cNvSpPr/>
          <p:nvPr/>
        </p:nvSpPr>
        <p:spPr>
          <a:xfrm>
            <a:off x="3252866" y="1486527"/>
            <a:ext cx="7600012" cy="954107"/>
          </a:xfrm>
          <a:prstGeom prst="rect">
            <a:avLst/>
          </a:prstGeom>
        </p:spPr>
        <p:txBody>
          <a:bodyPr wrap="square">
            <a:spAutoFit/>
          </a:bodyPr>
          <a:lstStyle/>
          <a:p>
            <a:r>
              <a:rPr lang="en-US" sz="3200" b="1" dirty="0">
                <a:solidFill>
                  <a:srgbClr val="0071BB"/>
                </a:solidFill>
                <a:latin typeface="Verdana" panose="020B0604030504040204" pitchFamily="34" charset="0"/>
                <a:ea typeface="Verdana" panose="020B0604030504040204" pitchFamily="34" charset="0"/>
                <a:cs typeface="Verdana" panose="020B0604030504040204" pitchFamily="34" charset="0"/>
              </a:rPr>
              <a:t>Omegaven</a:t>
            </a:r>
            <a:r>
              <a:rPr lang="en-US" sz="3200" baseline="30000" dirty="0">
                <a:solidFill>
                  <a:srgbClr val="0071BB"/>
                </a:solidFill>
                <a:latin typeface="Verdana" panose="020B0604030504040204" pitchFamily="34" charset="0"/>
                <a:ea typeface="Verdana" panose="020B0604030504040204" pitchFamily="34" charset="0"/>
                <a:cs typeface="Verdana" panose="020B0604030504040204" pitchFamily="34" charset="0"/>
              </a:rPr>
              <a:t>®</a:t>
            </a:r>
            <a:r>
              <a:rPr lang="en-US" sz="3200" dirty="0">
                <a:solidFill>
                  <a:srgbClr val="0071BB"/>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rgbClr val="0071BB"/>
                </a:solidFill>
                <a:latin typeface="Verdana" panose="020B0604030504040204" pitchFamily="34" charset="0"/>
                <a:ea typeface="Verdana" panose="020B0604030504040204" pitchFamily="34" charset="0"/>
                <a:cs typeface="Verdana" panose="020B0604030504040204" pitchFamily="34" charset="0"/>
              </a:rPr>
              <a:t>(fish oil triglycerides) injectable emulsion</a:t>
            </a:r>
            <a:endParaRPr lang="en-US" sz="2400" dirty="0">
              <a:solidFill>
                <a:srgbClr val="0071BB"/>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F6151469-C7A5-7A44-A0DB-DBE1C2FC7F04}"/>
              </a:ext>
            </a:extLst>
          </p:cNvPr>
          <p:cNvSpPr/>
          <p:nvPr/>
        </p:nvSpPr>
        <p:spPr>
          <a:xfrm>
            <a:off x="5223040" y="5652620"/>
            <a:ext cx="6320373" cy="276999"/>
          </a:xfrm>
          <a:prstGeom prst="rect">
            <a:avLst/>
          </a:prstGeom>
        </p:spPr>
        <p:txBody>
          <a:bodyPr wrap="square">
            <a:spAutoFit/>
          </a:bodyPr>
          <a:lstStyle/>
          <a:p>
            <a:pPr lvl="0"/>
            <a:r>
              <a:rPr lang="en-US" sz="1200" b="1" dirty="0">
                <a:solidFill>
                  <a:srgbClr val="4472C4"/>
                </a:solidFill>
                <a:latin typeface="Verdana"/>
              </a:rPr>
              <a:t>Please see Brief Summary of Prescribing Information on Slides 32-37.</a:t>
            </a:r>
          </a:p>
        </p:txBody>
      </p:sp>
      <p:sp>
        <p:nvSpPr>
          <p:cNvPr id="7" name="TextBox 6">
            <a:extLst>
              <a:ext uri="{FF2B5EF4-FFF2-40B4-BE49-F238E27FC236}">
                <a16:creationId xmlns:a16="http://schemas.microsoft.com/office/drawing/2014/main" id="{C185F82D-B24E-834B-BC07-5D3206CBEFF1}"/>
              </a:ext>
            </a:extLst>
          </p:cNvPr>
          <p:cNvSpPr txBox="1"/>
          <p:nvPr/>
        </p:nvSpPr>
        <p:spPr>
          <a:xfrm>
            <a:off x="3252866" y="2599184"/>
            <a:ext cx="7280222" cy="707886"/>
          </a:xfrm>
          <a:prstGeom prst="rect">
            <a:avLst/>
          </a:prstGeom>
          <a:noFill/>
        </p:spPr>
        <p:txBody>
          <a:bodyPr wrap="square" rtlCol="0">
            <a:spAutoFit/>
          </a:bodyPr>
          <a:lstStyle/>
          <a:p>
            <a:r>
              <a:rPr lang="en-US" sz="2000" b="1" dirty="0">
                <a:solidFill>
                  <a:srgbClr val="0071BB"/>
                </a:solidFill>
                <a:latin typeface="+mj-lt"/>
              </a:rPr>
              <a:t>The first and only fish oil emulsion </a:t>
            </a:r>
            <a:r>
              <a:rPr lang="en-US" sz="2000" dirty="0">
                <a:solidFill>
                  <a:srgbClr val="0071BB"/>
                </a:solidFill>
                <a:latin typeface="+mj-lt"/>
              </a:rPr>
              <a:t>for pediatric patients with parenteral nutrition-associated cholestasis (PNAC) in the U.S.</a:t>
            </a:r>
            <a:r>
              <a:rPr lang="en-US" sz="2000" baseline="30000" dirty="0">
                <a:solidFill>
                  <a:srgbClr val="0071BB"/>
                </a:solidFill>
                <a:latin typeface="+mj-lt"/>
              </a:rPr>
              <a:t>1</a:t>
            </a:r>
          </a:p>
        </p:txBody>
      </p:sp>
      <p:sp>
        <p:nvSpPr>
          <p:cNvPr id="8" name="Rectangle 7">
            <a:extLst>
              <a:ext uri="{FF2B5EF4-FFF2-40B4-BE49-F238E27FC236}">
                <a16:creationId xmlns:a16="http://schemas.microsoft.com/office/drawing/2014/main" id="{A4136E7B-5BFD-9441-9C30-B66A1C8661FE}"/>
              </a:ext>
            </a:extLst>
          </p:cNvPr>
          <p:cNvSpPr/>
          <p:nvPr/>
        </p:nvSpPr>
        <p:spPr>
          <a:xfrm>
            <a:off x="5223040" y="5929619"/>
            <a:ext cx="5629838" cy="246221"/>
          </a:xfrm>
          <a:prstGeom prst="rect">
            <a:avLst/>
          </a:prstGeom>
        </p:spPr>
        <p:txBody>
          <a:bodyPr wrap="square">
            <a:spAutoFit/>
          </a:bodyPr>
          <a:lstStyle/>
          <a:p>
            <a:r>
              <a:rPr lang="en-US" sz="1000" dirty="0">
                <a:solidFill>
                  <a:schemeClr val="tx1">
                    <a:lumMod val="75000"/>
                    <a:lumOff val="25000"/>
                  </a:schemeClr>
                </a:solidFill>
                <a:latin typeface="Verdana"/>
              </a:rPr>
              <a:t>1. Omegaven Prescribing Information, Fresenius Kabi USA, LLC. 2020. </a:t>
            </a:r>
          </a:p>
        </p:txBody>
      </p:sp>
      <p:pic>
        <p:nvPicPr>
          <p:cNvPr id="2" name="Audio 1">
            <a:hlinkClick r:id="" action="ppaction://media"/>
            <a:extLst>
              <a:ext uri="{FF2B5EF4-FFF2-40B4-BE49-F238E27FC236}">
                <a16:creationId xmlns:a16="http://schemas.microsoft.com/office/drawing/2014/main" id="{690DD9F3-460E-4BBD-B95C-7098D9C07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7320600"/>
      </p:ext>
    </p:extLst>
  </p:cSld>
  <p:clrMapOvr>
    <a:masterClrMapping/>
  </p:clrMapOvr>
  <p:transition advTm="103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bed, baby&#10;&#10;Description automatically generated">
            <a:extLst>
              <a:ext uri="{FF2B5EF4-FFF2-40B4-BE49-F238E27FC236}">
                <a16:creationId xmlns:a16="http://schemas.microsoft.com/office/drawing/2014/main" id="{A2F592CF-D1AF-F242-A4F9-7A880A266B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72" b="8359"/>
          <a:stretch/>
        </p:blipFill>
        <p:spPr>
          <a:xfrm>
            <a:off x="20" y="10"/>
            <a:ext cx="12191980" cy="6857990"/>
          </a:xfrm>
          <a:prstGeom prst="rect">
            <a:avLst/>
          </a:prstGeom>
        </p:spPr>
      </p:pic>
      <p:sp>
        <p:nvSpPr>
          <p:cNvPr id="1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itle 7">
            <a:extLst>
              <a:ext uri="{FF2B5EF4-FFF2-40B4-BE49-F238E27FC236}">
                <a16:creationId xmlns:a16="http://schemas.microsoft.com/office/drawing/2014/main" id="{FAFB085F-16E4-504F-A5FF-90FB5401EF2D}"/>
              </a:ext>
            </a:extLst>
          </p:cNvPr>
          <p:cNvSpPr>
            <a:spLocks noGrp="1"/>
          </p:cNvSpPr>
          <p:nvPr>
            <p:ph type="ctrTitle"/>
          </p:nvPr>
        </p:nvSpPr>
        <p:spPr>
          <a:xfrm>
            <a:off x="7897210" y="3239813"/>
            <a:ext cx="4101662" cy="1834056"/>
          </a:xfrm>
        </p:spPr>
        <p:txBody>
          <a:bodyPr vert="horz" lIns="91440" tIns="45720" rIns="91440" bIns="45720" rtlCol="0" anchor="b">
            <a:noAutofit/>
          </a:bodyPr>
          <a:lstStyle/>
          <a:p>
            <a:pPr algn="ctr"/>
            <a:r>
              <a:rPr lang="en-US" altLang="en-US" sz="2800" kern="1200" dirty="0">
                <a:solidFill>
                  <a:srgbClr val="4472C4"/>
                </a:solidFill>
                <a:latin typeface="Verdana" panose="020B0604030504040204" pitchFamily="34" charset="0"/>
                <a:ea typeface="Verdana" panose="020B0604030504040204" pitchFamily="34" charset="0"/>
                <a:cs typeface="Verdana" panose="020B0604030504040204" pitchFamily="34" charset="0"/>
              </a:rPr>
              <a:t>Recommendations for ILEs in PN for Pediatrics</a:t>
            </a:r>
            <a:endParaRPr lang="en-US" sz="2800" kern="1200" dirty="0">
              <a:solidFill>
                <a:srgbClr val="4472C4"/>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Connector 1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Footer Placeholder 1">
            <a:extLst>
              <a:ext uri="{FF2B5EF4-FFF2-40B4-BE49-F238E27FC236}">
                <a16:creationId xmlns:a16="http://schemas.microsoft.com/office/drawing/2014/main" id="{C7568985-CA88-8C43-B1F3-C43517D85057}"/>
              </a:ext>
            </a:extLst>
          </p:cNvPr>
          <p:cNvSpPr txBox="1">
            <a:spLocks/>
          </p:cNvSpPr>
          <p:nvPr/>
        </p:nvSpPr>
        <p:spPr bwMode="auto">
          <a:xfrm>
            <a:off x="8249784" y="6324600"/>
            <a:ext cx="3928944" cy="26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marL="0" indent="0" algn="l" rtl="0" eaLnBrk="0" fontAlgn="base" hangingPunct="0">
              <a:lnSpc>
                <a:spcPct val="100000"/>
              </a:lnSpc>
              <a:spcBef>
                <a:spcPct val="0"/>
              </a:spcBef>
              <a:spcAft>
                <a:spcPts val="800"/>
              </a:spcAft>
              <a:buClr>
                <a:srgbClr val="0070C0"/>
              </a:buClr>
              <a:buFont typeface="Wingdings" pitchFamily="2" charset="2"/>
              <a:buNone/>
              <a:defRPr sz="2600" b="0">
                <a:solidFill>
                  <a:srgbClr val="036295"/>
                </a:solidFill>
                <a:latin typeface="Interstate" panose="02000503020000020004" pitchFamily="2" charset="77"/>
                <a:ea typeface="+mn-ea"/>
                <a:cs typeface="Arial" panose="020B0604020202020204" pitchFamily="34" charset="0"/>
              </a:defRPr>
            </a:lvl1pPr>
            <a:lvl2pPr marL="606069" indent="-301231" algn="l" rtl="0" eaLnBrk="0" fontAlgn="base" hangingPunct="0">
              <a:lnSpc>
                <a:spcPct val="100000"/>
              </a:lnSpc>
              <a:spcBef>
                <a:spcPct val="0"/>
              </a:spcBef>
              <a:spcAft>
                <a:spcPts val="800"/>
              </a:spcAft>
              <a:buClr>
                <a:srgbClr val="0070C0"/>
              </a:buClr>
              <a:buChar char="–"/>
              <a:defRPr sz="1867">
                <a:solidFill>
                  <a:schemeClr val="tx1"/>
                </a:solidFill>
                <a:latin typeface="+mn-lt"/>
              </a:defRPr>
            </a:lvl2pPr>
            <a:lvl3pPr marL="923534" indent="-315661" algn="l" rtl="0" eaLnBrk="0" fontAlgn="base" hangingPunct="0">
              <a:lnSpc>
                <a:spcPct val="100000"/>
              </a:lnSpc>
              <a:spcBef>
                <a:spcPct val="0"/>
              </a:spcBef>
              <a:spcAft>
                <a:spcPts val="800"/>
              </a:spcAft>
              <a:buClr>
                <a:srgbClr val="0070C0"/>
              </a:buClr>
              <a:buChar char="•"/>
              <a:defRPr sz="1600">
                <a:solidFill>
                  <a:schemeClr val="tx1"/>
                </a:solidFill>
                <a:latin typeface="+mn-lt"/>
              </a:defRPr>
            </a:lvl3pPr>
            <a:lvl4pPr marL="1226569"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4pPr>
            <a:lvl5pPr marL="1529604" indent="-301231" algn="l" rtl="0" eaLnBrk="0" fontAlgn="base" hangingPunct="0">
              <a:lnSpc>
                <a:spcPct val="100000"/>
              </a:lnSpc>
              <a:spcBef>
                <a:spcPct val="0"/>
              </a:spcBef>
              <a:spcAft>
                <a:spcPts val="800"/>
              </a:spcAft>
              <a:buClr>
                <a:srgbClr val="0070C0"/>
              </a:buClr>
              <a:buChar char="»"/>
              <a:defRPr sz="1600">
                <a:solidFill>
                  <a:schemeClr val="tx1"/>
                </a:solidFill>
                <a:latin typeface="+mn-lt"/>
              </a:defRPr>
            </a:lvl5pPr>
            <a:lvl6pPr marL="2049091" indent="-301231" algn="l" rtl="0" eaLnBrk="0" fontAlgn="base" hangingPunct="0">
              <a:lnSpc>
                <a:spcPts val="2727"/>
              </a:lnSpc>
              <a:spcBef>
                <a:spcPct val="0"/>
              </a:spcBef>
              <a:spcAft>
                <a:spcPct val="30000"/>
              </a:spcAft>
              <a:buChar char="»"/>
              <a:defRPr sz="1600">
                <a:solidFill>
                  <a:schemeClr val="hlink"/>
                </a:solidFill>
                <a:latin typeface="+mn-lt"/>
              </a:defRPr>
            </a:lvl6pPr>
            <a:lvl7pPr marL="2568580" indent="-301231" algn="l" rtl="0" eaLnBrk="0" fontAlgn="base" hangingPunct="0">
              <a:lnSpc>
                <a:spcPts val="2727"/>
              </a:lnSpc>
              <a:spcBef>
                <a:spcPct val="0"/>
              </a:spcBef>
              <a:spcAft>
                <a:spcPct val="30000"/>
              </a:spcAft>
              <a:buChar char="»"/>
              <a:defRPr sz="1600">
                <a:solidFill>
                  <a:schemeClr val="hlink"/>
                </a:solidFill>
                <a:latin typeface="+mn-lt"/>
              </a:defRPr>
            </a:lvl7pPr>
            <a:lvl8pPr marL="3088068" indent="-301231" algn="l" rtl="0" eaLnBrk="0" fontAlgn="base" hangingPunct="0">
              <a:lnSpc>
                <a:spcPts val="2727"/>
              </a:lnSpc>
              <a:spcBef>
                <a:spcPct val="0"/>
              </a:spcBef>
              <a:spcAft>
                <a:spcPct val="30000"/>
              </a:spcAft>
              <a:buChar char="»"/>
              <a:defRPr sz="1600">
                <a:solidFill>
                  <a:schemeClr val="hlink"/>
                </a:solidFill>
                <a:latin typeface="+mn-lt"/>
              </a:defRPr>
            </a:lvl8pPr>
            <a:lvl9pPr marL="3607556" indent="-301231" algn="l" rtl="0" eaLnBrk="0" fontAlgn="base" hangingPunct="0">
              <a:lnSpc>
                <a:spcPts val="2727"/>
              </a:lnSpc>
              <a:spcBef>
                <a:spcPct val="0"/>
              </a:spcBef>
              <a:spcAft>
                <a:spcPct val="30000"/>
              </a:spcAft>
              <a:buChar char="»"/>
              <a:defRPr sz="1600">
                <a:solidFill>
                  <a:schemeClr val="hlink"/>
                </a:solidFill>
                <a:latin typeface="+mn-lt"/>
              </a:defRPr>
            </a:lvl9pPr>
          </a:lstStyle>
          <a:p>
            <a:pPr>
              <a:defRPr/>
            </a:pPr>
            <a:r>
              <a:rPr lang="de-DE" sz="1000" kern="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Fresenius Kabi USA, LLC      1298-OMEG-02-12/20</a:t>
            </a:r>
          </a:p>
        </p:txBody>
      </p:sp>
      <p:pic>
        <p:nvPicPr>
          <p:cNvPr id="5" name="Audio 4">
            <a:hlinkClick r:id="" action="ppaction://media"/>
            <a:extLst>
              <a:ext uri="{FF2B5EF4-FFF2-40B4-BE49-F238E27FC236}">
                <a16:creationId xmlns:a16="http://schemas.microsoft.com/office/drawing/2014/main" id="{7C47B179-2B0D-4050-83BF-8BA4F437A6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8863362"/>
      </p:ext>
    </p:extLst>
  </p:cSld>
  <p:clrMapOvr>
    <a:masterClrMapping/>
  </p:clrMapOvr>
  <p:transition advTm="3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FD8C5-B7F2-D742-A2FC-EA97C2E8CFB6}"/>
              </a:ext>
            </a:extLst>
          </p:cNvPr>
          <p:cNvSpPr>
            <a:spLocks noGrp="1"/>
          </p:cNvSpPr>
          <p:nvPr>
            <p:ph type="title"/>
          </p:nvPr>
        </p:nvSpPr>
        <p:spPr>
          <a:xfrm>
            <a:off x="838200" y="508001"/>
            <a:ext cx="8576733" cy="778932"/>
          </a:xfrm>
        </p:spPr>
        <p:txBody>
          <a:bodyPr>
            <a:normAutofit/>
          </a:bodyPr>
          <a:lstStyle/>
          <a:p>
            <a:r>
              <a:rPr lang="en-US" sz="2800" dirty="0"/>
              <a:t>ESPEN guidelines on lipids in pediatric PN</a:t>
            </a:r>
            <a:r>
              <a:rPr lang="en-US" sz="2800" baseline="30000" dirty="0"/>
              <a:t>1</a:t>
            </a:r>
          </a:p>
        </p:txBody>
      </p:sp>
      <p:sp>
        <p:nvSpPr>
          <p:cNvPr id="5" name="Content Placeholder 4">
            <a:extLst>
              <a:ext uri="{FF2B5EF4-FFF2-40B4-BE49-F238E27FC236}">
                <a16:creationId xmlns:a16="http://schemas.microsoft.com/office/drawing/2014/main" id="{4CF96463-089E-1B43-9939-2CA8896A6D58}"/>
              </a:ext>
            </a:extLst>
          </p:cNvPr>
          <p:cNvSpPr>
            <a:spLocks noGrp="1"/>
          </p:cNvSpPr>
          <p:nvPr>
            <p:ph idx="1"/>
          </p:nvPr>
        </p:nvSpPr>
        <p:spPr>
          <a:xfrm>
            <a:off x="1020417" y="1560783"/>
            <a:ext cx="10140876" cy="3736433"/>
          </a:xfrm>
        </p:spPr>
        <p:txBody>
          <a:bodyPr>
            <a:noAutofit/>
          </a:bodyPr>
          <a:lstStyle/>
          <a:p>
            <a:r>
              <a:rPr lang="en-US" sz="1800" dirty="0"/>
              <a:t>In pediatric patients, intravenous lipid emulsions (ILEs) should be an integral part of parenteral nutrition (PN) either exclusive or complementary to enteral feeding (</a:t>
            </a:r>
            <a:r>
              <a:rPr lang="en-US" sz="1800" dirty="0" err="1"/>
              <a:t>LoE</a:t>
            </a:r>
            <a:r>
              <a:rPr lang="en-US" sz="1800" dirty="0"/>
              <a:t> 1-, RG A, strong recommendation for).</a:t>
            </a:r>
          </a:p>
          <a:p>
            <a:r>
              <a:rPr lang="en-US" sz="1800" dirty="0"/>
              <a:t>In preterm infants, lipid emulsions can be started immediately after birth and no later than on day two of life and for those in whom enteral feeding has been withdrawn, they can be started at time of PN initiation (</a:t>
            </a:r>
            <a:r>
              <a:rPr lang="en-US" sz="1800" dirty="0" err="1"/>
              <a:t>LoE</a:t>
            </a:r>
            <a:r>
              <a:rPr lang="en-US" sz="1800" dirty="0"/>
              <a:t> 1-, RG A, strong recommendation for).</a:t>
            </a:r>
          </a:p>
          <a:p>
            <a:r>
              <a:rPr lang="en-US" sz="1800" dirty="0"/>
              <a:t>Markers of liver integrity and function, and triglyceride concentrations in serum or plasma should be monitored regularly in patients receiving ILEs, and more frequently in cases with a marked risk for hyperlipidemia (e.g., patients with high lipid or glucose dosage, sepsis, catabolism, extremely low birth weight infants) (</a:t>
            </a:r>
            <a:r>
              <a:rPr lang="en-US" sz="1800" dirty="0" err="1"/>
              <a:t>LoE</a:t>
            </a:r>
            <a:r>
              <a:rPr lang="en-US" sz="1800" dirty="0"/>
              <a:t> 2-, RG B, strong recommendation for).</a:t>
            </a:r>
          </a:p>
        </p:txBody>
      </p:sp>
      <p:sp>
        <p:nvSpPr>
          <p:cNvPr id="6" name="Rectangle 5">
            <a:extLst>
              <a:ext uri="{FF2B5EF4-FFF2-40B4-BE49-F238E27FC236}">
                <a16:creationId xmlns:a16="http://schemas.microsoft.com/office/drawing/2014/main" id="{803044F3-2AD3-4848-B68E-1095EA552523}"/>
              </a:ext>
            </a:extLst>
          </p:cNvPr>
          <p:cNvSpPr/>
          <p:nvPr/>
        </p:nvSpPr>
        <p:spPr>
          <a:xfrm>
            <a:off x="758688" y="6079829"/>
            <a:ext cx="11081797" cy="30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Lapillonne</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 Fidler Mis N, Goulet O, et al. ESPGHAN/ESPEN/ESPR/CSPEN guidelines on pediatric parenteral nutrition: Lipids.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2018;37:2324-2336.</a:t>
            </a:r>
          </a:p>
        </p:txBody>
      </p:sp>
      <p:pic>
        <p:nvPicPr>
          <p:cNvPr id="7" name="Audio 6">
            <a:hlinkClick r:id="" action="ppaction://media"/>
            <a:extLst>
              <a:ext uri="{FF2B5EF4-FFF2-40B4-BE49-F238E27FC236}">
                <a16:creationId xmlns:a16="http://schemas.microsoft.com/office/drawing/2014/main" id="{BE8D48AA-EF24-44E7-B30E-E10F4FC6A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4638609"/>
      </p:ext>
    </p:extLst>
  </p:cSld>
  <p:clrMapOvr>
    <a:masterClrMapping/>
  </p:clrMapOvr>
  <p:transition advTm="391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4396AB-7EAB-40EF-97B7-1B8AB242F206}"/>
              </a:ext>
            </a:extLst>
          </p:cNvPr>
          <p:cNvGraphicFramePr>
            <a:graphicFrameLocks noChangeAspect="1"/>
          </p:cNvGraphicFramePr>
          <p:nvPr>
            <p:custDataLst>
              <p:tags r:id="rId3"/>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054" name="think-cell Slide" r:id="rId9" imgW="270" imgH="270" progId="TCLayout.ActiveDocument.1">
                  <p:embed/>
                </p:oleObj>
              </mc:Choice>
              <mc:Fallback>
                <p:oleObj name="think-cell Slide" r:id="rId9" imgW="270" imgH="270" progId="TCLayout.ActiveDocument.1">
                  <p:embed/>
                  <p:pic>
                    <p:nvPicPr>
                      <p:cNvPr id="4" name="Object 3" hidden="1">
                        <a:extLst>
                          <a:ext uri="{FF2B5EF4-FFF2-40B4-BE49-F238E27FC236}">
                            <a16:creationId xmlns:a16="http://schemas.microsoft.com/office/drawing/2014/main" id="{644396AB-7EAB-40EF-97B7-1B8AB242F206}"/>
                          </a:ext>
                        </a:extLst>
                      </p:cNvPr>
                      <p:cNvPicPr/>
                      <p:nvPr/>
                    </p:nvPicPr>
                    <p:blipFill>
                      <a:blip r:embed="rId10"/>
                      <a:stretch>
                        <a:fillRect/>
                      </a:stretch>
                    </p:blipFill>
                    <p:spPr>
                      <a:xfrm>
                        <a:off x="1525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3259A5B-BBC6-4F08-A559-85BDBF9F191F}"/>
              </a:ext>
            </a:extLst>
          </p:cNvPr>
          <p:cNvSpPr/>
          <p:nvPr>
            <p:custDataLst>
              <p:tags r:id="rId4"/>
            </p:custDataLst>
          </p:nvPr>
        </p:nvSpPr>
        <p:spPr bwMode="auto">
          <a:xfrm>
            <a:off x="1524000" y="0"/>
            <a:ext cx="158750" cy="158750"/>
          </a:xfrm>
          <a:prstGeom prst="rect">
            <a:avLst/>
          </a:prstGeom>
          <a:solidFill>
            <a:srgbClr val="FF00FF"/>
          </a:solidFill>
          <a:ln w="9525" cap="flat" cmpd="sng" algn="ctr">
            <a:solidFill>
              <a:srgbClr val="FFFF00"/>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algn="ctr">
              <a:lnSpc>
                <a:spcPct val="85000"/>
              </a:lnSpc>
            </a:pPr>
            <a:endParaRPr lang="en-US" sz="2800" b="1" dirty="0">
              <a:solidFill>
                <a:srgbClr val="FFFF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7650" name="Title 1"/>
          <p:cNvSpPr>
            <a:spLocks noGrp="1"/>
          </p:cNvSpPr>
          <p:nvPr>
            <p:ph type="title"/>
          </p:nvPr>
        </p:nvSpPr>
        <p:spPr>
          <a:xfrm>
            <a:off x="912284" y="569843"/>
            <a:ext cx="8576733" cy="684856"/>
          </a:xfrm>
        </p:spPr>
        <p:txBody>
          <a:bodyPr>
            <a:noAutofit/>
          </a:bodyPr>
          <a:lstStyle/>
          <a:p>
            <a:r>
              <a:rPr lang="en-US" sz="2800" dirty="0"/>
              <a:t>ILE composition comparison</a:t>
            </a:r>
          </a:p>
        </p:txBody>
      </p:sp>
      <p:sp>
        <p:nvSpPr>
          <p:cNvPr id="7" name="Rectangle 4"/>
          <p:cNvSpPr>
            <a:spLocks noChangeArrowheads="1"/>
          </p:cNvSpPr>
          <p:nvPr/>
        </p:nvSpPr>
        <p:spPr bwMode="auto">
          <a:xfrm>
            <a:off x="1005049" y="5547865"/>
            <a:ext cx="11409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defRPr/>
            </a:pPr>
            <a:r>
              <a:rPr lang="en-US" alt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*Distributed by.</a:t>
            </a:r>
          </a:p>
          <a:p>
            <a:pPr eaLnBrk="1" hangingPunct="1">
              <a:lnSpc>
                <a:spcPct val="90000"/>
              </a:lnSpc>
              <a:spcBef>
                <a:spcPts val="200"/>
              </a:spcBef>
              <a:tabLst>
                <a:tab pos="8248650" algn="r"/>
              </a:tabLst>
              <a:defRPr/>
            </a:pPr>
            <a:r>
              <a:rPr lang="en-US" alt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†Internal data.</a:t>
            </a:r>
          </a:p>
        </p:txBody>
      </p:sp>
      <p:graphicFrame>
        <p:nvGraphicFramePr>
          <p:cNvPr id="2" name="Table 4">
            <a:extLst>
              <a:ext uri="{FF2B5EF4-FFF2-40B4-BE49-F238E27FC236}">
                <a16:creationId xmlns:a16="http://schemas.microsoft.com/office/drawing/2014/main" id="{A2CBFC2C-81A8-CD45-8B0C-36EF2A945C2B}"/>
              </a:ext>
            </a:extLst>
          </p:cNvPr>
          <p:cNvGraphicFramePr>
            <a:graphicFrameLocks noGrp="1"/>
          </p:cNvGraphicFramePr>
          <p:nvPr>
            <p:extLst>
              <p:ext uri="{D42A27DB-BD31-4B8C-83A1-F6EECF244321}">
                <p14:modId xmlns:p14="http://schemas.microsoft.com/office/powerpoint/2010/main" val="3388159150"/>
              </p:ext>
            </p:extLst>
          </p:nvPr>
        </p:nvGraphicFramePr>
        <p:xfrm>
          <a:off x="1005049" y="1480720"/>
          <a:ext cx="9364426" cy="4025790"/>
        </p:xfrm>
        <a:graphic>
          <a:graphicData uri="http://schemas.openxmlformats.org/drawingml/2006/table">
            <a:tbl>
              <a:tblPr firstRow="1" bandRow="1">
                <a:tableStyleId>{5C22544A-7EE6-4342-B048-85BDC9FD1C3A}</a:tableStyleId>
              </a:tblPr>
              <a:tblGrid>
                <a:gridCol w="3128218">
                  <a:extLst>
                    <a:ext uri="{9D8B030D-6E8A-4147-A177-3AD203B41FA5}">
                      <a16:colId xmlns:a16="http://schemas.microsoft.com/office/drawing/2014/main" val="3597438958"/>
                    </a:ext>
                  </a:extLst>
                </a:gridCol>
                <a:gridCol w="3108960">
                  <a:extLst>
                    <a:ext uri="{9D8B030D-6E8A-4147-A177-3AD203B41FA5}">
                      <a16:colId xmlns:a16="http://schemas.microsoft.com/office/drawing/2014/main" val="3417911754"/>
                    </a:ext>
                  </a:extLst>
                </a:gridCol>
                <a:gridCol w="3127248">
                  <a:extLst>
                    <a:ext uri="{9D8B030D-6E8A-4147-A177-3AD203B41FA5}">
                      <a16:colId xmlns:a16="http://schemas.microsoft.com/office/drawing/2014/main" val="2967241927"/>
                    </a:ext>
                  </a:extLst>
                </a:gridCol>
              </a:tblGrid>
              <a:tr h="638046">
                <a:tc>
                  <a:txBody>
                    <a:bodyPr/>
                    <a:lstStyle/>
                    <a:p>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274320"/>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Intralipid</a:t>
                      </a:r>
                      <a:r>
                        <a:rPr lang="en-US" sz="16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1</a:t>
                      </a:r>
                    </a:p>
                    <a:p>
                      <a:pPr marL="274320"/>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rPr>
                        <a:t>20% Emulsion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600" dirty="0">
                          <a:solidFill>
                            <a:srgbClr val="0070C0"/>
                          </a:solidFill>
                          <a:latin typeface="Verdana" panose="020B0604030504040204" pitchFamily="34" charset="0"/>
                          <a:ea typeface="Verdana" panose="020B0604030504040204" pitchFamily="34" charset="0"/>
                          <a:cs typeface="Verdana" panose="020B0604030504040204" pitchFamily="34" charset="0"/>
                        </a:rPr>
                        <a:t>Omegaven</a:t>
                      </a:r>
                      <a:r>
                        <a:rPr lang="en-US" sz="1600" b="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p>
                    <a:p>
                      <a:pPr marL="274320"/>
                      <a:r>
                        <a:rPr lang="en-US" sz="1200" b="0" dirty="0">
                          <a:solidFill>
                            <a:srgbClr val="0070C0"/>
                          </a:solidFill>
                          <a:latin typeface="Verdana" panose="020B0604030504040204" pitchFamily="34" charset="0"/>
                          <a:ea typeface="Verdana" panose="020B0604030504040204" pitchFamily="34" charset="0"/>
                          <a:cs typeface="Verdana" panose="020B0604030504040204" pitchFamily="34" charset="0"/>
                        </a:rPr>
                        <a:t>10% Emulsion</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0564842"/>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Manufacturer</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Fresenius Kabi/Baxter*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Fresenius Kabi</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97252107"/>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Oil Source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Soybean Oil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Fish Oil</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74724416"/>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Indication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Adults and Pediatrics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Pediatrics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64640929"/>
                  </a:ext>
                </a:extLst>
              </a:tr>
              <a:tr h="282312">
                <a:tc>
                  <a:txBody>
                    <a:bodyPr/>
                    <a:lstStyle/>
                    <a:p>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gridSpan="2">
                  <a:txBody>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Fat Composition (mean value or range % by weight)</a:t>
                      </a:r>
                      <a:r>
                        <a:rPr lang="en-US" sz="12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p>
                  </a:txBody>
                  <a:tcPr anchor="ctr">
                    <a:lnL w="12700" cap="flat" cmpd="sng" algn="ctr">
                      <a:solidFill>
                        <a:srgbClr val="0070C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0C0"/>
                    </a:solidFill>
                  </a:tcPr>
                </a:tc>
                <a:tc hMerge="1">
                  <a:txBody>
                    <a:bodyPr/>
                    <a:lstStyle/>
                    <a:p>
                      <a:endParaRPr lang="en-US" sz="12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93728747"/>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Linoleic</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44-62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1.5</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99333558"/>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Alpha-Linoleic</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4-11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1.1</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56696283"/>
                  </a:ext>
                </a:extLst>
              </a:tr>
              <a:tr h="282312">
                <a:tc>
                  <a:txBody>
                    <a:bodyPr/>
                    <a:lstStyle/>
                    <a:p>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Eicosapentaenoic</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(EPA)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13-26</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734924"/>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Docosahexaenoic (DHA)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14-27</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35092074"/>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Oleic</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19-30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4-11</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4884677"/>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Arachidonic</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0.2-2</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97314175"/>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Alpha-Tocopherol (mg/L)</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a:r>
                        <a:rPr lang="en-US" sz="1200" dirty="0">
                          <a:latin typeface="Verdana" panose="020B0604030504040204" pitchFamily="34" charset="0"/>
                          <a:ea typeface="Verdana" panose="020B0604030504040204" pitchFamily="34" charset="0"/>
                          <a:cs typeface="Verdana" panose="020B0604030504040204" pitchFamily="34" charset="0"/>
                        </a:rPr>
                        <a:t>38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150-300</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0514251"/>
                  </a:ext>
                </a:extLst>
              </a:tr>
              <a:tr h="282312">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Phytosterol Content</a:t>
                      </a:r>
                      <a:r>
                        <a:rPr lang="en-US"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mcg/mL</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381 ± 28.9</a:t>
                      </a:r>
                      <a:r>
                        <a:rPr lang="en-US" sz="1200" kern="1200" baseline="30000" dirty="0">
                          <a:solidFill>
                            <a:schemeClr val="dk1"/>
                          </a:solidFill>
                          <a:effectLst/>
                          <a:latin typeface="+mn-lt"/>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274320"/>
                      <a:r>
                        <a:rPr lang="en-US" sz="1200" dirty="0">
                          <a:solidFill>
                            <a:srgbClr val="0070C0"/>
                          </a:solidFill>
                          <a:latin typeface="Verdana" panose="020B0604030504040204" pitchFamily="34" charset="0"/>
                          <a:ea typeface="Verdana" panose="020B0604030504040204" pitchFamily="34" charset="0"/>
                          <a:cs typeface="Verdana" panose="020B0604030504040204" pitchFamily="34" charset="0"/>
                        </a:rPr>
                        <a:t>3.66 ± 0.59</a:t>
                      </a:r>
                      <a:r>
                        <a:rPr lang="en-US" sz="1200"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4</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94555012"/>
                  </a:ext>
                </a:extLst>
              </a:tr>
            </a:tbl>
          </a:graphicData>
        </a:graphic>
      </p:graphicFrame>
      <p:sp>
        <p:nvSpPr>
          <p:cNvPr id="5" name="Rectangle 4">
            <a:extLst>
              <a:ext uri="{FF2B5EF4-FFF2-40B4-BE49-F238E27FC236}">
                <a16:creationId xmlns:a16="http://schemas.microsoft.com/office/drawing/2014/main" id="{6077AC92-CEB7-F141-93CA-64FEC1EE54E9}"/>
              </a:ext>
            </a:extLst>
          </p:cNvPr>
          <p:cNvSpPr/>
          <p:nvPr/>
        </p:nvSpPr>
        <p:spPr>
          <a:xfrm>
            <a:off x="675860" y="5934671"/>
            <a:ext cx="10522408" cy="861774"/>
          </a:xfrm>
          <a:prstGeom prst="rect">
            <a:avLst/>
          </a:prstGeom>
        </p:spPr>
        <p:txBody>
          <a:bodyPr wrap="square">
            <a:spAutoFit/>
          </a:bodyPr>
          <a:lstStyle/>
          <a:p>
            <a:pPr eaLnBrk="1" hangingPunct="1">
              <a:lnSpc>
                <a:spcPct val="90000"/>
              </a:lnSpc>
              <a:spcBef>
                <a:spcPts val="600"/>
              </a:spcBef>
              <a:tabLst>
                <a:tab pos="8248650" algn="r"/>
              </a:tabLst>
            </a:pPr>
            <a:r>
              <a:rPr lang="en-US" altLang="en-US" sz="10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1. Intralipid Prescribing Information, 2015. 2. Omegaven Prescribing Information, Fresenius Kabi USA, LLC. 2018. 3. Data on file. 4. Harvey K, Xu Z, Walker C, et al. Parenteral lipid emulsions in guinea pigs differentially influence plasma and tissue levels of fatty acids, squalene, cholesterol, and phytosterols. </a:t>
            </a:r>
            <a:r>
              <a:rPr lang="en-US" altLang="en-US" sz="1000" i="1"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Lipids</a:t>
            </a:r>
            <a:r>
              <a:rPr lang="en-US" altLang="en-US" sz="10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 2014;49(8):777-793. </a:t>
            </a:r>
          </a:p>
          <a:p>
            <a:pPr eaLnBrk="1" hangingPunct="1">
              <a:lnSpc>
                <a:spcPct val="90000"/>
              </a:lnSpc>
              <a:spcBef>
                <a:spcPts val="600"/>
              </a:spcBef>
              <a:tabLst>
                <a:tab pos="8248650" algn="r"/>
              </a:tabLst>
            </a:pPr>
            <a:br>
              <a:rPr lang="en-US" altLang="en-US" sz="10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br>
            <a:endParaRPr lang="en-US" altLang="en-US" sz="10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Audio 11">
            <a:hlinkClick r:id="" action="ppaction://media"/>
            <a:extLst>
              <a:ext uri="{FF2B5EF4-FFF2-40B4-BE49-F238E27FC236}">
                <a16:creationId xmlns:a16="http://schemas.microsoft.com/office/drawing/2014/main" id="{36D718C6-491E-4265-9AC7-7B752A51A8A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430000" y="6096000"/>
            <a:ext cx="609600" cy="609600"/>
          </a:xfrm>
          <a:prstGeom prst="rect">
            <a:avLst/>
          </a:prstGeom>
        </p:spPr>
      </p:pic>
    </p:spTree>
    <p:custDataLst>
      <p:tags r:id="rId2"/>
    </p:custDataLst>
    <p:extLst>
      <p:ext uri="{BB962C8B-B14F-4D97-AF65-F5344CB8AC3E}">
        <p14:creationId xmlns:p14="http://schemas.microsoft.com/office/powerpoint/2010/main" val="3381123154"/>
      </p:ext>
    </p:extLst>
  </p:cSld>
  <p:clrMapOvr>
    <a:masterClrMapping/>
  </p:clrMapOvr>
  <p:transition advTm="161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4BD0-BC8E-6B40-B68A-61F806A96AA4}"/>
              </a:ext>
            </a:extLst>
          </p:cNvPr>
          <p:cNvSpPr>
            <a:spLocks noGrp="1"/>
          </p:cNvSpPr>
          <p:nvPr>
            <p:ph type="title"/>
          </p:nvPr>
        </p:nvSpPr>
        <p:spPr>
          <a:xfrm>
            <a:off x="912284" y="569843"/>
            <a:ext cx="8576733" cy="684856"/>
          </a:xfrm>
        </p:spPr>
        <p:txBody>
          <a:bodyPr>
            <a:normAutofit/>
          </a:bodyPr>
          <a:lstStyle/>
          <a:p>
            <a:r>
              <a:rPr lang="en-US" sz="2800" dirty="0"/>
              <a:t>Importance of DHA and EPA (</a:t>
            </a:r>
            <a:r>
              <a:rPr lang="el-GR" sz="2800" dirty="0"/>
              <a:t>ω-3 </a:t>
            </a:r>
            <a:r>
              <a:rPr lang="en-US" sz="2800" dirty="0"/>
              <a:t>fatty acids)</a:t>
            </a:r>
          </a:p>
        </p:txBody>
      </p:sp>
      <p:sp>
        <p:nvSpPr>
          <p:cNvPr id="3" name="Rounded Rectangle 2">
            <a:extLst>
              <a:ext uri="{FF2B5EF4-FFF2-40B4-BE49-F238E27FC236}">
                <a16:creationId xmlns:a16="http://schemas.microsoft.com/office/drawing/2014/main" id="{DAA6FE24-57F6-7847-974E-1F04C28489EF}"/>
              </a:ext>
            </a:extLst>
          </p:cNvPr>
          <p:cNvSpPr/>
          <p:nvPr/>
        </p:nvSpPr>
        <p:spPr>
          <a:xfrm>
            <a:off x="1181100" y="1470993"/>
            <a:ext cx="9804952" cy="103367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a:r>
              <a:rPr lang="en-US" dirty="0">
                <a:latin typeface="Verdana" panose="020B0604030504040204" pitchFamily="34" charset="0"/>
                <a:ea typeface="Verdana" panose="020B0604030504040204" pitchFamily="34" charset="0"/>
                <a:cs typeface="Verdana" panose="020B0604030504040204" pitchFamily="34" charset="0"/>
              </a:rPr>
              <a:t>DHA and EPA (</a:t>
            </a:r>
            <a:r>
              <a:rPr lang="el-GR" dirty="0">
                <a:latin typeface="Verdana" panose="020B0604030504040204" pitchFamily="34" charset="0"/>
                <a:ea typeface="Verdana" panose="020B0604030504040204" pitchFamily="34" charset="0"/>
                <a:cs typeface="Verdana" panose="020B0604030504040204" pitchFamily="34" charset="0"/>
              </a:rPr>
              <a:t>ω-3 </a:t>
            </a:r>
            <a:r>
              <a:rPr lang="en-US" dirty="0">
                <a:latin typeface="Verdana" panose="020B0604030504040204" pitchFamily="34" charset="0"/>
                <a:ea typeface="Verdana" panose="020B0604030504040204" pitchFamily="34" charset="0"/>
                <a:cs typeface="Verdana" panose="020B0604030504040204" pitchFamily="34" charset="0"/>
              </a:rPr>
              <a:t>fatty acids) are considered to be important for healthy</a:t>
            </a:r>
          </a:p>
          <a:p>
            <a:pPr marL="290513"/>
            <a:r>
              <a:rPr lang="en-US" dirty="0">
                <a:latin typeface="Verdana" panose="020B0604030504040204" pitchFamily="34" charset="0"/>
                <a:ea typeface="Verdana" panose="020B0604030504040204" pitchFamily="34" charset="0"/>
                <a:cs typeface="Verdana" panose="020B0604030504040204" pitchFamily="34" charset="0"/>
              </a:rPr>
              <a:t>development of infants due to their special physiological roles.</a:t>
            </a:r>
            <a:r>
              <a:rPr lang="en-US" baseline="30000" dirty="0">
                <a:latin typeface="Verdana" panose="020B0604030504040204" pitchFamily="34" charset="0"/>
                <a:ea typeface="Verdana" panose="020B0604030504040204" pitchFamily="34" charset="0"/>
                <a:cs typeface="Verdana" panose="020B0604030504040204" pitchFamily="34" charset="0"/>
              </a:rPr>
              <a:t>1,2</a:t>
            </a:r>
          </a:p>
        </p:txBody>
      </p:sp>
      <p:sp>
        <p:nvSpPr>
          <p:cNvPr id="4" name="Rectangle 3">
            <a:extLst>
              <a:ext uri="{FF2B5EF4-FFF2-40B4-BE49-F238E27FC236}">
                <a16:creationId xmlns:a16="http://schemas.microsoft.com/office/drawing/2014/main" id="{12A572A3-7BD8-9D46-A331-77F5047919D8}"/>
              </a:ext>
            </a:extLst>
          </p:cNvPr>
          <p:cNvSpPr/>
          <p:nvPr/>
        </p:nvSpPr>
        <p:spPr>
          <a:xfrm>
            <a:off x="686998" y="5692856"/>
            <a:ext cx="10723124" cy="861774"/>
          </a:xfrm>
          <a:prstGeom prst="rect">
            <a:avLst/>
          </a:prstGeom>
        </p:spPr>
        <p:txBody>
          <a:bodyPr wrap="square">
            <a:spAutoFit/>
          </a:bodyPr>
          <a:lstStyle/>
          <a:p>
            <a:r>
              <a:rPr lang="en-US" sz="1000" dirty="0">
                <a:latin typeface="Verdana" panose="020B0604030504040204" pitchFamily="34" charset="0"/>
                <a:ea typeface="Verdana" panose="020B0604030504040204" pitchFamily="34" charset="0"/>
                <a:cs typeface="Verdana" panose="020B0604030504040204" pitchFamily="34" charset="0"/>
              </a:rPr>
              <a:t>1. </a:t>
            </a:r>
            <a:r>
              <a:rPr lang="en-US" sz="1000" dirty="0" err="1">
                <a:latin typeface="Verdana" panose="020B0604030504040204" pitchFamily="34" charset="0"/>
                <a:ea typeface="Verdana" panose="020B0604030504040204" pitchFamily="34" charset="0"/>
                <a:cs typeface="Verdana" panose="020B0604030504040204" pitchFamily="34" charset="0"/>
              </a:rPr>
              <a:t>Agostoni</a:t>
            </a:r>
            <a:r>
              <a:rPr lang="en-US" sz="1000" dirty="0">
                <a:latin typeface="Verdana" panose="020B0604030504040204" pitchFamily="34" charset="0"/>
                <a:ea typeface="Verdana" panose="020B0604030504040204" pitchFamily="34" charset="0"/>
                <a:cs typeface="Verdana" panose="020B0604030504040204" pitchFamily="34" charset="0"/>
              </a:rPr>
              <a:t> C. Role of long-chain polyunsaturated fatty acids in the first year of life</a:t>
            </a:r>
            <a:r>
              <a:rPr lang="en-US" sz="1000" i="1" dirty="0">
                <a:latin typeface="Verdana" panose="020B0604030504040204" pitchFamily="34" charset="0"/>
                <a:ea typeface="Verdana" panose="020B0604030504040204" pitchFamily="34" charset="0"/>
                <a:cs typeface="Verdana" panose="020B0604030504040204" pitchFamily="34" charset="0"/>
              </a:rPr>
              <a:t>. J </a:t>
            </a:r>
            <a:r>
              <a:rPr lang="en-US" sz="1000" i="1" dirty="0" err="1">
                <a:latin typeface="Verdana" panose="020B0604030504040204" pitchFamily="34" charset="0"/>
                <a:ea typeface="Verdana" panose="020B0604030504040204" pitchFamily="34" charset="0"/>
                <a:cs typeface="Verdana" panose="020B0604030504040204" pitchFamily="34" charset="0"/>
              </a:rPr>
              <a:t>Pediatr</a:t>
            </a:r>
            <a:r>
              <a:rPr lang="en-US" sz="1000" i="1" dirty="0">
                <a:latin typeface="Verdana" panose="020B0604030504040204" pitchFamily="34" charset="0"/>
                <a:ea typeface="Verdana" panose="020B0604030504040204" pitchFamily="34" charset="0"/>
                <a:cs typeface="Verdana" panose="020B0604030504040204" pitchFamily="34" charset="0"/>
              </a:rPr>
              <a:t> Gastroenterol </a:t>
            </a:r>
            <a:r>
              <a:rPr lang="en-US" sz="1000" i="1" dirty="0" err="1">
                <a:latin typeface="Verdana" panose="020B0604030504040204" pitchFamily="34" charset="0"/>
                <a:ea typeface="Verdana" panose="020B0604030504040204" pitchFamily="34" charset="0"/>
                <a:cs typeface="Verdana" panose="020B0604030504040204" pitchFamily="34" charset="0"/>
              </a:rPr>
              <a:t>Nutr</a:t>
            </a:r>
            <a:r>
              <a:rPr lang="en-US" sz="1000" dirty="0">
                <a:latin typeface="Verdana" panose="020B0604030504040204" pitchFamily="34" charset="0"/>
                <a:ea typeface="Verdana" panose="020B0604030504040204" pitchFamily="34" charset="0"/>
                <a:cs typeface="Verdana" panose="020B0604030504040204" pitchFamily="34" charset="0"/>
              </a:rPr>
              <a:t>. 2008;47(suppl 2):S41-S44. 2. Cetin I, </a:t>
            </a:r>
            <a:r>
              <a:rPr lang="en-US" sz="1000" dirty="0" err="1">
                <a:latin typeface="Verdana" panose="020B0604030504040204" pitchFamily="34" charset="0"/>
                <a:ea typeface="Verdana" panose="020B0604030504040204" pitchFamily="34" charset="0"/>
                <a:cs typeface="Verdana" panose="020B0604030504040204" pitchFamily="34" charset="0"/>
              </a:rPr>
              <a:t>Koletzko</a:t>
            </a:r>
            <a:r>
              <a:rPr lang="en-US" sz="1000" dirty="0">
                <a:latin typeface="Verdana" panose="020B0604030504040204" pitchFamily="34" charset="0"/>
                <a:ea typeface="Verdana" panose="020B0604030504040204" pitchFamily="34" charset="0"/>
                <a:cs typeface="Verdana" panose="020B0604030504040204" pitchFamily="34" charset="0"/>
              </a:rPr>
              <a:t> B. Long-chain omega-3 fatty acid supply in pregnancy and lactation. </a:t>
            </a:r>
            <a:r>
              <a:rPr lang="en-US" sz="1000" i="1" dirty="0" err="1">
                <a:latin typeface="Verdana" panose="020B0604030504040204" pitchFamily="34" charset="0"/>
                <a:ea typeface="Verdana" panose="020B0604030504040204" pitchFamily="34" charset="0"/>
                <a:cs typeface="Verdana" panose="020B0604030504040204" pitchFamily="34" charset="0"/>
              </a:rPr>
              <a:t>Curr</a:t>
            </a:r>
            <a:r>
              <a:rPr lang="en-US" sz="1000" i="1" dirty="0">
                <a:latin typeface="Verdana" panose="020B0604030504040204" pitchFamily="34" charset="0"/>
                <a:ea typeface="Verdana" panose="020B0604030504040204" pitchFamily="34" charset="0"/>
                <a:cs typeface="Verdana" panose="020B0604030504040204" pitchFamily="34" charset="0"/>
              </a:rPr>
              <a:t> </a:t>
            </a:r>
            <a:r>
              <a:rPr lang="en-US" sz="1000" i="1" dirty="0" err="1">
                <a:latin typeface="Verdana" panose="020B0604030504040204" pitchFamily="34" charset="0"/>
                <a:ea typeface="Verdana" panose="020B0604030504040204" pitchFamily="34" charset="0"/>
                <a:cs typeface="Verdana" panose="020B0604030504040204" pitchFamily="34" charset="0"/>
              </a:rPr>
              <a:t>Opin</a:t>
            </a:r>
            <a:r>
              <a:rPr lang="en-US" sz="1000" i="1" dirty="0">
                <a:latin typeface="Verdana" panose="020B0604030504040204" pitchFamily="34" charset="0"/>
                <a:ea typeface="Verdana" panose="020B0604030504040204" pitchFamily="34" charset="0"/>
                <a:cs typeface="Verdana" panose="020B0604030504040204" pitchFamily="34" charset="0"/>
              </a:rPr>
              <a:t> Clin </a:t>
            </a:r>
            <a:r>
              <a:rPr lang="en-US" sz="1000" i="1" dirty="0" err="1">
                <a:latin typeface="Verdana" panose="020B0604030504040204" pitchFamily="34" charset="0"/>
                <a:ea typeface="Verdana" panose="020B0604030504040204" pitchFamily="34" charset="0"/>
                <a:cs typeface="Verdana" panose="020B0604030504040204" pitchFamily="34" charset="0"/>
              </a:rPr>
              <a:t>Nutr</a:t>
            </a:r>
            <a:r>
              <a:rPr lang="en-US" sz="1000" i="1" dirty="0">
                <a:latin typeface="Verdana" panose="020B0604030504040204" pitchFamily="34" charset="0"/>
                <a:ea typeface="Verdana" panose="020B0604030504040204" pitchFamily="34" charset="0"/>
                <a:cs typeface="Verdana" panose="020B0604030504040204" pitchFamily="34" charset="0"/>
              </a:rPr>
              <a:t> </a:t>
            </a:r>
            <a:r>
              <a:rPr lang="en-US" sz="1000" i="1" dirty="0" err="1">
                <a:latin typeface="Verdana" panose="020B0604030504040204" pitchFamily="34" charset="0"/>
                <a:ea typeface="Verdana" panose="020B0604030504040204" pitchFamily="34" charset="0"/>
                <a:cs typeface="Verdana" panose="020B0604030504040204" pitchFamily="34" charset="0"/>
              </a:rPr>
              <a:t>Metab</a:t>
            </a:r>
            <a:r>
              <a:rPr lang="en-US" sz="1000" i="1" dirty="0">
                <a:latin typeface="Verdana" panose="020B0604030504040204" pitchFamily="34" charset="0"/>
                <a:ea typeface="Verdana" panose="020B0604030504040204" pitchFamily="34" charset="0"/>
                <a:cs typeface="Verdana" panose="020B0604030504040204" pitchFamily="34" charset="0"/>
              </a:rPr>
              <a:t> Care</a:t>
            </a:r>
            <a:r>
              <a:rPr lang="en-US" sz="1000" dirty="0">
                <a:latin typeface="Verdana" panose="020B0604030504040204" pitchFamily="34" charset="0"/>
                <a:ea typeface="Verdana" panose="020B0604030504040204" pitchFamily="34" charset="0"/>
                <a:cs typeface="Verdana" panose="020B0604030504040204" pitchFamily="34" charset="0"/>
              </a:rPr>
              <a:t>. 2008;11(3):297-302. 3. </a:t>
            </a:r>
            <a:r>
              <a:rPr lang="en-US" sz="1000" dirty="0" err="1">
                <a:latin typeface="Verdana" panose="020B0604030504040204" pitchFamily="34" charset="0"/>
                <a:ea typeface="Verdana" panose="020B0604030504040204" pitchFamily="34" charset="0"/>
                <a:cs typeface="Verdana" panose="020B0604030504040204" pitchFamily="34" charset="0"/>
              </a:rPr>
              <a:t>Lapillonne</a:t>
            </a:r>
            <a:r>
              <a:rPr lang="en-US" sz="1000" dirty="0">
                <a:latin typeface="Verdana" panose="020B0604030504040204" pitchFamily="34" charset="0"/>
                <a:ea typeface="Verdana" panose="020B0604030504040204" pitchFamily="34" charset="0"/>
                <a:cs typeface="Verdana" panose="020B0604030504040204" pitchFamily="34" charset="0"/>
              </a:rPr>
              <a:t> A, Groh-</a:t>
            </a:r>
            <a:r>
              <a:rPr lang="en-US" sz="1000" dirty="0" err="1">
                <a:latin typeface="Verdana" panose="020B0604030504040204" pitchFamily="34" charset="0"/>
                <a:ea typeface="Verdana" panose="020B0604030504040204" pitchFamily="34" charset="0"/>
                <a:cs typeface="Verdana" panose="020B0604030504040204" pitchFamily="34" charset="0"/>
              </a:rPr>
              <a:t>Wargo</a:t>
            </a:r>
            <a:r>
              <a:rPr lang="en-US" sz="1000" dirty="0">
                <a:latin typeface="Verdana" panose="020B0604030504040204" pitchFamily="34" charset="0"/>
                <a:ea typeface="Verdana" panose="020B0604030504040204" pitchFamily="34" charset="0"/>
                <a:cs typeface="Verdana" panose="020B0604030504040204" pitchFamily="34" charset="0"/>
              </a:rPr>
              <a:t> S, Gonzalez CH, </a:t>
            </a:r>
            <a:r>
              <a:rPr lang="en-US" sz="1000" dirty="0" err="1">
                <a:latin typeface="Verdana" panose="020B0604030504040204" pitchFamily="34" charset="0"/>
                <a:ea typeface="Verdana" panose="020B0604030504040204" pitchFamily="34" charset="0"/>
                <a:cs typeface="Verdana" panose="020B0604030504040204" pitchFamily="34" charset="0"/>
              </a:rPr>
              <a:t>Uauy</a:t>
            </a:r>
            <a:r>
              <a:rPr lang="en-US" sz="1000" dirty="0">
                <a:latin typeface="Verdana" panose="020B0604030504040204" pitchFamily="34" charset="0"/>
                <a:ea typeface="Verdana" panose="020B0604030504040204" pitchFamily="34" charset="0"/>
                <a:cs typeface="Verdana" panose="020B0604030504040204" pitchFamily="34" charset="0"/>
              </a:rPr>
              <a:t> R. Lipid needs of preterm infants: updated recommendations. </a:t>
            </a:r>
            <a:r>
              <a:rPr lang="en-US" sz="1000" i="1" dirty="0">
                <a:latin typeface="Verdana" panose="020B0604030504040204" pitchFamily="34" charset="0"/>
                <a:ea typeface="Verdana" panose="020B0604030504040204" pitchFamily="34" charset="0"/>
                <a:cs typeface="Verdana" panose="020B0604030504040204" pitchFamily="34" charset="0"/>
              </a:rPr>
              <a:t>J </a:t>
            </a:r>
            <a:r>
              <a:rPr lang="en-US" sz="1000" i="1" dirty="0" err="1">
                <a:latin typeface="Verdana" panose="020B0604030504040204" pitchFamily="34" charset="0"/>
                <a:ea typeface="Verdana" panose="020B0604030504040204" pitchFamily="34" charset="0"/>
                <a:cs typeface="Verdana" panose="020B0604030504040204" pitchFamily="34" charset="0"/>
              </a:rPr>
              <a:t>Pediatr</a:t>
            </a:r>
            <a:r>
              <a:rPr lang="en-US" sz="1000" dirty="0">
                <a:latin typeface="Verdana" panose="020B0604030504040204" pitchFamily="34" charset="0"/>
                <a:ea typeface="Verdana" panose="020B0604030504040204" pitchFamily="34" charset="0"/>
                <a:cs typeface="Verdana" panose="020B0604030504040204" pitchFamily="34" charset="0"/>
              </a:rPr>
              <a:t>. 2013;162(3 Suppl): S37-47. 4. </a:t>
            </a:r>
            <a:r>
              <a:rPr lang="en-US" sz="1000" dirty="0" err="1">
                <a:latin typeface="Verdana" panose="020B0604030504040204" pitchFamily="34" charset="0"/>
                <a:ea typeface="Verdana" panose="020B0604030504040204" pitchFamily="34" charset="0"/>
                <a:cs typeface="Verdana" panose="020B0604030504040204" pitchFamily="34" charset="0"/>
              </a:rPr>
              <a:t>Bistrian</a:t>
            </a:r>
            <a:r>
              <a:rPr lang="en-US" sz="1000" dirty="0">
                <a:latin typeface="Verdana" panose="020B0604030504040204" pitchFamily="34" charset="0"/>
                <a:ea typeface="Verdana" panose="020B0604030504040204" pitchFamily="34" charset="0"/>
                <a:cs typeface="Verdana" panose="020B0604030504040204" pitchFamily="34" charset="0"/>
              </a:rPr>
              <a:t> B. Clinical aspects of essential fatty acid metabolism: Jonathan Rhoads Lecture. </a:t>
            </a:r>
            <a:r>
              <a:rPr lang="en-US" sz="1000" i="1" dirty="0">
                <a:latin typeface="Verdana" panose="020B0604030504040204" pitchFamily="34" charset="0"/>
                <a:ea typeface="Verdana" panose="020B0604030504040204" pitchFamily="34" charset="0"/>
                <a:cs typeface="Verdana" panose="020B0604030504040204" pitchFamily="34" charset="0"/>
              </a:rPr>
              <a:t>JPEN J </a:t>
            </a:r>
            <a:r>
              <a:rPr lang="en-US" sz="1000" i="1" dirty="0" err="1">
                <a:latin typeface="Verdana" panose="020B0604030504040204" pitchFamily="34" charset="0"/>
                <a:ea typeface="Verdana" panose="020B0604030504040204" pitchFamily="34" charset="0"/>
                <a:cs typeface="Verdana" panose="020B0604030504040204" pitchFamily="34" charset="0"/>
              </a:rPr>
              <a:t>Parenter</a:t>
            </a:r>
            <a:r>
              <a:rPr lang="en-US" sz="1000" i="1" dirty="0">
                <a:latin typeface="Verdana" panose="020B0604030504040204" pitchFamily="34" charset="0"/>
                <a:ea typeface="Verdana" panose="020B0604030504040204" pitchFamily="34" charset="0"/>
                <a:cs typeface="Verdana" panose="020B0604030504040204" pitchFamily="34" charset="0"/>
              </a:rPr>
              <a:t> Enteral </a:t>
            </a:r>
            <a:r>
              <a:rPr lang="en-US" sz="1000" i="1" dirty="0" err="1">
                <a:latin typeface="Verdana" panose="020B0604030504040204" pitchFamily="34" charset="0"/>
                <a:ea typeface="Verdana" panose="020B0604030504040204" pitchFamily="34" charset="0"/>
                <a:cs typeface="Verdana" panose="020B0604030504040204" pitchFamily="34" charset="0"/>
              </a:rPr>
              <a:t>Nutr</a:t>
            </a:r>
            <a:r>
              <a:rPr lang="en-US" sz="1000" dirty="0">
                <a:latin typeface="Verdana" panose="020B0604030504040204" pitchFamily="34" charset="0"/>
                <a:ea typeface="Verdana" panose="020B0604030504040204" pitchFamily="34" charset="0"/>
                <a:cs typeface="Verdana" panose="020B0604030504040204" pitchFamily="34" charset="0"/>
              </a:rPr>
              <a:t>. 2003;27(3):168-175.</a:t>
            </a:r>
          </a:p>
          <a:p>
            <a:endParaRPr lang="en-US" sz="1000" dirty="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21" name="Group 20">
            <a:extLst>
              <a:ext uri="{FF2B5EF4-FFF2-40B4-BE49-F238E27FC236}">
                <a16:creationId xmlns:a16="http://schemas.microsoft.com/office/drawing/2014/main" id="{23EFB39E-F76D-C942-AB4D-42379DD97BD6}"/>
              </a:ext>
            </a:extLst>
          </p:cNvPr>
          <p:cNvGrpSpPr/>
          <p:nvPr/>
        </p:nvGrpSpPr>
        <p:grpSpPr>
          <a:xfrm>
            <a:off x="1325217" y="2618590"/>
            <a:ext cx="9427985" cy="689827"/>
            <a:chOff x="1325217" y="2618590"/>
            <a:chExt cx="9427985" cy="689827"/>
          </a:xfrm>
        </p:grpSpPr>
        <p:sp>
          <p:nvSpPr>
            <p:cNvPr id="5" name="Rectangle 4">
              <a:extLst>
                <a:ext uri="{FF2B5EF4-FFF2-40B4-BE49-F238E27FC236}">
                  <a16:creationId xmlns:a16="http://schemas.microsoft.com/office/drawing/2014/main" id="{5A1AFC21-2220-D64D-8991-4A058EFCAB22}"/>
                </a:ext>
              </a:extLst>
            </p:cNvPr>
            <p:cNvSpPr/>
            <p:nvPr/>
          </p:nvSpPr>
          <p:spPr>
            <a:xfrm>
              <a:off x="2084871" y="2771279"/>
              <a:ext cx="8668331" cy="369332"/>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May be considered conditionally essential for growth and development</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3,4</a:t>
              </a:r>
              <a:endParaRPr lang="en-US" baseline="30000"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4" name="Graphic 13" descr="Baby outline">
              <a:extLst>
                <a:ext uri="{FF2B5EF4-FFF2-40B4-BE49-F238E27FC236}">
                  <a16:creationId xmlns:a16="http://schemas.microsoft.com/office/drawing/2014/main" id="{88456429-06A3-2444-98FF-DCC201FB98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798" y="2627204"/>
              <a:ext cx="637072" cy="637072"/>
            </a:xfrm>
            <a:prstGeom prst="rect">
              <a:avLst/>
            </a:prstGeom>
          </p:spPr>
        </p:pic>
        <p:sp>
          <p:nvSpPr>
            <p:cNvPr id="17" name="Rounded Rectangle 16">
              <a:extLst>
                <a:ext uri="{FF2B5EF4-FFF2-40B4-BE49-F238E27FC236}">
                  <a16:creationId xmlns:a16="http://schemas.microsoft.com/office/drawing/2014/main" id="{53E8E07A-B1B1-FF41-BEBA-D14AC09C51A3}"/>
                </a:ext>
              </a:extLst>
            </p:cNvPr>
            <p:cNvSpPr/>
            <p:nvPr/>
          </p:nvSpPr>
          <p:spPr>
            <a:xfrm>
              <a:off x="1325217" y="2618590"/>
              <a:ext cx="9418430" cy="68982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496EC8C-BAEC-0549-9C99-94AAFB5669C4}"/>
              </a:ext>
            </a:extLst>
          </p:cNvPr>
          <p:cNvGrpSpPr/>
          <p:nvPr/>
        </p:nvGrpSpPr>
        <p:grpSpPr>
          <a:xfrm>
            <a:off x="1327996" y="3367088"/>
            <a:ext cx="9418430" cy="689827"/>
            <a:chOff x="1327996" y="3367088"/>
            <a:chExt cx="9418430" cy="689827"/>
          </a:xfrm>
        </p:grpSpPr>
        <p:sp>
          <p:nvSpPr>
            <p:cNvPr id="6" name="Rectangle 5">
              <a:extLst>
                <a:ext uri="{FF2B5EF4-FFF2-40B4-BE49-F238E27FC236}">
                  <a16:creationId xmlns:a16="http://schemas.microsoft.com/office/drawing/2014/main" id="{D4B7B8BC-B7BC-9F4C-B72D-E29D2248BF1C}"/>
                </a:ext>
              </a:extLst>
            </p:cNvPr>
            <p:cNvSpPr/>
            <p:nvPr/>
          </p:nvSpPr>
          <p:spPr>
            <a:xfrm>
              <a:off x="2084872" y="3503594"/>
              <a:ext cx="6631726" cy="369332"/>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Important structural elements of cell membranes</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endParaRPr lang="en-US" baseline="30000"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6" name="Graphic 15" descr="Chemicals outline">
              <a:extLst>
                <a:ext uri="{FF2B5EF4-FFF2-40B4-BE49-F238E27FC236}">
                  <a16:creationId xmlns:a16="http://schemas.microsoft.com/office/drawing/2014/main" id="{9C2E7074-402B-E14A-B33C-72387F066F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9025" y="3397967"/>
              <a:ext cx="594617" cy="594617"/>
            </a:xfrm>
            <a:prstGeom prst="rect">
              <a:avLst/>
            </a:prstGeom>
          </p:spPr>
        </p:pic>
        <p:sp>
          <p:nvSpPr>
            <p:cNvPr id="18" name="Rounded Rectangle 17">
              <a:extLst>
                <a:ext uri="{FF2B5EF4-FFF2-40B4-BE49-F238E27FC236}">
                  <a16:creationId xmlns:a16="http://schemas.microsoft.com/office/drawing/2014/main" id="{9E431CF7-1C72-574A-B599-6378BB3E9687}"/>
                </a:ext>
              </a:extLst>
            </p:cNvPr>
            <p:cNvSpPr/>
            <p:nvPr/>
          </p:nvSpPr>
          <p:spPr>
            <a:xfrm>
              <a:off x="1327996" y="3367088"/>
              <a:ext cx="9418430" cy="68982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E4F0281-88A1-7B45-ABB5-4C3B71CBB787}"/>
              </a:ext>
            </a:extLst>
          </p:cNvPr>
          <p:cNvGrpSpPr/>
          <p:nvPr/>
        </p:nvGrpSpPr>
        <p:grpSpPr>
          <a:xfrm>
            <a:off x="1334772" y="4114288"/>
            <a:ext cx="9418430" cy="689827"/>
            <a:chOff x="1334772" y="4114288"/>
            <a:chExt cx="9418430" cy="689827"/>
          </a:xfrm>
        </p:grpSpPr>
        <p:sp>
          <p:nvSpPr>
            <p:cNvPr id="7" name="Rectangle 6">
              <a:extLst>
                <a:ext uri="{FF2B5EF4-FFF2-40B4-BE49-F238E27FC236}">
                  <a16:creationId xmlns:a16="http://schemas.microsoft.com/office/drawing/2014/main" id="{4A66AFD8-AD33-6641-8517-E20B52031377}"/>
                </a:ext>
              </a:extLst>
            </p:cNvPr>
            <p:cNvSpPr/>
            <p:nvPr/>
          </p:nvSpPr>
          <p:spPr>
            <a:xfrm>
              <a:off x="2084871" y="4143145"/>
              <a:ext cx="8304833" cy="646331"/>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DHA is necessary for the normal development of the central nervous system and retina</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2,3</a:t>
              </a:r>
              <a:endParaRPr lang="en-US"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2" name="Graphic 11" descr="Brain outline">
              <a:extLst>
                <a:ext uri="{FF2B5EF4-FFF2-40B4-BE49-F238E27FC236}">
                  <a16:creationId xmlns:a16="http://schemas.microsoft.com/office/drawing/2014/main" id="{7B8D7350-8D9B-C04C-B86A-7C9671C31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2803" y="4142021"/>
              <a:ext cx="637072" cy="637072"/>
            </a:xfrm>
            <a:prstGeom prst="rect">
              <a:avLst/>
            </a:prstGeom>
          </p:spPr>
        </p:pic>
        <p:sp>
          <p:nvSpPr>
            <p:cNvPr id="19" name="Rounded Rectangle 18">
              <a:extLst>
                <a:ext uri="{FF2B5EF4-FFF2-40B4-BE49-F238E27FC236}">
                  <a16:creationId xmlns:a16="http://schemas.microsoft.com/office/drawing/2014/main" id="{FCC696FF-7AD2-624B-AF16-01D9A84F4A40}"/>
                </a:ext>
              </a:extLst>
            </p:cNvPr>
            <p:cNvSpPr/>
            <p:nvPr/>
          </p:nvSpPr>
          <p:spPr>
            <a:xfrm>
              <a:off x="1334772" y="4114288"/>
              <a:ext cx="9418430" cy="68982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18F5834-47D0-D840-BA1F-56838A6B3E31}"/>
              </a:ext>
            </a:extLst>
          </p:cNvPr>
          <p:cNvGrpSpPr/>
          <p:nvPr/>
        </p:nvGrpSpPr>
        <p:grpSpPr>
          <a:xfrm>
            <a:off x="1334772" y="4874908"/>
            <a:ext cx="9418430" cy="689827"/>
            <a:chOff x="1334772" y="4874908"/>
            <a:chExt cx="9418430" cy="689827"/>
          </a:xfrm>
        </p:grpSpPr>
        <p:sp>
          <p:nvSpPr>
            <p:cNvPr id="8" name="Rectangle 7">
              <a:extLst>
                <a:ext uri="{FF2B5EF4-FFF2-40B4-BE49-F238E27FC236}">
                  <a16:creationId xmlns:a16="http://schemas.microsoft.com/office/drawing/2014/main" id="{70B8C52D-F749-E149-BD25-63095B4CF21E}"/>
                </a:ext>
              </a:extLst>
            </p:cNvPr>
            <p:cNvSpPr/>
            <p:nvPr/>
          </p:nvSpPr>
          <p:spPr>
            <a:xfrm>
              <a:off x="2084870" y="4907143"/>
              <a:ext cx="7894017" cy="646331"/>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Primary precursors of the very long chain fatty acids synthesized in the retina</a:t>
              </a:r>
              <a:r>
                <a:rPr lang="en-US" baseline="30000" dirty="0">
                  <a:solidFill>
                    <a:srgbClr val="0070C0"/>
                  </a:solidFill>
                  <a:latin typeface="Verdana" panose="020B0604030504040204" pitchFamily="34" charset="0"/>
                  <a:ea typeface="Verdana" panose="020B0604030504040204" pitchFamily="34" charset="0"/>
                  <a:cs typeface="Verdana" panose="020B0604030504040204" pitchFamily="34" charset="0"/>
                </a:rPr>
                <a:t>2</a:t>
              </a:r>
              <a:endParaRPr lang="en-US"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descr="Eye outline">
              <a:extLst>
                <a:ext uri="{FF2B5EF4-FFF2-40B4-BE49-F238E27FC236}">
                  <a16:creationId xmlns:a16="http://schemas.microsoft.com/office/drawing/2014/main" id="{FDD73FD4-6C42-014A-A1DC-F27F39B639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7798" y="4890841"/>
              <a:ext cx="637072" cy="637072"/>
            </a:xfrm>
            <a:prstGeom prst="rect">
              <a:avLst/>
            </a:prstGeom>
          </p:spPr>
        </p:pic>
        <p:sp>
          <p:nvSpPr>
            <p:cNvPr id="20" name="Rounded Rectangle 19">
              <a:extLst>
                <a:ext uri="{FF2B5EF4-FFF2-40B4-BE49-F238E27FC236}">
                  <a16:creationId xmlns:a16="http://schemas.microsoft.com/office/drawing/2014/main" id="{AF1F470B-F944-8A4E-86C0-777A2346F840}"/>
                </a:ext>
              </a:extLst>
            </p:cNvPr>
            <p:cNvSpPr/>
            <p:nvPr/>
          </p:nvSpPr>
          <p:spPr>
            <a:xfrm>
              <a:off x="1334772" y="4874908"/>
              <a:ext cx="9418430" cy="68982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Audio 14">
            <a:hlinkClick r:id="" action="ppaction://media"/>
            <a:extLst>
              <a:ext uri="{FF2B5EF4-FFF2-40B4-BE49-F238E27FC236}">
                <a16:creationId xmlns:a16="http://schemas.microsoft.com/office/drawing/2014/main" id="{B637802A-D73F-421E-93E5-3815592C476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2311311"/>
      </p:ext>
    </p:extLst>
  </p:cSld>
  <p:clrMapOvr>
    <a:masterClrMapping/>
  </p:clrMapOvr>
  <p:transition advTm="316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bottle&#10;&#10;Description automatically generated">
            <a:extLst>
              <a:ext uri="{FF2B5EF4-FFF2-40B4-BE49-F238E27FC236}">
                <a16:creationId xmlns:a16="http://schemas.microsoft.com/office/drawing/2014/main" id="{F70F41F2-F239-A74C-88BE-4682C8036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36" t="6135" r="28019" b="44064"/>
          <a:stretch/>
        </p:blipFill>
        <p:spPr>
          <a:xfrm>
            <a:off x="5097292" y="1246561"/>
            <a:ext cx="4863830" cy="4830470"/>
          </a:xfrm>
          <a:prstGeom prst="rect">
            <a:avLst/>
          </a:prstGeom>
        </p:spPr>
      </p:pic>
      <p:sp>
        <p:nvSpPr>
          <p:cNvPr id="10" name="Rectangle 9">
            <a:extLst>
              <a:ext uri="{FF2B5EF4-FFF2-40B4-BE49-F238E27FC236}">
                <a16:creationId xmlns:a16="http://schemas.microsoft.com/office/drawing/2014/main" id="{99D6CF0C-3D52-8F43-9350-4EBC78CAD731}"/>
              </a:ext>
            </a:extLst>
          </p:cNvPr>
          <p:cNvSpPr/>
          <p:nvPr/>
        </p:nvSpPr>
        <p:spPr>
          <a:xfrm>
            <a:off x="1126260" y="2306008"/>
            <a:ext cx="5175517" cy="1508105"/>
          </a:xfrm>
          <a:prstGeom prst="rect">
            <a:avLst/>
          </a:prstGeom>
        </p:spPr>
        <p:txBody>
          <a:bodyPr wrap="square">
            <a:spAutoFit/>
          </a:bodyPr>
          <a:lstStyle/>
          <a:p>
            <a:pPr marL="0" marR="0" lvl="0" indent="0" algn="l" defTabSz="914400" rtl="0" eaLnBrk="0" fontAlgn="base" latinLnBrk="0" hangingPunct="0">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Omegaven</a:t>
            </a:r>
            <a:r>
              <a:rPr kumimoji="0" lang="en-US" sz="3600" b="0" i="0" u="none" strike="noStrike" kern="1200" cap="none" spc="0" normalizeH="0" baseline="3000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36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spcBef>
                <a:spcPct val="0"/>
              </a:spcBef>
              <a:spcAft>
                <a:spcPct val="0"/>
              </a:spcAft>
              <a:buClrTx/>
              <a:buSzTx/>
              <a:buFontTx/>
              <a:buNone/>
              <a:tabLst/>
              <a:defRPr/>
            </a:pPr>
            <a:r>
              <a:rPr kumimoji="0" lang="en-US" sz="28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(fish oil triglycerides) injectable emulsion</a:t>
            </a:r>
          </a:p>
        </p:txBody>
      </p:sp>
      <p:pic>
        <p:nvPicPr>
          <p:cNvPr id="2" name="Audio 1">
            <a:hlinkClick r:id="" action="ppaction://media"/>
            <a:extLst>
              <a:ext uri="{FF2B5EF4-FFF2-40B4-BE49-F238E27FC236}">
                <a16:creationId xmlns:a16="http://schemas.microsoft.com/office/drawing/2014/main" id="{FE051653-97F8-4E6A-8E87-2932F2E549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9446400"/>
      </p:ext>
    </p:extLst>
  </p:cSld>
  <p:clrMapOvr>
    <a:masterClrMapping/>
  </p:clrMapOvr>
  <p:transition advTm="51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by posing for the camera&#10;&#10;Description automatically generated">
            <a:extLst>
              <a:ext uri="{FF2B5EF4-FFF2-40B4-BE49-F238E27FC236}">
                <a16:creationId xmlns:a16="http://schemas.microsoft.com/office/drawing/2014/main" id="{2C0570E5-52CB-A04D-8CE2-E76E7CBFDB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36" r="21786"/>
          <a:stretch/>
        </p:blipFill>
        <p:spPr>
          <a:xfrm flipH="1">
            <a:off x="0" y="3673322"/>
            <a:ext cx="4202856" cy="3192514"/>
          </a:xfrm>
          <a:prstGeom prst="rect">
            <a:avLst/>
          </a:prstGeom>
        </p:spPr>
      </p:pic>
      <p:sp>
        <p:nvSpPr>
          <p:cNvPr id="20" name="Rectangle 19">
            <a:extLst>
              <a:ext uri="{FF2B5EF4-FFF2-40B4-BE49-F238E27FC236}">
                <a16:creationId xmlns:a16="http://schemas.microsoft.com/office/drawing/2014/main" id="{DE9CBA95-F69E-CF4A-AAAC-DACC3581101A}"/>
              </a:ext>
            </a:extLst>
          </p:cNvPr>
          <p:cNvSpPr/>
          <p:nvPr/>
        </p:nvSpPr>
        <p:spPr>
          <a:xfrm>
            <a:off x="2760507" y="1313787"/>
            <a:ext cx="5175517"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Omegaven</a:t>
            </a:r>
            <a:r>
              <a:rPr kumimoji="0" lang="en-US" sz="2400" b="0" i="0" u="none" strike="noStrike" kern="1200" cap="none" spc="0" normalizeH="0" baseline="3000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2400"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(fish oil triglycerides) injectable emulsion</a:t>
            </a:r>
          </a:p>
        </p:txBody>
      </p:sp>
      <p:sp>
        <p:nvSpPr>
          <p:cNvPr id="12" name="Rounded Rectangle 11">
            <a:extLst>
              <a:ext uri="{FF2B5EF4-FFF2-40B4-BE49-F238E27FC236}">
                <a16:creationId xmlns:a16="http://schemas.microsoft.com/office/drawing/2014/main" id="{A18417FE-DCA3-1C43-9DE7-477A4B22F738}"/>
              </a:ext>
            </a:extLst>
          </p:cNvPr>
          <p:cNvSpPr/>
          <p:nvPr/>
        </p:nvSpPr>
        <p:spPr>
          <a:xfrm>
            <a:off x="2760508" y="2163531"/>
            <a:ext cx="7726721" cy="959273"/>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122905A-29AC-A140-BBC0-5BF2FC4CAC3C}"/>
              </a:ext>
            </a:extLst>
          </p:cNvPr>
          <p:cNvSpPr/>
          <p:nvPr/>
        </p:nvSpPr>
        <p:spPr>
          <a:xfrm>
            <a:off x="2760508" y="3304064"/>
            <a:ext cx="7726721" cy="959272"/>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113D8B04-E4FB-2543-9D34-15037E481E0B}"/>
              </a:ext>
            </a:extLst>
          </p:cNvPr>
          <p:cNvSpPr/>
          <p:nvPr/>
        </p:nvSpPr>
        <p:spPr>
          <a:xfrm>
            <a:off x="2760507" y="4384067"/>
            <a:ext cx="7726721" cy="850899"/>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A342D901-A58D-D34C-8F86-536ABB9CD972}"/>
              </a:ext>
            </a:extLst>
          </p:cNvPr>
          <p:cNvSpPr txBox="1">
            <a:spLocks/>
          </p:cNvSpPr>
          <p:nvPr/>
        </p:nvSpPr>
        <p:spPr>
          <a:xfrm>
            <a:off x="3854325" y="2221897"/>
            <a:ext cx="6517549" cy="870444"/>
          </a:xfrm>
          <a:prstGeom prst="rect">
            <a:avLst/>
          </a:prstGeom>
        </p:spPr>
        <p:txBody>
          <a:bodyPr vert="horz" lIns="91440" tIns="45720" rIns="91440" bIns="45720" rtlCol="0">
            <a:noAutofit/>
          </a:bodyPr>
          <a:lstStyle>
            <a:lvl1pPr marL="0" marR="0" indent="0" algn="l" defTabSz="914400" rtl="0" eaLnBrk="0" fontAlgn="base" latinLnBrk="0" hangingPunct="0">
              <a:lnSpc>
                <a:spcPct val="100000"/>
              </a:lnSpc>
              <a:spcBef>
                <a:spcPts val="600"/>
              </a:spcBef>
              <a:spcAft>
                <a:spcPts val="600"/>
              </a:spcAft>
              <a:buClr>
                <a:srgbClr val="0070C0"/>
              </a:buClr>
              <a:buSzTx/>
              <a:buFont typeface="Wingdings" pitchFamily="2" charset="2"/>
              <a:buNone/>
              <a:tabLst/>
              <a:defRPr kumimoji="0" lang="en-US" sz="2000" b="1"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457200" marR="0" indent="0" algn="ctr" defTabSz="914400" rtl="0" eaLnBrk="0" fontAlgn="base" latinLnBrk="0" hangingPunct="0">
              <a:lnSpc>
                <a:spcPct val="100000"/>
              </a:lnSpc>
              <a:spcBef>
                <a:spcPts val="600"/>
              </a:spcBef>
              <a:spcAft>
                <a:spcPts val="600"/>
              </a:spcAft>
              <a:buClr>
                <a:srgbClr val="0070C0"/>
              </a:buClr>
              <a:buSzTx/>
              <a:buFontTx/>
              <a:buNone/>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marR="0" indent="0" algn="ctr" defTabSz="914400" rtl="0" eaLnBrk="0" fontAlgn="base" latinLnBrk="0" hangingPunct="0">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ts val="1200"/>
              </a:spcBef>
              <a:spcAft>
                <a:spcPct val="0"/>
              </a:spcAft>
              <a:buClrTx/>
              <a:defRPr/>
            </a:pPr>
            <a:r>
              <a:rPr lang="en-US" sz="1800" kern="1200" dirty="0">
                <a:solidFill>
                  <a:srgbClr val="0071BB"/>
                </a:solidFill>
              </a:rPr>
              <a:t>The first and only fish oil emulsion </a:t>
            </a:r>
            <a:r>
              <a:rPr lang="en-US" sz="1800" b="0" kern="1200" dirty="0">
                <a:solidFill>
                  <a:srgbClr val="0071BB"/>
                </a:solidFill>
              </a:rPr>
              <a:t>for pediatric patients with parenteral nutrition-associated cholestasis (PNAC) in the U.S.</a:t>
            </a:r>
            <a:endParaRPr lang="en-US" sz="1800" b="0" kern="1200" baseline="30000" dirty="0">
              <a:solidFill>
                <a:srgbClr val="0071BB"/>
              </a:solidFill>
            </a:endParaRPr>
          </a:p>
        </p:txBody>
      </p:sp>
      <p:sp>
        <p:nvSpPr>
          <p:cNvPr id="19" name="Rectangle 18">
            <a:extLst>
              <a:ext uri="{FF2B5EF4-FFF2-40B4-BE49-F238E27FC236}">
                <a16:creationId xmlns:a16="http://schemas.microsoft.com/office/drawing/2014/main" id="{D2CDCCF1-4191-C845-B90D-A193AEA815C7}"/>
              </a:ext>
            </a:extLst>
          </p:cNvPr>
          <p:cNvSpPr/>
          <p:nvPr/>
        </p:nvSpPr>
        <p:spPr>
          <a:xfrm>
            <a:off x="3854325" y="3606770"/>
            <a:ext cx="6696455" cy="369332"/>
          </a:xfrm>
          <a:prstGeom prst="rect">
            <a:avLst/>
          </a:prstGeom>
        </p:spPr>
        <p:txBody>
          <a:bodyPr wrap="square">
            <a:spAutoFit/>
          </a:bodyPr>
          <a:lstStyle/>
          <a:p>
            <a:pPr lvl="0">
              <a:spcBef>
                <a:spcPts val="1200"/>
              </a:spcBef>
            </a:pPr>
            <a:r>
              <a:rPr lang="en-US" b="1" dirty="0">
                <a:solidFill>
                  <a:srgbClr val="0071BB"/>
                </a:solidFill>
                <a:latin typeface="Verdana" panose="020B0604030504040204" pitchFamily="34" charset="0"/>
                <a:ea typeface="Verdana" panose="020B0604030504040204" pitchFamily="34" charset="0"/>
                <a:cs typeface="Verdana" panose="020B0604030504040204" pitchFamily="34" charset="0"/>
              </a:rPr>
              <a:t>Approved for use in the U.S. in 2018.</a:t>
            </a:r>
            <a:endParaRPr lang="en-US" dirty="0">
              <a:solidFill>
                <a:srgbClr val="0071BB"/>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7B0B18DF-E6EF-7D4C-9689-C08F399A01C2}"/>
              </a:ext>
            </a:extLst>
          </p:cNvPr>
          <p:cNvSpPr/>
          <p:nvPr/>
        </p:nvSpPr>
        <p:spPr>
          <a:xfrm>
            <a:off x="3854325" y="4486350"/>
            <a:ext cx="6517549" cy="646331"/>
          </a:xfrm>
          <a:prstGeom prst="rect">
            <a:avLst/>
          </a:prstGeom>
        </p:spPr>
        <p:txBody>
          <a:bodyPr wrap="square">
            <a:spAutoFit/>
          </a:bodyPr>
          <a:lstStyle/>
          <a:p>
            <a:pPr>
              <a:spcBef>
                <a:spcPts val="1200"/>
              </a:spcBef>
            </a:pPr>
            <a:r>
              <a:rPr lang="en-US" b="1" dirty="0">
                <a:solidFill>
                  <a:srgbClr val="0071BB"/>
                </a:solidFill>
                <a:latin typeface="Verdana" panose="020B0604030504040204" pitchFamily="34" charset="0"/>
                <a:ea typeface="Verdana" panose="020B0604030504040204" pitchFamily="34" charset="0"/>
                <a:cs typeface="Verdana" panose="020B0604030504040204" pitchFamily="34" charset="0"/>
              </a:rPr>
              <a:t>Injectable Emulsion: </a:t>
            </a:r>
            <a:r>
              <a:rPr lang="en-US" dirty="0">
                <a:solidFill>
                  <a:srgbClr val="0071BB"/>
                </a:solidFill>
                <a:latin typeface="Verdana" panose="020B0604030504040204" pitchFamily="34" charset="0"/>
                <a:ea typeface="Verdana" panose="020B0604030504040204" pitchFamily="34" charset="0"/>
                <a:cs typeface="Verdana" panose="020B0604030504040204" pitchFamily="34" charset="0"/>
              </a:rPr>
              <a:t>5 g/50 mL and 10 g/100 mL (0.1 g/mL) in a single-dose bottle.</a:t>
            </a:r>
          </a:p>
        </p:txBody>
      </p:sp>
      <p:pic>
        <p:nvPicPr>
          <p:cNvPr id="3" name="Graphic 2" descr="Baby">
            <a:extLst>
              <a:ext uri="{FF2B5EF4-FFF2-40B4-BE49-F238E27FC236}">
                <a16:creationId xmlns:a16="http://schemas.microsoft.com/office/drawing/2014/main" id="{2F7C406D-C53D-F045-8789-5065D45771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0051" y="4408949"/>
            <a:ext cx="774730" cy="774730"/>
          </a:xfrm>
          <a:prstGeom prst="rect">
            <a:avLst/>
          </a:prstGeom>
        </p:spPr>
      </p:pic>
      <p:pic>
        <p:nvPicPr>
          <p:cNvPr id="24" name="Graphic 23" descr="Fishing">
            <a:extLst>
              <a:ext uri="{FF2B5EF4-FFF2-40B4-BE49-F238E27FC236}">
                <a16:creationId xmlns:a16="http://schemas.microsoft.com/office/drawing/2014/main" id="{35B974D7-E6DB-0849-A527-0FD7E09571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50217" y="2176987"/>
            <a:ext cx="914400" cy="914400"/>
          </a:xfrm>
          <a:prstGeom prst="rect">
            <a:avLst/>
          </a:prstGeom>
        </p:spPr>
      </p:pic>
      <p:sp>
        <p:nvSpPr>
          <p:cNvPr id="26" name="Slide Number Placeholder 2">
            <a:extLst>
              <a:ext uri="{FF2B5EF4-FFF2-40B4-BE49-F238E27FC236}">
                <a16:creationId xmlns:a16="http://schemas.microsoft.com/office/drawing/2014/main" id="{310C86FF-6F3F-AB42-95A1-4C1F0824E154}"/>
              </a:ext>
            </a:extLst>
          </p:cNvPr>
          <p:cNvSpPr txBox="1">
            <a:spLocks/>
          </p:cNvSpPr>
          <p:nvPr/>
        </p:nvSpPr>
        <p:spPr>
          <a:xfrm>
            <a:off x="10797727" y="6448239"/>
            <a:ext cx="933367" cy="184213"/>
          </a:xfrm>
          <a:prstGeom prst="rect">
            <a:avLst/>
          </a:prstGeom>
        </p:spPr>
        <p:txBody>
          <a:bodyPr wrap="square"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lnSpc>
                <a:spcPct val="90000"/>
              </a:lnSpc>
              <a:spcAft>
                <a:spcPts val="600"/>
              </a:spcAft>
            </a:pPr>
            <a:fld id="{970626E4-0832-4070-B87F-A0A782BFF129}" type="slidenum">
              <a:rPr lang="de-DE" sz="80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pPr algn="r">
                <a:lnSpc>
                  <a:spcPct val="90000"/>
                </a:lnSpc>
                <a:spcAft>
                  <a:spcPts val="600"/>
                </a:spcAft>
              </a:pPr>
              <a:t>15</a:t>
            </a:fld>
            <a:endParaRPr lang="de-DE" sz="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Graphic 7" descr="Monthly calendar outline">
            <a:extLst>
              <a:ext uri="{FF2B5EF4-FFF2-40B4-BE49-F238E27FC236}">
                <a16:creationId xmlns:a16="http://schemas.microsoft.com/office/drawing/2014/main" id="{1E2CF298-C835-9D45-85B5-66DCDEA402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69698" y="3322501"/>
            <a:ext cx="914400" cy="914400"/>
          </a:xfrm>
          <a:prstGeom prst="rect">
            <a:avLst/>
          </a:prstGeom>
        </p:spPr>
      </p:pic>
      <p:sp>
        <p:nvSpPr>
          <p:cNvPr id="16" name="Rectangle 15">
            <a:extLst>
              <a:ext uri="{FF2B5EF4-FFF2-40B4-BE49-F238E27FC236}">
                <a16:creationId xmlns:a16="http://schemas.microsoft.com/office/drawing/2014/main" id="{3F961CE3-3DFE-364D-A3ED-41DD8B5E088A}"/>
              </a:ext>
            </a:extLst>
          </p:cNvPr>
          <p:cNvSpPr/>
          <p:nvPr/>
        </p:nvSpPr>
        <p:spPr>
          <a:xfrm>
            <a:off x="2850217" y="5382249"/>
            <a:ext cx="6096000" cy="215444"/>
          </a:xfrm>
          <a:prstGeom prst="rect">
            <a:avLst/>
          </a:prstGeom>
        </p:spPr>
        <p:txBody>
          <a:bodyPr>
            <a:spAutoFit/>
          </a:bodyPr>
          <a:lstStyle/>
          <a:p>
            <a:r>
              <a:rPr lang="en-US" sz="800" dirty="0">
                <a:solidFill>
                  <a:srgbClr val="636A73"/>
                </a:solidFill>
                <a:latin typeface="Verdana"/>
              </a:rPr>
              <a:t>1. Omegaven Prescribing Information, Fresenius Kabi USA, LLC. 2020. </a:t>
            </a:r>
          </a:p>
        </p:txBody>
      </p:sp>
      <p:pic>
        <p:nvPicPr>
          <p:cNvPr id="11" name="Audio 10">
            <a:hlinkClick r:id="" action="ppaction://media"/>
            <a:extLst>
              <a:ext uri="{FF2B5EF4-FFF2-40B4-BE49-F238E27FC236}">
                <a16:creationId xmlns:a16="http://schemas.microsoft.com/office/drawing/2014/main" id="{F8E7B0DC-DC4D-44F5-B6E0-59D9CDE3A0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6172415"/>
      </p:ext>
    </p:extLst>
  </p:cSld>
  <p:clrMapOvr>
    <a:masterClrMapping/>
  </p:clrMapOvr>
  <p:transition advTm="228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4BD927-10EB-864B-A4D2-E9A590059670}"/>
              </a:ext>
            </a:extLst>
          </p:cNvPr>
          <p:cNvSpPr>
            <a:spLocks noGrp="1"/>
          </p:cNvSpPr>
          <p:nvPr>
            <p:ph type="ctrTitle"/>
          </p:nvPr>
        </p:nvSpPr>
        <p:spPr>
          <a:xfrm>
            <a:off x="5834965" y="3037364"/>
            <a:ext cx="4913243" cy="783272"/>
          </a:xfrm>
        </p:spPr>
        <p:txBody>
          <a:bodyPr/>
          <a:lstStyle/>
          <a:p>
            <a:r>
              <a:rPr lang="en-US" dirty="0"/>
              <a:t>Clinical Studies</a:t>
            </a:r>
          </a:p>
        </p:txBody>
      </p:sp>
      <p:pic>
        <p:nvPicPr>
          <p:cNvPr id="3" name="Picture 2" descr="A person sitting on a bed&#10;&#10;Description automatically generated">
            <a:extLst>
              <a:ext uri="{FF2B5EF4-FFF2-40B4-BE49-F238E27FC236}">
                <a16:creationId xmlns:a16="http://schemas.microsoft.com/office/drawing/2014/main" id="{CD4DE9B3-CAC6-2E40-9F2C-4BC2E07FA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92288"/>
            <a:ext cx="5448300" cy="3619500"/>
          </a:xfrm>
          <a:prstGeom prst="rect">
            <a:avLst/>
          </a:prstGeom>
        </p:spPr>
      </p:pic>
      <p:pic>
        <p:nvPicPr>
          <p:cNvPr id="2" name="Audio 1">
            <a:hlinkClick r:id="" action="ppaction://media"/>
            <a:extLst>
              <a:ext uri="{FF2B5EF4-FFF2-40B4-BE49-F238E27FC236}">
                <a16:creationId xmlns:a16="http://schemas.microsoft.com/office/drawing/2014/main" id="{119BB60B-A663-4E03-AF87-8E4167560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7810322"/>
      </p:ext>
    </p:extLst>
  </p:cSld>
  <p:clrMapOvr>
    <a:masterClrMapping/>
  </p:clrMapOvr>
  <p:transition advTm="18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CB50A53-B564-2142-B251-1BA21E45796D}"/>
              </a:ext>
            </a:extLst>
          </p:cNvPr>
          <p:cNvSpPr>
            <a:spLocks noGrp="1"/>
          </p:cNvSpPr>
          <p:nvPr>
            <p:ph type="title"/>
          </p:nvPr>
        </p:nvSpPr>
        <p:spPr>
          <a:xfrm>
            <a:off x="907207" y="605856"/>
            <a:ext cx="8449733" cy="681428"/>
          </a:xfrm>
        </p:spPr>
        <p:txBody>
          <a:bodyPr>
            <a:normAutofit/>
          </a:bodyPr>
          <a:lstStyle/>
          <a:p>
            <a:r>
              <a:rPr lang="en-US" sz="2800" dirty="0"/>
              <a:t>Original study</a:t>
            </a:r>
            <a:r>
              <a:rPr lang="en-US" sz="2800" baseline="30000" dirty="0"/>
              <a:t>1,2</a:t>
            </a:r>
          </a:p>
        </p:txBody>
      </p:sp>
      <p:grpSp>
        <p:nvGrpSpPr>
          <p:cNvPr id="10" name="Group 9">
            <a:extLst>
              <a:ext uri="{FF2B5EF4-FFF2-40B4-BE49-F238E27FC236}">
                <a16:creationId xmlns:a16="http://schemas.microsoft.com/office/drawing/2014/main" id="{63C7FEAA-0571-F649-B579-6CF8D4318EA2}"/>
              </a:ext>
            </a:extLst>
          </p:cNvPr>
          <p:cNvGrpSpPr/>
          <p:nvPr/>
        </p:nvGrpSpPr>
        <p:grpSpPr>
          <a:xfrm>
            <a:off x="1109466" y="2773033"/>
            <a:ext cx="2534716" cy="858227"/>
            <a:chOff x="-1" y="1362521"/>
            <a:chExt cx="5260157" cy="759448"/>
          </a:xfrm>
        </p:grpSpPr>
        <p:sp>
          <p:nvSpPr>
            <p:cNvPr id="11" name="Rectangle 10">
              <a:extLst>
                <a:ext uri="{FF2B5EF4-FFF2-40B4-BE49-F238E27FC236}">
                  <a16:creationId xmlns:a16="http://schemas.microsoft.com/office/drawing/2014/main" id="{27273885-F6B6-254A-81FF-29198534A724}"/>
                </a:ext>
              </a:extLst>
            </p:cNvPr>
            <p:cNvSpPr/>
            <p:nvPr/>
          </p:nvSpPr>
          <p:spPr bwMode="auto">
            <a:xfrm>
              <a:off x="-1" y="1362521"/>
              <a:ext cx="5260157" cy="759448"/>
            </a:xfrm>
            <a:prstGeom prst="rect">
              <a:avLst/>
            </a:prstGeom>
            <a:solidFill>
              <a:srgbClr val="9D9D9C"/>
            </a:solid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gn="ctr">
                <a:lnSpc>
                  <a:spcPct val="95000"/>
                </a:lnSpc>
                <a:spcBef>
                  <a:spcPts val="1200"/>
                </a:spcBef>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Boston Children’s Hospital</a:t>
              </a:r>
            </a:p>
          </p:txBody>
        </p:sp>
        <p:cxnSp>
          <p:nvCxnSpPr>
            <p:cNvPr id="12" name="Straight Connector 11">
              <a:extLst>
                <a:ext uri="{FF2B5EF4-FFF2-40B4-BE49-F238E27FC236}">
                  <a16:creationId xmlns:a16="http://schemas.microsoft.com/office/drawing/2014/main" id="{03B9813E-6C00-F64F-AFBF-DC27FAEFFD1F}"/>
                </a:ext>
              </a:extLst>
            </p:cNvPr>
            <p:cNvCxnSpPr>
              <a:cxnSpLocks/>
            </p:cNvCxnSpPr>
            <p:nvPr/>
          </p:nvCxnSpPr>
          <p:spPr bwMode="auto">
            <a:xfrm>
              <a:off x="0" y="2116667"/>
              <a:ext cx="5260156" cy="0"/>
            </a:xfrm>
            <a:prstGeom prst="line">
              <a:avLst/>
            </a:prstGeom>
            <a:solidFill>
              <a:schemeClr val="accent1"/>
            </a:solid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A12B223-261A-2949-9019-593C9A637099}"/>
              </a:ext>
            </a:extLst>
          </p:cNvPr>
          <p:cNvGrpSpPr/>
          <p:nvPr/>
        </p:nvGrpSpPr>
        <p:grpSpPr>
          <a:xfrm>
            <a:off x="1143000" y="4727368"/>
            <a:ext cx="2534717" cy="865719"/>
            <a:chOff x="4848685" y="1249482"/>
            <a:chExt cx="3744900" cy="922090"/>
          </a:xfrm>
        </p:grpSpPr>
        <p:sp>
          <p:nvSpPr>
            <p:cNvPr id="14" name="Rectangle 13">
              <a:extLst>
                <a:ext uri="{FF2B5EF4-FFF2-40B4-BE49-F238E27FC236}">
                  <a16:creationId xmlns:a16="http://schemas.microsoft.com/office/drawing/2014/main" id="{0CF3DC13-3E96-5F47-ADD5-44035D7B3660}"/>
                </a:ext>
              </a:extLst>
            </p:cNvPr>
            <p:cNvSpPr/>
            <p:nvPr/>
          </p:nvSpPr>
          <p:spPr bwMode="auto">
            <a:xfrm>
              <a:off x="4848685" y="1249482"/>
              <a:ext cx="3744900" cy="914110"/>
            </a:xfrm>
            <a:prstGeom prst="rect">
              <a:avLst/>
            </a:prstGeom>
            <a:solidFill>
              <a:srgbClr val="9D9D9C"/>
            </a:solid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gn="ctr">
                <a:lnSpc>
                  <a:spcPct val="95000"/>
                </a:lnSpc>
                <a:spcBef>
                  <a:spcPts val="1200"/>
                </a:spcBef>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Texas Children’s Hospital</a:t>
              </a:r>
            </a:p>
          </p:txBody>
        </p:sp>
        <p:cxnSp>
          <p:nvCxnSpPr>
            <p:cNvPr id="15" name="Straight Connector 14">
              <a:extLst>
                <a:ext uri="{FF2B5EF4-FFF2-40B4-BE49-F238E27FC236}">
                  <a16:creationId xmlns:a16="http://schemas.microsoft.com/office/drawing/2014/main" id="{559865D9-D17D-5447-93D3-E721AFB86A19}"/>
                </a:ext>
              </a:extLst>
            </p:cNvPr>
            <p:cNvCxnSpPr>
              <a:cxnSpLocks/>
            </p:cNvCxnSpPr>
            <p:nvPr/>
          </p:nvCxnSpPr>
          <p:spPr bwMode="auto">
            <a:xfrm>
              <a:off x="4848685" y="2149654"/>
              <a:ext cx="3744899" cy="21918"/>
            </a:xfrm>
            <a:prstGeom prst="line">
              <a:avLst/>
            </a:prstGeom>
            <a:solidFill>
              <a:schemeClr val="accent1"/>
            </a:solid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DA12B31E-E487-4442-9707-22A0222E58C9}"/>
              </a:ext>
            </a:extLst>
          </p:cNvPr>
          <p:cNvGrpSpPr/>
          <p:nvPr/>
        </p:nvGrpSpPr>
        <p:grpSpPr>
          <a:xfrm>
            <a:off x="1121937" y="3743459"/>
            <a:ext cx="2534717" cy="865719"/>
            <a:chOff x="4848685" y="1249482"/>
            <a:chExt cx="3744900" cy="922090"/>
          </a:xfrm>
        </p:grpSpPr>
        <p:sp>
          <p:nvSpPr>
            <p:cNvPr id="17" name="Rectangle 16">
              <a:extLst>
                <a:ext uri="{FF2B5EF4-FFF2-40B4-BE49-F238E27FC236}">
                  <a16:creationId xmlns:a16="http://schemas.microsoft.com/office/drawing/2014/main" id="{76974F8D-4C8E-D24D-812D-CED2ADC49E28}"/>
                </a:ext>
              </a:extLst>
            </p:cNvPr>
            <p:cNvSpPr/>
            <p:nvPr/>
          </p:nvSpPr>
          <p:spPr bwMode="auto">
            <a:xfrm>
              <a:off x="4848685" y="1249482"/>
              <a:ext cx="3744900" cy="914110"/>
            </a:xfrm>
            <a:prstGeom prst="rect">
              <a:avLst/>
            </a:prstGeom>
            <a:solidFill>
              <a:srgbClr val="9D9D9C"/>
            </a:solid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gn="ctr">
                <a:lnSpc>
                  <a:spcPct val="95000"/>
                </a:lnSpc>
                <a:spcBef>
                  <a:spcPts val="1200"/>
                </a:spcBef>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Mattel Children’s Hospital, UCLA</a:t>
              </a:r>
            </a:p>
          </p:txBody>
        </p:sp>
        <p:cxnSp>
          <p:nvCxnSpPr>
            <p:cNvPr id="18" name="Straight Connector 17">
              <a:extLst>
                <a:ext uri="{FF2B5EF4-FFF2-40B4-BE49-F238E27FC236}">
                  <a16:creationId xmlns:a16="http://schemas.microsoft.com/office/drawing/2014/main" id="{F3664F7C-7E4B-0041-AA9A-E608CB19C134}"/>
                </a:ext>
              </a:extLst>
            </p:cNvPr>
            <p:cNvCxnSpPr>
              <a:cxnSpLocks/>
            </p:cNvCxnSpPr>
            <p:nvPr/>
          </p:nvCxnSpPr>
          <p:spPr bwMode="auto">
            <a:xfrm>
              <a:off x="4848685" y="2149654"/>
              <a:ext cx="3744899" cy="21918"/>
            </a:xfrm>
            <a:prstGeom prst="line">
              <a:avLst/>
            </a:prstGeom>
            <a:solidFill>
              <a:schemeClr val="accent1"/>
            </a:solid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6" name="Group 5">
            <a:extLst>
              <a:ext uri="{FF2B5EF4-FFF2-40B4-BE49-F238E27FC236}">
                <a16:creationId xmlns:a16="http://schemas.microsoft.com/office/drawing/2014/main" id="{CFE4FFC2-6773-2540-81DD-01683FF54D1B}"/>
              </a:ext>
            </a:extLst>
          </p:cNvPr>
          <p:cNvGrpSpPr/>
          <p:nvPr/>
        </p:nvGrpSpPr>
        <p:grpSpPr>
          <a:xfrm>
            <a:off x="6661152" y="3036178"/>
            <a:ext cx="5000761" cy="923330"/>
            <a:chOff x="4060836" y="4486447"/>
            <a:chExt cx="5000761" cy="923330"/>
          </a:xfrm>
        </p:grpSpPr>
        <p:grpSp>
          <p:nvGrpSpPr>
            <p:cNvPr id="9" name="Group 8">
              <a:extLst>
                <a:ext uri="{FF2B5EF4-FFF2-40B4-BE49-F238E27FC236}">
                  <a16:creationId xmlns:a16="http://schemas.microsoft.com/office/drawing/2014/main" id="{21CB909B-8475-BC40-A3FB-F383E155AE6C}"/>
                </a:ext>
              </a:extLst>
            </p:cNvPr>
            <p:cNvGrpSpPr/>
            <p:nvPr/>
          </p:nvGrpSpPr>
          <p:grpSpPr>
            <a:xfrm>
              <a:off x="4060836" y="4611126"/>
              <a:ext cx="889773" cy="770968"/>
              <a:chOff x="7010400" y="3863280"/>
              <a:chExt cx="1250225" cy="1083292"/>
            </a:xfrm>
          </p:grpSpPr>
          <p:sp>
            <p:nvSpPr>
              <p:cNvPr id="22" name="Oval 21">
                <a:extLst>
                  <a:ext uri="{FF2B5EF4-FFF2-40B4-BE49-F238E27FC236}">
                    <a16:creationId xmlns:a16="http://schemas.microsoft.com/office/drawing/2014/main" id="{1D3356DF-B957-2942-9976-61ECD07DF1CB}"/>
                  </a:ext>
                </a:extLst>
              </p:cNvPr>
              <p:cNvSpPr/>
              <p:nvPr/>
            </p:nvSpPr>
            <p:spPr>
              <a:xfrm>
                <a:off x="7093300" y="3863280"/>
                <a:ext cx="1083292" cy="108329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logo&#10;&#10;Description automatically generated">
                <a:extLst>
                  <a:ext uri="{FF2B5EF4-FFF2-40B4-BE49-F238E27FC236}">
                    <a16:creationId xmlns:a16="http://schemas.microsoft.com/office/drawing/2014/main" id="{07B547A3-166D-1845-964E-9607EC14115F}"/>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t="15407" b="32386"/>
              <a:stretch/>
            </p:blipFill>
            <p:spPr>
              <a:xfrm>
                <a:off x="7010400" y="4033344"/>
                <a:ext cx="1250225" cy="652716"/>
              </a:xfrm>
              <a:prstGeom prst="rect">
                <a:avLst/>
              </a:prstGeom>
            </p:spPr>
          </p:pic>
        </p:grpSp>
        <p:sp>
          <p:nvSpPr>
            <p:cNvPr id="26" name="Rectangle 25">
              <a:extLst>
                <a:ext uri="{FF2B5EF4-FFF2-40B4-BE49-F238E27FC236}">
                  <a16:creationId xmlns:a16="http://schemas.microsoft.com/office/drawing/2014/main" id="{E6051E35-E497-F84B-B5E1-FEF803370504}"/>
                </a:ext>
              </a:extLst>
            </p:cNvPr>
            <p:cNvSpPr/>
            <p:nvPr/>
          </p:nvSpPr>
          <p:spPr>
            <a:xfrm>
              <a:off x="5033424" y="4486447"/>
              <a:ext cx="4028173" cy="923330"/>
            </a:xfrm>
            <a:prstGeom prst="rect">
              <a:avLst/>
            </a:prstGeom>
          </p:spPr>
          <p:txBody>
            <a:bodyPr wrap="square">
              <a:spAutoFit/>
            </a:bodyPr>
            <a:lstStyle/>
            <a:p>
              <a:r>
                <a:rPr lang="en-US" dirty="0">
                  <a:solidFill>
                    <a:srgbClr val="0070C0"/>
                  </a:solidFill>
                  <a:latin typeface="Verdana" panose="020B0604030504040204" pitchFamily="34" charset="0"/>
                  <a:ea typeface="Verdana" panose="020B0604030504040204" pitchFamily="34" charset="0"/>
                  <a:cs typeface="Verdana" panose="020B0604030504040204" pitchFamily="34" charset="0"/>
                </a:rPr>
                <a:t>Open-label FOLE (1 g/kg/day) until IFALD resolved or parenteral nutrition was stopped. </a:t>
              </a:r>
              <a:endParaRPr lang="en-US"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
            <a:extLst>
              <a:ext uri="{FF2B5EF4-FFF2-40B4-BE49-F238E27FC236}">
                <a16:creationId xmlns:a16="http://schemas.microsoft.com/office/drawing/2014/main" id="{E4B86A84-B121-AF4F-9F23-E6B76AC57E7B}"/>
              </a:ext>
            </a:extLst>
          </p:cNvPr>
          <p:cNvGrpSpPr/>
          <p:nvPr/>
        </p:nvGrpSpPr>
        <p:grpSpPr>
          <a:xfrm>
            <a:off x="6748713" y="4137224"/>
            <a:ext cx="4002502" cy="923330"/>
            <a:chOff x="4562362" y="5347680"/>
            <a:chExt cx="4328492" cy="923330"/>
          </a:xfrm>
        </p:grpSpPr>
        <p:pic>
          <p:nvPicPr>
            <p:cNvPr id="4" name="Picture 3" descr="A close up of a logo&#10;&#10;Description automatically generated">
              <a:extLst>
                <a:ext uri="{FF2B5EF4-FFF2-40B4-BE49-F238E27FC236}">
                  <a16:creationId xmlns:a16="http://schemas.microsoft.com/office/drawing/2014/main" id="{C460BEB3-EE63-264C-A04F-2780D713BE2B}"/>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b="19967"/>
            <a:stretch/>
          </p:blipFill>
          <p:spPr>
            <a:xfrm>
              <a:off x="4562362" y="5455297"/>
              <a:ext cx="770968" cy="617027"/>
            </a:xfrm>
            <a:prstGeom prst="rect">
              <a:avLst/>
            </a:prstGeom>
          </p:spPr>
        </p:pic>
        <p:sp>
          <p:nvSpPr>
            <p:cNvPr id="28" name="Rectangle 27">
              <a:extLst>
                <a:ext uri="{FF2B5EF4-FFF2-40B4-BE49-F238E27FC236}">
                  <a16:creationId xmlns:a16="http://schemas.microsoft.com/office/drawing/2014/main" id="{CD816E19-2A0A-7D4F-AF4F-883DC0140837}"/>
                </a:ext>
              </a:extLst>
            </p:cNvPr>
            <p:cNvSpPr/>
            <p:nvPr/>
          </p:nvSpPr>
          <p:spPr>
            <a:xfrm>
              <a:off x="5532902" y="5347680"/>
              <a:ext cx="3357952" cy="923330"/>
            </a:xfrm>
            <a:prstGeom prst="rect">
              <a:avLst/>
            </a:prstGeom>
          </p:spPr>
          <p:txBody>
            <a:bodyPr wrap="square">
              <a:spAutoFit/>
            </a:bodyPr>
            <a:lstStyle/>
            <a:p>
              <a:r>
                <a:rPr lang="en-US"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Historical control subjects received SOLE (up to 3 g/kg/day).</a:t>
              </a:r>
            </a:p>
          </p:txBody>
        </p:sp>
      </p:grpSp>
      <p:sp>
        <p:nvSpPr>
          <p:cNvPr id="29" name="Rectangle 28">
            <a:extLst>
              <a:ext uri="{FF2B5EF4-FFF2-40B4-BE49-F238E27FC236}">
                <a16:creationId xmlns:a16="http://schemas.microsoft.com/office/drawing/2014/main" id="{5970E3A2-1412-B040-82D8-43A3B2272835}"/>
              </a:ext>
            </a:extLst>
          </p:cNvPr>
          <p:cNvSpPr/>
          <p:nvPr/>
        </p:nvSpPr>
        <p:spPr>
          <a:xfrm>
            <a:off x="763135" y="6044503"/>
            <a:ext cx="10731962" cy="32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defRPr/>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KJ,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2020;219:98-105. 2. Omegaven Prescribing Information, Fresenius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Kabi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USA, LLC. 2018.</a:t>
            </a:r>
          </a:p>
        </p:txBody>
      </p:sp>
      <p:sp>
        <p:nvSpPr>
          <p:cNvPr id="19" name="Rectangle 18">
            <a:extLst>
              <a:ext uri="{FF2B5EF4-FFF2-40B4-BE49-F238E27FC236}">
                <a16:creationId xmlns:a16="http://schemas.microsoft.com/office/drawing/2014/main" id="{CAF6C1CB-C2BA-414D-99A6-18B6D96849EE}"/>
              </a:ext>
            </a:extLst>
          </p:cNvPr>
          <p:cNvSpPr/>
          <p:nvPr/>
        </p:nvSpPr>
        <p:spPr>
          <a:xfrm>
            <a:off x="907207" y="1480967"/>
            <a:ext cx="10754706" cy="1107996"/>
          </a:xfrm>
          <a:prstGeom prst="rect">
            <a:avLst/>
          </a:prstGeom>
        </p:spPr>
        <p:txBody>
          <a:bodyPr wrap="square">
            <a:spAutoFit/>
          </a:bodyPr>
          <a:lstStyle/>
          <a:p>
            <a:pPr lvl="0">
              <a:spcBef>
                <a:spcPts val="600"/>
              </a:spcBef>
              <a:spcAft>
                <a:spcPts val="600"/>
              </a:spcAft>
              <a:buClr>
                <a:srgbClr val="0070C0"/>
              </a:buClr>
            </a:pPr>
            <a:r>
              <a:rPr lang="en-US" b="1" dirty="0">
                <a:solidFill>
                  <a:srgbClr val="0070C0"/>
                </a:solidFill>
                <a:latin typeface="Verdana" panose="020B0604030504040204" pitchFamily="34" charset="0"/>
                <a:ea typeface="Verdana" panose="020B0604030504040204" pitchFamily="34" charset="0"/>
                <a:cs typeface="Verdana" panose="020B0604030504040204" pitchFamily="34" charset="0"/>
              </a:rPr>
              <a:t>2 non-randomized, open-label, single-center clinical trials. </a:t>
            </a:r>
            <a:r>
              <a:rPr lang="en-US" sz="1600" kern="0" dirty="0">
                <a:solidFill>
                  <a:srgbClr val="000000"/>
                </a:solidFill>
                <a:latin typeface="Verdana" panose="020B0604030504040204" pitchFamily="34" charset="0"/>
                <a:ea typeface="Verdana" panose="020B0604030504040204" pitchFamily="34" charset="0"/>
                <a:cs typeface="Verdana" panose="020B0604030504040204" pitchFamily="34" charset="0"/>
              </a:rPr>
              <a:t>Both studies were conducted at large intestinal rehabilitation centers and included historical control patients who received soybean oil (SO) intravenous lipid emulsion (ILE) between 1999 and 2012 at BCH, TCH, or University of California, Los Angeles.</a:t>
            </a:r>
          </a:p>
        </p:txBody>
      </p:sp>
      <p:sp>
        <p:nvSpPr>
          <p:cNvPr id="24" name="Right Brace 23">
            <a:extLst>
              <a:ext uri="{FF2B5EF4-FFF2-40B4-BE49-F238E27FC236}">
                <a16:creationId xmlns:a16="http://schemas.microsoft.com/office/drawing/2014/main" id="{750F8378-342E-754F-AD30-0AB34EB5F2F5}"/>
              </a:ext>
            </a:extLst>
          </p:cNvPr>
          <p:cNvSpPr/>
          <p:nvPr/>
        </p:nvSpPr>
        <p:spPr>
          <a:xfrm>
            <a:off x="3846441" y="2773034"/>
            <a:ext cx="434011" cy="876184"/>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DA23F3E8-CA85-9E45-96BB-079C2B2BCF55}"/>
              </a:ext>
            </a:extLst>
          </p:cNvPr>
          <p:cNvSpPr/>
          <p:nvPr/>
        </p:nvSpPr>
        <p:spPr>
          <a:xfrm>
            <a:off x="4311175" y="2852042"/>
            <a:ext cx="2361409" cy="738664"/>
          </a:xfrm>
          <a:prstGeom prst="rect">
            <a:avLst/>
          </a:prstGeom>
        </p:spPr>
        <p:txBody>
          <a:bodyPr wrap="square">
            <a:spAutoFit/>
          </a:bodyPr>
          <a:lstStyle/>
          <a:p>
            <a: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t>Patients aged &lt;2 years; PN ≥30 days; </a:t>
            </a:r>
            <a:b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br>
            <a: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t>DBIL ≥2 mg/dL</a:t>
            </a:r>
            <a:endParaRPr lang="en-US" sz="1400" dirty="0">
              <a:solidFill>
                <a:srgbClr val="1A1A1A"/>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0" name="Right Brace 29">
            <a:extLst>
              <a:ext uri="{FF2B5EF4-FFF2-40B4-BE49-F238E27FC236}">
                <a16:creationId xmlns:a16="http://schemas.microsoft.com/office/drawing/2014/main" id="{49824B07-D8DC-B04D-9F78-7F262DB800CD}"/>
              </a:ext>
            </a:extLst>
          </p:cNvPr>
          <p:cNvSpPr/>
          <p:nvPr/>
        </p:nvSpPr>
        <p:spPr>
          <a:xfrm>
            <a:off x="3865732" y="3741082"/>
            <a:ext cx="434011" cy="1852006"/>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4ECCA8B3-67AE-BD47-AAE6-D2BDD8BC6CB5}"/>
              </a:ext>
            </a:extLst>
          </p:cNvPr>
          <p:cNvSpPr/>
          <p:nvPr/>
        </p:nvSpPr>
        <p:spPr>
          <a:xfrm>
            <a:off x="4311175" y="4294859"/>
            <a:ext cx="2277787" cy="738664"/>
          </a:xfrm>
          <a:prstGeom prst="rect">
            <a:avLst/>
          </a:prstGeom>
        </p:spPr>
        <p:txBody>
          <a:bodyPr wrap="square">
            <a:spAutoFit/>
          </a:bodyPr>
          <a:lstStyle/>
          <a:p>
            <a: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t>Patients aged &lt;5; </a:t>
            </a:r>
            <a:b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br>
            <a: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t>PN ≥14 days; </a:t>
            </a:r>
            <a:b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br>
            <a: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t>DBIL ≥2 mg/dL</a:t>
            </a:r>
          </a:p>
        </p:txBody>
      </p:sp>
      <p:sp>
        <p:nvSpPr>
          <p:cNvPr id="32" name="Oval 31">
            <a:extLst>
              <a:ext uri="{FF2B5EF4-FFF2-40B4-BE49-F238E27FC236}">
                <a16:creationId xmlns:a16="http://schemas.microsoft.com/office/drawing/2014/main" id="{A13A943B-2900-BF4E-BAA6-D3910D0C26AC}"/>
              </a:ext>
            </a:extLst>
          </p:cNvPr>
          <p:cNvSpPr/>
          <p:nvPr/>
        </p:nvSpPr>
        <p:spPr>
          <a:xfrm>
            <a:off x="6748712" y="4213281"/>
            <a:ext cx="770968" cy="770968"/>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5634E61-55A1-FA49-815A-336CCBA8FEB3}"/>
              </a:ext>
            </a:extLst>
          </p:cNvPr>
          <p:cNvSpPr/>
          <p:nvPr/>
        </p:nvSpPr>
        <p:spPr>
          <a:xfrm>
            <a:off x="4280452" y="5451109"/>
            <a:ext cx="7738863" cy="307777"/>
          </a:xfrm>
          <a:prstGeom prst="rect">
            <a:avLst/>
          </a:prstGeom>
        </p:spPr>
        <p:txBody>
          <a:bodyPr wrap="square">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Primary endpoint</a:t>
            </a:r>
            <a:r>
              <a:rPr lang="en-US" sz="1400" dirty="0">
                <a:latin typeface="Verdana" panose="020B0604030504040204" pitchFamily="34" charset="0"/>
                <a:ea typeface="Verdana" panose="020B0604030504040204" pitchFamily="34" charset="0"/>
                <a:cs typeface="Verdana" panose="020B0604030504040204" pitchFamily="34" charset="0"/>
              </a:rPr>
              <a:t>: change over time in body weight adjusted for gestational age.</a:t>
            </a:r>
          </a:p>
        </p:txBody>
      </p:sp>
      <p:pic>
        <p:nvPicPr>
          <p:cNvPr id="37" name="Audio 36">
            <a:hlinkClick r:id="" action="ppaction://media"/>
            <a:extLst>
              <a:ext uri="{FF2B5EF4-FFF2-40B4-BE49-F238E27FC236}">
                <a16:creationId xmlns:a16="http://schemas.microsoft.com/office/drawing/2014/main" id="{CC9D44A2-07C1-4CD9-9666-7E08ED736D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2726064"/>
      </p:ext>
    </p:extLst>
  </p:cSld>
  <p:clrMapOvr>
    <a:masterClrMapping/>
  </p:clrMapOvr>
  <p:transition advTm="718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7FF1BC2-8B18-0746-91D3-4985E199E039}"/>
              </a:ext>
            </a:extLst>
          </p:cNvPr>
          <p:cNvGraphicFramePr/>
          <p:nvPr/>
        </p:nvGraphicFramePr>
        <p:xfrm>
          <a:off x="1335616" y="1373737"/>
          <a:ext cx="8153401" cy="434763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912284" y="366350"/>
            <a:ext cx="8576733" cy="888350"/>
          </a:xfrm>
        </p:spPr>
        <p:txBody>
          <a:bodyPr>
            <a:normAutofit/>
          </a:bodyPr>
          <a:lstStyle/>
          <a:p>
            <a:r>
              <a:rPr lang="en-US" altLang="en-US" sz="2800" dirty="0"/>
              <a:t>Pediatric patients treated with Omegaven</a:t>
            </a:r>
            <a:r>
              <a:rPr lang="en-US" sz="2800" dirty="0"/>
              <a:t> </a:t>
            </a:r>
            <a:r>
              <a:rPr lang="en-US" altLang="en-US" sz="2800" dirty="0"/>
              <a:t> attained age-appropriate growth</a:t>
            </a:r>
            <a:r>
              <a:rPr lang="en-US" altLang="en-US" sz="2800" baseline="30000" dirty="0"/>
              <a:t>1</a:t>
            </a:r>
          </a:p>
        </p:txBody>
      </p:sp>
      <p:sp>
        <p:nvSpPr>
          <p:cNvPr id="6" name="TextBox 5">
            <a:extLst>
              <a:ext uri="{FF2B5EF4-FFF2-40B4-BE49-F238E27FC236}">
                <a16:creationId xmlns:a16="http://schemas.microsoft.com/office/drawing/2014/main" id="{B1CAF094-7B36-48D0-AADF-F84B633EAA41}"/>
              </a:ext>
            </a:extLst>
          </p:cNvPr>
          <p:cNvSpPr txBox="1"/>
          <p:nvPr/>
        </p:nvSpPr>
        <p:spPr>
          <a:xfrm>
            <a:off x="9567904" y="2081831"/>
            <a:ext cx="2302268" cy="1815882"/>
          </a:xfrm>
          <a:prstGeom prst="rect">
            <a:avLst/>
          </a:prstGeom>
          <a:noFill/>
        </p:spPr>
        <p:txBody>
          <a:bodyPr wrap="square" rtlCol="0">
            <a:spAutoFit/>
          </a:bodyPr>
          <a:lstStyle/>
          <a:p>
            <a:pPr algn="ctr">
              <a:buClr>
                <a:srgbClr val="0070C0"/>
              </a:buClr>
            </a:pPr>
            <a:r>
              <a:rPr lang="en-US" sz="1600" b="1" dirty="0">
                <a:solidFill>
                  <a:srgbClr val="0072BB"/>
                </a:solidFill>
                <a:latin typeface="Verdana" panose="020B0604030504040204" pitchFamily="34" charset="0"/>
                <a:ea typeface="Verdana" panose="020B0604030504040204" pitchFamily="34" charset="0"/>
                <a:cs typeface="Verdana" panose="020B0604030504040204" pitchFamily="34" charset="0"/>
              </a:rPr>
              <a:t>84% of Omegaven-treated patients received concurrent lipids from enteral nutrition.  </a:t>
            </a:r>
          </a:p>
        </p:txBody>
      </p:sp>
      <p:sp>
        <p:nvSpPr>
          <p:cNvPr id="65" name="TextBox 64">
            <a:extLst>
              <a:ext uri="{FF2B5EF4-FFF2-40B4-BE49-F238E27FC236}">
                <a16:creationId xmlns:a16="http://schemas.microsoft.com/office/drawing/2014/main" id="{4ECF333D-A726-CF42-8F25-E1D04BAE59B9}"/>
              </a:ext>
            </a:extLst>
          </p:cNvPr>
          <p:cNvSpPr txBox="1"/>
          <p:nvPr/>
        </p:nvSpPr>
        <p:spPr>
          <a:xfrm rot="16200000">
            <a:off x="-119569" y="3071292"/>
            <a:ext cx="2306722" cy="369332"/>
          </a:xfrm>
          <a:prstGeom prst="rect">
            <a:avLst/>
          </a:prstGeom>
          <a:noFill/>
        </p:spPr>
        <p:txBody>
          <a:bodyPr wrap="none" lIns="0" tIns="0" rIns="0" bIns="0" rtlCol="0" anchor="ctr" anchorCtr="0">
            <a:spAutoFit/>
          </a:bodyPr>
          <a:lstStyle/>
          <a:p>
            <a:pPr algn="ctr"/>
            <a:r>
              <a:rPr lang="en-US"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Median Body Weight </a:t>
            </a:r>
            <a:br>
              <a:rPr lang="en-US"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Adjusted for Age (z-score)</a:t>
            </a:r>
          </a:p>
        </p:txBody>
      </p:sp>
      <p:graphicFrame>
        <p:nvGraphicFramePr>
          <p:cNvPr id="10" name="Table 9">
            <a:extLst>
              <a:ext uri="{FF2B5EF4-FFF2-40B4-BE49-F238E27FC236}">
                <a16:creationId xmlns:a16="http://schemas.microsoft.com/office/drawing/2014/main" id="{C3E6AA29-5424-9143-B3C3-947DDB4D4B8E}"/>
              </a:ext>
            </a:extLst>
          </p:cNvPr>
          <p:cNvGraphicFramePr>
            <a:graphicFrameLocks noGrp="1"/>
          </p:cNvGraphicFramePr>
          <p:nvPr/>
        </p:nvGraphicFramePr>
        <p:xfrm>
          <a:off x="1677358" y="4688252"/>
          <a:ext cx="7773562" cy="376074"/>
        </p:xfrm>
        <a:graphic>
          <a:graphicData uri="http://schemas.openxmlformats.org/drawingml/2006/table">
            <a:tbl>
              <a:tblPr firstRow="1" bandRow="1">
                <a:tableStyleId>{5C22544A-7EE6-4342-B048-85BDC9FD1C3A}</a:tableStyleId>
              </a:tblPr>
              <a:tblGrid>
                <a:gridCol w="270723">
                  <a:extLst>
                    <a:ext uri="{9D8B030D-6E8A-4147-A177-3AD203B41FA5}">
                      <a16:colId xmlns:a16="http://schemas.microsoft.com/office/drawing/2014/main" val="837110387"/>
                    </a:ext>
                  </a:extLst>
                </a:gridCol>
                <a:gridCol w="270723">
                  <a:extLst>
                    <a:ext uri="{9D8B030D-6E8A-4147-A177-3AD203B41FA5}">
                      <a16:colId xmlns:a16="http://schemas.microsoft.com/office/drawing/2014/main" val="3852115934"/>
                    </a:ext>
                  </a:extLst>
                </a:gridCol>
                <a:gridCol w="270723">
                  <a:extLst>
                    <a:ext uri="{9D8B030D-6E8A-4147-A177-3AD203B41FA5}">
                      <a16:colId xmlns:a16="http://schemas.microsoft.com/office/drawing/2014/main" val="634620929"/>
                    </a:ext>
                  </a:extLst>
                </a:gridCol>
                <a:gridCol w="270723">
                  <a:extLst>
                    <a:ext uri="{9D8B030D-6E8A-4147-A177-3AD203B41FA5}">
                      <a16:colId xmlns:a16="http://schemas.microsoft.com/office/drawing/2014/main" val="2172567159"/>
                    </a:ext>
                  </a:extLst>
                </a:gridCol>
                <a:gridCol w="270723">
                  <a:extLst>
                    <a:ext uri="{9D8B030D-6E8A-4147-A177-3AD203B41FA5}">
                      <a16:colId xmlns:a16="http://schemas.microsoft.com/office/drawing/2014/main" val="1917508440"/>
                    </a:ext>
                  </a:extLst>
                </a:gridCol>
                <a:gridCol w="270723">
                  <a:extLst>
                    <a:ext uri="{9D8B030D-6E8A-4147-A177-3AD203B41FA5}">
                      <a16:colId xmlns:a16="http://schemas.microsoft.com/office/drawing/2014/main" val="160543705"/>
                    </a:ext>
                  </a:extLst>
                </a:gridCol>
                <a:gridCol w="270723">
                  <a:extLst>
                    <a:ext uri="{9D8B030D-6E8A-4147-A177-3AD203B41FA5}">
                      <a16:colId xmlns:a16="http://schemas.microsoft.com/office/drawing/2014/main" val="2918322376"/>
                    </a:ext>
                  </a:extLst>
                </a:gridCol>
                <a:gridCol w="270723">
                  <a:extLst>
                    <a:ext uri="{9D8B030D-6E8A-4147-A177-3AD203B41FA5}">
                      <a16:colId xmlns:a16="http://schemas.microsoft.com/office/drawing/2014/main" val="774003692"/>
                    </a:ext>
                  </a:extLst>
                </a:gridCol>
                <a:gridCol w="270723">
                  <a:extLst>
                    <a:ext uri="{9D8B030D-6E8A-4147-A177-3AD203B41FA5}">
                      <a16:colId xmlns:a16="http://schemas.microsoft.com/office/drawing/2014/main" val="2246083942"/>
                    </a:ext>
                  </a:extLst>
                </a:gridCol>
                <a:gridCol w="270723">
                  <a:extLst>
                    <a:ext uri="{9D8B030D-6E8A-4147-A177-3AD203B41FA5}">
                      <a16:colId xmlns:a16="http://schemas.microsoft.com/office/drawing/2014/main" val="3758144528"/>
                    </a:ext>
                  </a:extLst>
                </a:gridCol>
                <a:gridCol w="270723">
                  <a:extLst>
                    <a:ext uri="{9D8B030D-6E8A-4147-A177-3AD203B41FA5}">
                      <a16:colId xmlns:a16="http://schemas.microsoft.com/office/drawing/2014/main" val="3315326723"/>
                    </a:ext>
                  </a:extLst>
                </a:gridCol>
                <a:gridCol w="270723">
                  <a:extLst>
                    <a:ext uri="{9D8B030D-6E8A-4147-A177-3AD203B41FA5}">
                      <a16:colId xmlns:a16="http://schemas.microsoft.com/office/drawing/2014/main" val="2733589355"/>
                    </a:ext>
                  </a:extLst>
                </a:gridCol>
                <a:gridCol w="270723">
                  <a:extLst>
                    <a:ext uri="{9D8B030D-6E8A-4147-A177-3AD203B41FA5}">
                      <a16:colId xmlns:a16="http://schemas.microsoft.com/office/drawing/2014/main" val="4081983361"/>
                    </a:ext>
                  </a:extLst>
                </a:gridCol>
                <a:gridCol w="270723">
                  <a:extLst>
                    <a:ext uri="{9D8B030D-6E8A-4147-A177-3AD203B41FA5}">
                      <a16:colId xmlns:a16="http://schemas.microsoft.com/office/drawing/2014/main" val="3391694873"/>
                    </a:ext>
                  </a:extLst>
                </a:gridCol>
                <a:gridCol w="270723">
                  <a:extLst>
                    <a:ext uri="{9D8B030D-6E8A-4147-A177-3AD203B41FA5}">
                      <a16:colId xmlns:a16="http://schemas.microsoft.com/office/drawing/2014/main" val="246069494"/>
                    </a:ext>
                  </a:extLst>
                </a:gridCol>
                <a:gridCol w="270723">
                  <a:extLst>
                    <a:ext uri="{9D8B030D-6E8A-4147-A177-3AD203B41FA5}">
                      <a16:colId xmlns:a16="http://schemas.microsoft.com/office/drawing/2014/main" val="1694600226"/>
                    </a:ext>
                  </a:extLst>
                </a:gridCol>
                <a:gridCol w="270723">
                  <a:extLst>
                    <a:ext uri="{9D8B030D-6E8A-4147-A177-3AD203B41FA5}">
                      <a16:colId xmlns:a16="http://schemas.microsoft.com/office/drawing/2014/main" val="2604881072"/>
                    </a:ext>
                  </a:extLst>
                </a:gridCol>
                <a:gridCol w="270723">
                  <a:extLst>
                    <a:ext uri="{9D8B030D-6E8A-4147-A177-3AD203B41FA5}">
                      <a16:colId xmlns:a16="http://schemas.microsoft.com/office/drawing/2014/main" val="2550590915"/>
                    </a:ext>
                  </a:extLst>
                </a:gridCol>
                <a:gridCol w="193318">
                  <a:extLst>
                    <a:ext uri="{9D8B030D-6E8A-4147-A177-3AD203B41FA5}">
                      <a16:colId xmlns:a16="http://schemas.microsoft.com/office/drawing/2014/main" val="2068644522"/>
                    </a:ext>
                  </a:extLst>
                </a:gridCol>
                <a:gridCol w="270723">
                  <a:extLst>
                    <a:ext uri="{9D8B030D-6E8A-4147-A177-3AD203B41FA5}">
                      <a16:colId xmlns:a16="http://schemas.microsoft.com/office/drawing/2014/main" val="3598181578"/>
                    </a:ext>
                  </a:extLst>
                </a:gridCol>
                <a:gridCol w="270723">
                  <a:extLst>
                    <a:ext uri="{9D8B030D-6E8A-4147-A177-3AD203B41FA5}">
                      <a16:colId xmlns:a16="http://schemas.microsoft.com/office/drawing/2014/main" val="3271927226"/>
                    </a:ext>
                  </a:extLst>
                </a:gridCol>
                <a:gridCol w="270723">
                  <a:extLst>
                    <a:ext uri="{9D8B030D-6E8A-4147-A177-3AD203B41FA5}">
                      <a16:colId xmlns:a16="http://schemas.microsoft.com/office/drawing/2014/main" val="820253945"/>
                    </a:ext>
                  </a:extLst>
                </a:gridCol>
                <a:gridCol w="270723">
                  <a:extLst>
                    <a:ext uri="{9D8B030D-6E8A-4147-A177-3AD203B41FA5}">
                      <a16:colId xmlns:a16="http://schemas.microsoft.com/office/drawing/2014/main" val="1473217486"/>
                    </a:ext>
                  </a:extLst>
                </a:gridCol>
                <a:gridCol w="270723">
                  <a:extLst>
                    <a:ext uri="{9D8B030D-6E8A-4147-A177-3AD203B41FA5}">
                      <a16:colId xmlns:a16="http://schemas.microsoft.com/office/drawing/2014/main" val="1229665924"/>
                    </a:ext>
                  </a:extLst>
                </a:gridCol>
                <a:gridCol w="270723">
                  <a:extLst>
                    <a:ext uri="{9D8B030D-6E8A-4147-A177-3AD203B41FA5}">
                      <a16:colId xmlns:a16="http://schemas.microsoft.com/office/drawing/2014/main" val="1651843839"/>
                    </a:ext>
                  </a:extLst>
                </a:gridCol>
                <a:gridCol w="270723">
                  <a:extLst>
                    <a:ext uri="{9D8B030D-6E8A-4147-A177-3AD203B41FA5}">
                      <a16:colId xmlns:a16="http://schemas.microsoft.com/office/drawing/2014/main" val="4154956847"/>
                    </a:ext>
                  </a:extLst>
                </a:gridCol>
                <a:gridCol w="270723">
                  <a:extLst>
                    <a:ext uri="{9D8B030D-6E8A-4147-A177-3AD203B41FA5}">
                      <a16:colId xmlns:a16="http://schemas.microsoft.com/office/drawing/2014/main" val="239774404"/>
                    </a:ext>
                  </a:extLst>
                </a:gridCol>
                <a:gridCol w="270723">
                  <a:extLst>
                    <a:ext uri="{9D8B030D-6E8A-4147-A177-3AD203B41FA5}">
                      <a16:colId xmlns:a16="http://schemas.microsoft.com/office/drawing/2014/main" val="4064225376"/>
                    </a:ext>
                  </a:extLst>
                </a:gridCol>
                <a:gridCol w="270723">
                  <a:extLst>
                    <a:ext uri="{9D8B030D-6E8A-4147-A177-3AD203B41FA5}">
                      <a16:colId xmlns:a16="http://schemas.microsoft.com/office/drawing/2014/main" val="439273559"/>
                    </a:ext>
                  </a:extLst>
                </a:gridCol>
              </a:tblGrid>
              <a:tr h="188037">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7697986"/>
                  </a:ext>
                </a:extLst>
              </a:tr>
              <a:tr h="188037">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512053"/>
                  </a:ext>
                </a:extLst>
              </a:tr>
            </a:tbl>
          </a:graphicData>
        </a:graphic>
      </p:graphicFrame>
      <p:graphicFrame>
        <p:nvGraphicFramePr>
          <p:cNvPr id="11" name="Table 10">
            <a:extLst>
              <a:ext uri="{FF2B5EF4-FFF2-40B4-BE49-F238E27FC236}">
                <a16:creationId xmlns:a16="http://schemas.microsoft.com/office/drawing/2014/main" id="{9DB44549-D905-C74F-9241-E957D2236995}"/>
              </a:ext>
            </a:extLst>
          </p:cNvPr>
          <p:cNvGraphicFramePr>
            <a:graphicFrameLocks noGrp="1"/>
          </p:cNvGraphicFramePr>
          <p:nvPr/>
        </p:nvGraphicFramePr>
        <p:xfrm>
          <a:off x="1677357" y="1509845"/>
          <a:ext cx="7773566" cy="274320"/>
        </p:xfrm>
        <a:graphic>
          <a:graphicData uri="http://schemas.openxmlformats.org/drawingml/2006/table">
            <a:tbl>
              <a:tblPr firstRow="1" bandRow="1">
                <a:tableStyleId>{5C22544A-7EE6-4342-B048-85BDC9FD1C3A}</a:tableStyleId>
              </a:tblPr>
              <a:tblGrid>
                <a:gridCol w="268054">
                  <a:extLst>
                    <a:ext uri="{9D8B030D-6E8A-4147-A177-3AD203B41FA5}">
                      <a16:colId xmlns:a16="http://schemas.microsoft.com/office/drawing/2014/main" val="837110387"/>
                    </a:ext>
                  </a:extLst>
                </a:gridCol>
                <a:gridCol w="268054">
                  <a:extLst>
                    <a:ext uri="{9D8B030D-6E8A-4147-A177-3AD203B41FA5}">
                      <a16:colId xmlns:a16="http://schemas.microsoft.com/office/drawing/2014/main" val="3852115934"/>
                    </a:ext>
                  </a:extLst>
                </a:gridCol>
                <a:gridCol w="268054">
                  <a:extLst>
                    <a:ext uri="{9D8B030D-6E8A-4147-A177-3AD203B41FA5}">
                      <a16:colId xmlns:a16="http://schemas.microsoft.com/office/drawing/2014/main" val="634620929"/>
                    </a:ext>
                  </a:extLst>
                </a:gridCol>
                <a:gridCol w="268054">
                  <a:extLst>
                    <a:ext uri="{9D8B030D-6E8A-4147-A177-3AD203B41FA5}">
                      <a16:colId xmlns:a16="http://schemas.microsoft.com/office/drawing/2014/main" val="2172567159"/>
                    </a:ext>
                  </a:extLst>
                </a:gridCol>
                <a:gridCol w="268054">
                  <a:extLst>
                    <a:ext uri="{9D8B030D-6E8A-4147-A177-3AD203B41FA5}">
                      <a16:colId xmlns:a16="http://schemas.microsoft.com/office/drawing/2014/main" val="1917508440"/>
                    </a:ext>
                  </a:extLst>
                </a:gridCol>
                <a:gridCol w="268054">
                  <a:extLst>
                    <a:ext uri="{9D8B030D-6E8A-4147-A177-3AD203B41FA5}">
                      <a16:colId xmlns:a16="http://schemas.microsoft.com/office/drawing/2014/main" val="160543705"/>
                    </a:ext>
                  </a:extLst>
                </a:gridCol>
                <a:gridCol w="268054">
                  <a:extLst>
                    <a:ext uri="{9D8B030D-6E8A-4147-A177-3AD203B41FA5}">
                      <a16:colId xmlns:a16="http://schemas.microsoft.com/office/drawing/2014/main" val="2918322376"/>
                    </a:ext>
                  </a:extLst>
                </a:gridCol>
                <a:gridCol w="268054">
                  <a:extLst>
                    <a:ext uri="{9D8B030D-6E8A-4147-A177-3AD203B41FA5}">
                      <a16:colId xmlns:a16="http://schemas.microsoft.com/office/drawing/2014/main" val="774003692"/>
                    </a:ext>
                  </a:extLst>
                </a:gridCol>
                <a:gridCol w="268054">
                  <a:extLst>
                    <a:ext uri="{9D8B030D-6E8A-4147-A177-3AD203B41FA5}">
                      <a16:colId xmlns:a16="http://schemas.microsoft.com/office/drawing/2014/main" val="2246083942"/>
                    </a:ext>
                  </a:extLst>
                </a:gridCol>
                <a:gridCol w="268054">
                  <a:extLst>
                    <a:ext uri="{9D8B030D-6E8A-4147-A177-3AD203B41FA5}">
                      <a16:colId xmlns:a16="http://schemas.microsoft.com/office/drawing/2014/main" val="3758144528"/>
                    </a:ext>
                  </a:extLst>
                </a:gridCol>
                <a:gridCol w="268054">
                  <a:extLst>
                    <a:ext uri="{9D8B030D-6E8A-4147-A177-3AD203B41FA5}">
                      <a16:colId xmlns:a16="http://schemas.microsoft.com/office/drawing/2014/main" val="3315326723"/>
                    </a:ext>
                  </a:extLst>
                </a:gridCol>
                <a:gridCol w="268054">
                  <a:extLst>
                    <a:ext uri="{9D8B030D-6E8A-4147-A177-3AD203B41FA5}">
                      <a16:colId xmlns:a16="http://schemas.microsoft.com/office/drawing/2014/main" val="2733589355"/>
                    </a:ext>
                  </a:extLst>
                </a:gridCol>
                <a:gridCol w="268054">
                  <a:extLst>
                    <a:ext uri="{9D8B030D-6E8A-4147-A177-3AD203B41FA5}">
                      <a16:colId xmlns:a16="http://schemas.microsoft.com/office/drawing/2014/main" val="4081983361"/>
                    </a:ext>
                  </a:extLst>
                </a:gridCol>
                <a:gridCol w="268054">
                  <a:extLst>
                    <a:ext uri="{9D8B030D-6E8A-4147-A177-3AD203B41FA5}">
                      <a16:colId xmlns:a16="http://schemas.microsoft.com/office/drawing/2014/main" val="3391694873"/>
                    </a:ext>
                  </a:extLst>
                </a:gridCol>
                <a:gridCol w="268054">
                  <a:extLst>
                    <a:ext uri="{9D8B030D-6E8A-4147-A177-3AD203B41FA5}">
                      <a16:colId xmlns:a16="http://schemas.microsoft.com/office/drawing/2014/main" val="246069494"/>
                    </a:ext>
                  </a:extLst>
                </a:gridCol>
                <a:gridCol w="268054">
                  <a:extLst>
                    <a:ext uri="{9D8B030D-6E8A-4147-A177-3AD203B41FA5}">
                      <a16:colId xmlns:a16="http://schemas.microsoft.com/office/drawing/2014/main" val="1694600226"/>
                    </a:ext>
                  </a:extLst>
                </a:gridCol>
                <a:gridCol w="268054">
                  <a:extLst>
                    <a:ext uri="{9D8B030D-6E8A-4147-A177-3AD203B41FA5}">
                      <a16:colId xmlns:a16="http://schemas.microsoft.com/office/drawing/2014/main" val="2604881072"/>
                    </a:ext>
                  </a:extLst>
                </a:gridCol>
                <a:gridCol w="268054">
                  <a:extLst>
                    <a:ext uri="{9D8B030D-6E8A-4147-A177-3AD203B41FA5}">
                      <a16:colId xmlns:a16="http://schemas.microsoft.com/office/drawing/2014/main" val="2550590915"/>
                    </a:ext>
                  </a:extLst>
                </a:gridCol>
                <a:gridCol w="268054">
                  <a:extLst>
                    <a:ext uri="{9D8B030D-6E8A-4147-A177-3AD203B41FA5}">
                      <a16:colId xmlns:a16="http://schemas.microsoft.com/office/drawing/2014/main" val="2068644522"/>
                    </a:ext>
                  </a:extLst>
                </a:gridCol>
                <a:gridCol w="268054">
                  <a:extLst>
                    <a:ext uri="{9D8B030D-6E8A-4147-A177-3AD203B41FA5}">
                      <a16:colId xmlns:a16="http://schemas.microsoft.com/office/drawing/2014/main" val="3598181578"/>
                    </a:ext>
                  </a:extLst>
                </a:gridCol>
                <a:gridCol w="268054">
                  <a:extLst>
                    <a:ext uri="{9D8B030D-6E8A-4147-A177-3AD203B41FA5}">
                      <a16:colId xmlns:a16="http://schemas.microsoft.com/office/drawing/2014/main" val="3271927226"/>
                    </a:ext>
                  </a:extLst>
                </a:gridCol>
                <a:gridCol w="268054">
                  <a:extLst>
                    <a:ext uri="{9D8B030D-6E8A-4147-A177-3AD203B41FA5}">
                      <a16:colId xmlns:a16="http://schemas.microsoft.com/office/drawing/2014/main" val="820253945"/>
                    </a:ext>
                  </a:extLst>
                </a:gridCol>
                <a:gridCol w="268054">
                  <a:extLst>
                    <a:ext uri="{9D8B030D-6E8A-4147-A177-3AD203B41FA5}">
                      <a16:colId xmlns:a16="http://schemas.microsoft.com/office/drawing/2014/main" val="1473217486"/>
                    </a:ext>
                  </a:extLst>
                </a:gridCol>
                <a:gridCol w="268054">
                  <a:extLst>
                    <a:ext uri="{9D8B030D-6E8A-4147-A177-3AD203B41FA5}">
                      <a16:colId xmlns:a16="http://schemas.microsoft.com/office/drawing/2014/main" val="1229665924"/>
                    </a:ext>
                  </a:extLst>
                </a:gridCol>
                <a:gridCol w="268054">
                  <a:extLst>
                    <a:ext uri="{9D8B030D-6E8A-4147-A177-3AD203B41FA5}">
                      <a16:colId xmlns:a16="http://schemas.microsoft.com/office/drawing/2014/main" val="1651843839"/>
                    </a:ext>
                  </a:extLst>
                </a:gridCol>
                <a:gridCol w="268054">
                  <a:extLst>
                    <a:ext uri="{9D8B030D-6E8A-4147-A177-3AD203B41FA5}">
                      <a16:colId xmlns:a16="http://schemas.microsoft.com/office/drawing/2014/main" val="4154956847"/>
                    </a:ext>
                  </a:extLst>
                </a:gridCol>
                <a:gridCol w="268054">
                  <a:extLst>
                    <a:ext uri="{9D8B030D-6E8A-4147-A177-3AD203B41FA5}">
                      <a16:colId xmlns:a16="http://schemas.microsoft.com/office/drawing/2014/main" val="239774404"/>
                    </a:ext>
                  </a:extLst>
                </a:gridCol>
                <a:gridCol w="268054">
                  <a:extLst>
                    <a:ext uri="{9D8B030D-6E8A-4147-A177-3AD203B41FA5}">
                      <a16:colId xmlns:a16="http://schemas.microsoft.com/office/drawing/2014/main" val="4064225376"/>
                    </a:ext>
                  </a:extLst>
                </a:gridCol>
                <a:gridCol w="268054">
                  <a:extLst>
                    <a:ext uri="{9D8B030D-6E8A-4147-A177-3AD203B41FA5}">
                      <a16:colId xmlns:a16="http://schemas.microsoft.com/office/drawing/2014/main" val="439273559"/>
                    </a:ext>
                  </a:extLst>
                </a:gridCol>
              </a:tblGrid>
              <a:tr h="135266">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512053"/>
                  </a:ext>
                </a:extLst>
              </a:tr>
              <a:tr h="135266">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062327"/>
                  </a:ext>
                </a:extLst>
              </a:tr>
            </a:tbl>
          </a:graphicData>
        </a:graphic>
      </p:graphicFrame>
      <p:sp>
        <p:nvSpPr>
          <p:cNvPr id="12" name="TextBox 11">
            <a:extLst>
              <a:ext uri="{FF2B5EF4-FFF2-40B4-BE49-F238E27FC236}">
                <a16:creationId xmlns:a16="http://schemas.microsoft.com/office/drawing/2014/main" id="{956C09CD-3769-B344-BA66-F0DE0EFA521A}"/>
              </a:ext>
            </a:extLst>
          </p:cNvPr>
          <p:cNvSpPr txBox="1"/>
          <p:nvPr/>
        </p:nvSpPr>
        <p:spPr>
          <a:xfrm>
            <a:off x="530060" y="1430891"/>
            <a:ext cx="1329898" cy="400110"/>
          </a:xfrm>
          <a:prstGeom prst="rect">
            <a:avLst/>
          </a:prstGeom>
          <a:noFill/>
        </p:spPr>
        <p:txBody>
          <a:bodyPr wrap="square" rtlCol="0">
            <a:spAutoFit/>
          </a:bodyPr>
          <a:lstStyle/>
          <a:p>
            <a:pPr algn="ctr"/>
            <a:r>
              <a:rPr lang="en-US" sz="10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Subjects Evaluated</a:t>
            </a:r>
          </a:p>
        </p:txBody>
      </p:sp>
      <p:sp>
        <p:nvSpPr>
          <p:cNvPr id="13" name="TextBox 12">
            <a:extLst>
              <a:ext uri="{FF2B5EF4-FFF2-40B4-BE49-F238E27FC236}">
                <a16:creationId xmlns:a16="http://schemas.microsoft.com/office/drawing/2014/main" id="{BCD759A2-5A0D-7545-8F45-0571C0A77D8D}"/>
              </a:ext>
            </a:extLst>
          </p:cNvPr>
          <p:cNvSpPr txBox="1"/>
          <p:nvPr/>
        </p:nvSpPr>
        <p:spPr>
          <a:xfrm>
            <a:off x="1677358" y="5110072"/>
            <a:ext cx="7468762" cy="246221"/>
          </a:xfrm>
          <a:prstGeom prst="rect">
            <a:avLst/>
          </a:prstGeom>
          <a:noFill/>
        </p:spPr>
        <p:txBody>
          <a:bodyPr wrap="square" rtlCol="0">
            <a:spAutoFit/>
          </a:bodyPr>
          <a:lstStyle/>
          <a:p>
            <a:pPr algn="ctr"/>
            <a:r>
              <a:rPr lang="en-US" sz="10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Study Visit (weeks)</a:t>
            </a:r>
          </a:p>
        </p:txBody>
      </p:sp>
      <p:sp>
        <p:nvSpPr>
          <p:cNvPr id="14" name="Rectangle 13">
            <a:extLst>
              <a:ext uri="{FF2B5EF4-FFF2-40B4-BE49-F238E27FC236}">
                <a16:creationId xmlns:a16="http://schemas.microsoft.com/office/drawing/2014/main" id="{E46CB115-7DBD-EE4E-BBB2-78940D700079}"/>
              </a:ext>
            </a:extLst>
          </p:cNvPr>
          <p:cNvSpPr/>
          <p:nvPr/>
        </p:nvSpPr>
        <p:spPr>
          <a:xfrm>
            <a:off x="752314" y="6025936"/>
            <a:ext cx="10883094"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KJ,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2020;219:98-105.</a:t>
            </a:r>
          </a:p>
        </p:txBody>
      </p:sp>
      <p:sp>
        <p:nvSpPr>
          <p:cNvPr id="4" name="Rectangle 3">
            <a:extLst>
              <a:ext uri="{FF2B5EF4-FFF2-40B4-BE49-F238E27FC236}">
                <a16:creationId xmlns:a16="http://schemas.microsoft.com/office/drawing/2014/main" id="{8259C739-92DC-C241-B938-D84E9EC8EA72}"/>
              </a:ext>
            </a:extLst>
          </p:cNvPr>
          <p:cNvSpPr/>
          <p:nvPr/>
        </p:nvSpPr>
        <p:spPr>
          <a:xfrm>
            <a:off x="1335616" y="5380689"/>
            <a:ext cx="10547809" cy="523220"/>
          </a:xfrm>
          <a:prstGeom prst="rect">
            <a:avLst/>
          </a:prstGeom>
        </p:spPr>
        <p:txBody>
          <a:bodyPr wrap="square">
            <a:spAutoFit/>
          </a:bodyPr>
          <a:lstStyle/>
          <a:p>
            <a:r>
              <a:rPr lang="en-US" sz="1400" dirty="0">
                <a:solidFill>
                  <a:srgbClr val="1A1A1A"/>
                </a:solidFill>
                <a:latin typeface="Verdana" panose="020B0604030504040204" pitchFamily="34" charset="0"/>
                <a:ea typeface="Verdana" panose="020B0604030504040204" pitchFamily="34" charset="0"/>
                <a:cs typeface="Verdana" panose="020B0604030504040204" pitchFamily="34" charset="0"/>
              </a:rPr>
              <a:t>From week 28 onward, Omegaven recipients had a median body weight that was within a z-score range of -1.0 and 1.0. Body weight was not significantly different between the FOLE and SOLE groups at any time point.</a:t>
            </a:r>
            <a:endParaRPr lang="en-US" sz="1400" dirty="0">
              <a:solidFill>
                <a:srgbClr val="1A1A1A"/>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25F2251B-AF4F-AB42-988A-6BDCBE3BCFA6}"/>
              </a:ext>
            </a:extLst>
          </p:cNvPr>
          <p:cNvSpPr/>
          <p:nvPr/>
        </p:nvSpPr>
        <p:spPr>
          <a:xfrm>
            <a:off x="9792662" y="4257847"/>
            <a:ext cx="2027583" cy="707886"/>
          </a:xfrm>
          <a:prstGeom prst="rect">
            <a:avLst/>
          </a:prstGeom>
        </p:spPr>
        <p:txBody>
          <a:bodyPr wrap="square">
            <a:spAutoFit/>
          </a:bodyPr>
          <a:lstStyle/>
          <a:p>
            <a:r>
              <a:rPr lang="en-US" sz="1000" dirty="0">
                <a:solidFill>
                  <a:srgbClr val="333333"/>
                </a:solidFill>
                <a:latin typeface="Verdana" panose="020B0604030504040204" pitchFamily="34" charset="0"/>
                <a:ea typeface="Verdana" panose="020B0604030504040204" pitchFamily="34" charset="0"/>
                <a:cs typeface="Verdana" panose="020B0604030504040204" pitchFamily="34" charset="0"/>
              </a:rPr>
              <a:t>F represents a difference of </a:t>
            </a:r>
            <a:r>
              <a:rPr lang="en-US" sz="1000" i="1" dirty="0">
                <a:solidFill>
                  <a:srgbClr val="333333"/>
                </a:solidFill>
                <a:latin typeface="Verdana" panose="020B0604030504040204" pitchFamily="34" charset="0"/>
                <a:ea typeface="Verdana" panose="020B0604030504040204" pitchFamily="34" charset="0"/>
                <a:cs typeface="Verdana" panose="020B0604030504040204" pitchFamily="34" charset="0"/>
              </a:rPr>
              <a:t>P</a:t>
            </a:r>
            <a:r>
              <a:rPr lang="en-US" sz="1000" dirty="0">
                <a:solidFill>
                  <a:srgbClr val="333333"/>
                </a:solidFill>
                <a:latin typeface="Verdana" panose="020B0604030504040204" pitchFamily="34" charset="0"/>
                <a:ea typeface="Verdana" panose="020B0604030504040204" pitchFamily="34" charset="0"/>
                <a:cs typeface="Verdana" panose="020B0604030504040204" pitchFamily="34" charset="0"/>
              </a:rPr>
              <a:t> &lt;.05 (Wilcoxon rank-sum test for difference from baseline for FOLE group).</a:t>
            </a:r>
            <a:endParaRPr lang="en-US" sz="1000" dirty="0">
              <a:solidFill>
                <a:srgbClr val="333333"/>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9" name="Audio 8">
            <a:hlinkClick r:id="" action="ppaction://media"/>
            <a:extLst>
              <a:ext uri="{FF2B5EF4-FFF2-40B4-BE49-F238E27FC236}">
                <a16:creationId xmlns:a16="http://schemas.microsoft.com/office/drawing/2014/main" id="{4BE2189D-5952-4803-9D69-F8090A02D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6678559"/>
      </p:ext>
    </p:extLst>
  </p:cSld>
  <p:clrMapOvr>
    <a:masterClrMapping/>
  </p:clrMapOvr>
  <p:transition advTm="110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D7D2B6A-75FA-E849-8013-EF7F94725AF7}"/>
              </a:ext>
            </a:extLst>
          </p:cNvPr>
          <p:cNvGraphicFramePr/>
          <p:nvPr>
            <p:extLst>
              <p:ext uri="{D42A27DB-BD31-4B8C-83A1-F6EECF244321}">
                <p14:modId xmlns:p14="http://schemas.microsoft.com/office/powerpoint/2010/main" val="55054762"/>
              </p:ext>
            </p:extLst>
          </p:nvPr>
        </p:nvGraphicFramePr>
        <p:xfrm>
          <a:off x="1574693" y="1755732"/>
          <a:ext cx="8315420" cy="340358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912285" y="366350"/>
            <a:ext cx="7975042" cy="888350"/>
          </a:xfrm>
        </p:spPr>
        <p:txBody>
          <a:bodyPr>
            <a:normAutofit/>
          </a:bodyPr>
          <a:lstStyle/>
          <a:p>
            <a:r>
              <a:rPr lang="en-US" sz="2800" dirty="0"/>
              <a:t>No significant changes in head circumference vs. SOLE recipients</a:t>
            </a:r>
            <a:r>
              <a:rPr lang="en-US" sz="2800" baseline="30000" dirty="0"/>
              <a:t>1</a:t>
            </a:r>
            <a:endParaRPr lang="en-US" altLang="en-US" sz="2800" baseline="30000" dirty="0"/>
          </a:p>
        </p:txBody>
      </p:sp>
      <p:sp>
        <p:nvSpPr>
          <p:cNvPr id="65" name="TextBox 64">
            <a:extLst>
              <a:ext uri="{FF2B5EF4-FFF2-40B4-BE49-F238E27FC236}">
                <a16:creationId xmlns:a16="http://schemas.microsoft.com/office/drawing/2014/main" id="{4ECF333D-A726-CF42-8F25-E1D04BAE59B9}"/>
              </a:ext>
            </a:extLst>
          </p:cNvPr>
          <p:cNvSpPr txBox="1"/>
          <p:nvPr/>
        </p:nvSpPr>
        <p:spPr>
          <a:xfrm rot="16200000">
            <a:off x="2280" y="3088477"/>
            <a:ext cx="2553672" cy="369332"/>
          </a:xfrm>
          <a:prstGeom prst="rect">
            <a:avLst/>
          </a:prstGeom>
          <a:noFill/>
        </p:spPr>
        <p:txBody>
          <a:bodyPr wrap="square" lIns="0" tIns="0" rIns="0" bIns="0" rtlCol="0" anchor="ctr" anchorCtr="0">
            <a:spAutoFit/>
          </a:bodyPr>
          <a:lstStyle/>
          <a:p>
            <a:pPr algn="ctr"/>
            <a:r>
              <a:rPr lang="en-US"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Median Head Circumference</a:t>
            </a:r>
            <a:br>
              <a:rPr lang="en-US"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Adjusted for Age (z score)</a:t>
            </a:r>
          </a:p>
        </p:txBody>
      </p:sp>
      <p:sp>
        <p:nvSpPr>
          <p:cNvPr id="77" name="TextBox 76">
            <a:extLst>
              <a:ext uri="{FF2B5EF4-FFF2-40B4-BE49-F238E27FC236}">
                <a16:creationId xmlns:a16="http://schemas.microsoft.com/office/drawing/2014/main" id="{02D0E62F-4269-754C-A3F2-D44FAFE7667B}"/>
              </a:ext>
            </a:extLst>
          </p:cNvPr>
          <p:cNvSpPr txBox="1"/>
          <p:nvPr/>
        </p:nvSpPr>
        <p:spPr>
          <a:xfrm>
            <a:off x="686054" y="1410930"/>
            <a:ext cx="1329898" cy="400110"/>
          </a:xfrm>
          <a:prstGeom prst="rect">
            <a:avLst/>
          </a:prstGeom>
          <a:noFill/>
        </p:spPr>
        <p:txBody>
          <a:bodyPr wrap="square" rtlCol="0">
            <a:spAutoFit/>
          </a:bodyPr>
          <a:lstStyle/>
          <a:p>
            <a:pPr algn="ctr"/>
            <a:r>
              <a:rPr lang="en-US" sz="10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Subjects Evaluated</a:t>
            </a:r>
          </a:p>
        </p:txBody>
      </p:sp>
      <p:graphicFrame>
        <p:nvGraphicFramePr>
          <p:cNvPr id="19" name="Table 18">
            <a:extLst>
              <a:ext uri="{FF2B5EF4-FFF2-40B4-BE49-F238E27FC236}">
                <a16:creationId xmlns:a16="http://schemas.microsoft.com/office/drawing/2014/main" id="{ADB8B42D-3590-F142-8C16-EF12A1B11273}"/>
              </a:ext>
            </a:extLst>
          </p:cNvPr>
          <p:cNvGraphicFramePr>
            <a:graphicFrameLocks noGrp="1"/>
          </p:cNvGraphicFramePr>
          <p:nvPr>
            <p:extLst>
              <p:ext uri="{D42A27DB-BD31-4B8C-83A1-F6EECF244321}">
                <p14:modId xmlns:p14="http://schemas.microsoft.com/office/powerpoint/2010/main" val="2822883959"/>
              </p:ext>
            </p:extLst>
          </p:nvPr>
        </p:nvGraphicFramePr>
        <p:xfrm>
          <a:off x="1933383" y="4749550"/>
          <a:ext cx="7746161" cy="314474"/>
        </p:xfrm>
        <a:graphic>
          <a:graphicData uri="http://schemas.openxmlformats.org/drawingml/2006/table">
            <a:tbl>
              <a:tblPr firstRow="1" bandRow="1">
                <a:tableStyleId>{5C22544A-7EE6-4342-B048-85BDC9FD1C3A}</a:tableStyleId>
              </a:tblPr>
              <a:tblGrid>
                <a:gridCol w="267109">
                  <a:extLst>
                    <a:ext uri="{9D8B030D-6E8A-4147-A177-3AD203B41FA5}">
                      <a16:colId xmlns:a16="http://schemas.microsoft.com/office/drawing/2014/main" val="837110387"/>
                    </a:ext>
                  </a:extLst>
                </a:gridCol>
                <a:gridCol w="267109">
                  <a:extLst>
                    <a:ext uri="{9D8B030D-6E8A-4147-A177-3AD203B41FA5}">
                      <a16:colId xmlns:a16="http://schemas.microsoft.com/office/drawing/2014/main" val="3852115934"/>
                    </a:ext>
                  </a:extLst>
                </a:gridCol>
                <a:gridCol w="267109">
                  <a:extLst>
                    <a:ext uri="{9D8B030D-6E8A-4147-A177-3AD203B41FA5}">
                      <a16:colId xmlns:a16="http://schemas.microsoft.com/office/drawing/2014/main" val="634620929"/>
                    </a:ext>
                  </a:extLst>
                </a:gridCol>
                <a:gridCol w="267109">
                  <a:extLst>
                    <a:ext uri="{9D8B030D-6E8A-4147-A177-3AD203B41FA5}">
                      <a16:colId xmlns:a16="http://schemas.microsoft.com/office/drawing/2014/main" val="2172567159"/>
                    </a:ext>
                  </a:extLst>
                </a:gridCol>
                <a:gridCol w="267109">
                  <a:extLst>
                    <a:ext uri="{9D8B030D-6E8A-4147-A177-3AD203B41FA5}">
                      <a16:colId xmlns:a16="http://schemas.microsoft.com/office/drawing/2014/main" val="1917508440"/>
                    </a:ext>
                  </a:extLst>
                </a:gridCol>
                <a:gridCol w="267109">
                  <a:extLst>
                    <a:ext uri="{9D8B030D-6E8A-4147-A177-3AD203B41FA5}">
                      <a16:colId xmlns:a16="http://schemas.microsoft.com/office/drawing/2014/main" val="160543705"/>
                    </a:ext>
                  </a:extLst>
                </a:gridCol>
                <a:gridCol w="267109">
                  <a:extLst>
                    <a:ext uri="{9D8B030D-6E8A-4147-A177-3AD203B41FA5}">
                      <a16:colId xmlns:a16="http://schemas.microsoft.com/office/drawing/2014/main" val="2918322376"/>
                    </a:ext>
                  </a:extLst>
                </a:gridCol>
                <a:gridCol w="267109">
                  <a:extLst>
                    <a:ext uri="{9D8B030D-6E8A-4147-A177-3AD203B41FA5}">
                      <a16:colId xmlns:a16="http://schemas.microsoft.com/office/drawing/2014/main" val="774003692"/>
                    </a:ext>
                  </a:extLst>
                </a:gridCol>
                <a:gridCol w="267109">
                  <a:extLst>
                    <a:ext uri="{9D8B030D-6E8A-4147-A177-3AD203B41FA5}">
                      <a16:colId xmlns:a16="http://schemas.microsoft.com/office/drawing/2014/main" val="2246083942"/>
                    </a:ext>
                  </a:extLst>
                </a:gridCol>
                <a:gridCol w="267109">
                  <a:extLst>
                    <a:ext uri="{9D8B030D-6E8A-4147-A177-3AD203B41FA5}">
                      <a16:colId xmlns:a16="http://schemas.microsoft.com/office/drawing/2014/main" val="3758144528"/>
                    </a:ext>
                  </a:extLst>
                </a:gridCol>
                <a:gridCol w="267109">
                  <a:extLst>
                    <a:ext uri="{9D8B030D-6E8A-4147-A177-3AD203B41FA5}">
                      <a16:colId xmlns:a16="http://schemas.microsoft.com/office/drawing/2014/main" val="3315326723"/>
                    </a:ext>
                  </a:extLst>
                </a:gridCol>
                <a:gridCol w="267109">
                  <a:extLst>
                    <a:ext uri="{9D8B030D-6E8A-4147-A177-3AD203B41FA5}">
                      <a16:colId xmlns:a16="http://schemas.microsoft.com/office/drawing/2014/main" val="2733589355"/>
                    </a:ext>
                  </a:extLst>
                </a:gridCol>
                <a:gridCol w="267109">
                  <a:extLst>
                    <a:ext uri="{9D8B030D-6E8A-4147-A177-3AD203B41FA5}">
                      <a16:colId xmlns:a16="http://schemas.microsoft.com/office/drawing/2014/main" val="4081983361"/>
                    </a:ext>
                  </a:extLst>
                </a:gridCol>
                <a:gridCol w="267109">
                  <a:extLst>
                    <a:ext uri="{9D8B030D-6E8A-4147-A177-3AD203B41FA5}">
                      <a16:colId xmlns:a16="http://schemas.microsoft.com/office/drawing/2014/main" val="3391694873"/>
                    </a:ext>
                  </a:extLst>
                </a:gridCol>
                <a:gridCol w="267109">
                  <a:extLst>
                    <a:ext uri="{9D8B030D-6E8A-4147-A177-3AD203B41FA5}">
                      <a16:colId xmlns:a16="http://schemas.microsoft.com/office/drawing/2014/main" val="246069494"/>
                    </a:ext>
                  </a:extLst>
                </a:gridCol>
                <a:gridCol w="267109">
                  <a:extLst>
                    <a:ext uri="{9D8B030D-6E8A-4147-A177-3AD203B41FA5}">
                      <a16:colId xmlns:a16="http://schemas.microsoft.com/office/drawing/2014/main" val="1694600226"/>
                    </a:ext>
                  </a:extLst>
                </a:gridCol>
                <a:gridCol w="267109">
                  <a:extLst>
                    <a:ext uri="{9D8B030D-6E8A-4147-A177-3AD203B41FA5}">
                      <a16:colId xmlns:a16="http://schemas.microsoft.com/office/drawing/2014/main" val="2604881072"/>
                    </a:ext>
                  </a:extLst>
                </a:gridCol>
                <a:gridCol w="267109">
                  <a:extLst>
                    <a:ext uri="{9D8B030D-6E8A-4147-A177-3AD203B41FA5}">
                      <a16:colId xmlns:a16="http://schemas.microsoft.com/office/drawing/2014/main" val="2550590915"/>
                    </a:ext>
                  </a:extLst>
                </a:gridCol>
                <a:gridCol w="267109">
                  <a:extLst>
                    <a:ext uri="{9D8B030D-6E8A-4147-A177-3AD203B41FA5}">
                      <a16:colId xmlns:a16="http://schemas.microsoft.com/office/drawing/2014/main" val="2068644522"/>
                    </a:ext>
                  </a:extLst>
                </a:gridCol>
                <a:gridCol w="267109">
                  <a:extLst>
                    <a:ext uri="{9D8B030D-6E8A-4147-A177-3AD203B41FA5}">
                      <a16:colId xmlns:a16="http://schemas.microsoft.com/office/drawing/2014/main" val="3598181578"/>
                    </a:ext>
                  </a:extLst>
                </a:gridCol>
                <a:gridCol w="267109">
                  <a:extLst>
                    <a:ext uri="{9D8B030D-6E8A-4147-A177-3AD203B41FA5}">
                      <a16:colId xmlns:a16="http://schemas.microsoft.com/office/drawing/2014/main" val="3271927226"/>
                    </a:ext>
                  </a:extLst>
                </a:gridCol>
                <a:gridCol w="267109">
                  <a:extLst>
                    <a:ext uri="{9D8B030D-6E8A-4147-A177-3AD203B41FA5}">
                      <a16:colId xmlns:a16="http://schemas.microsoft.com/office/drawing/2014/main" val="820253945"/>
                    </a:ext>
                  </a:extLst>
                </a:gridCol>
                <a:gridCol w="267109">
                  <a:extLst>
                    <a:ext uri="{9D8B030D-6E8A-4147-A177-3AD203B41FA5}">
                      <a16:colId xmlns:a16="http://schemas.microsoft.com/office/drawing/2014/main" val="1473217486"/>
                    </a:ext>
                  </a:extLst>
                </a:gridCol>
                <a:gridCol w="267109">
                  <a:extLst>
                    <a:ext uri="{9D8B030D-6E8A-4147-A177-3AD203B41FA5}">
                      <a16:colId xmlns:a16="http://schemas.microsoft.com/office/drawing/2014/main" val="1229665924"/>
                    </a:ext>
                  </a:extLst>
                </a:gridCol>
                <a:gridCol w="267109">
                  <a:extLst>
                    <a:ext uri="{9D8B030D-6E8A-4147-A177-3AD203B41FA5}">
                      <a16:colId xmlns:a16="http://schemas.microsoft.com/office/drawing/2014/main" val="1651843839"/>
                    </a:ext>
                  </a:extLst>
                </a:gridCol>
                <a:gridCol w="267109">
                  <a:extLst>
                    <a:ext uri="{9D8B030D-6E8A-4147-A177-3AD203B41FA5}">
                      <a16:colId xmlns:a16="http://schemas.microsoft.com/office/drawing/2014/main" val="4154956847"/>
                    </a:ext>
                  </a:extLst>
                </a:gridCol>
                <a:gridCol w="267109">
                  <a:extLst>
                    <a:ext uri="{9D8B030D-6E8A-4147-A177-3AD203B41FA5}">
                      <a16:colId xmlns:a16="http://schemas.microsoft.com/office/drawing/2014/main" val="239774404"/>
                    </a:ext>
                  </a:extLst>
                </a:gridCol>
                <a:gridCol w="267109">
                  <a:extLst>
                    <a:ext uri="{9D8B030D-6E8A-4147-A177-3AD203B41FA5}">
                      <a16:colId xmlns:a16="http://schemas.microsoft.com/office/drawing/2014/main" val="4064225376"/>
                    </a:ext>
                  </a:extLst>
                </a:gridCol>
                <a:gridCol w="267109">
                  <a:extLst>
                    <a:ext uri="{9D8B030D-6E8A-4147-A177-3AD203B41FA5}">
                      <a16:colId xmlns:a16="http://schemas.microsoft.com/office/drawing/2014/main" val="439273559"/>
                    </a:ext>
                  </a:extLst>
                </a:gridCol>
              </a:tblGrid>
              <a:tr h="157237">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49172"/>
                  </a:ext>
                </a:extLst>
              </a:tr>
              <a:tr h="157237">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512053"/>
                  </a:ext>
                </a:extLst>
              </a:tr>
            </a:tbl>
          </a:graphicData>
        </a:graphic>
      </p:graphicFrame>
      <p:sp>
        <p:nvSpPr>
          <p:cNvPr id="20" name="TextBox 19">
            <a:extLst>
              <a:ext uri="{FF2B5EF4-FFF2-40B4-BE49-F238E27FC236}">
                <a16:creationId xmlns:a16="http://schemas.microsoft.com/office/drawing/2014/main" id="{EECBD63C-03C4-6242-A22C-CF7F7E740540}"/>
              </a:ext>
            </a:extLst>
          </p:cNvPr>
          <p:cNvSpPr txBox="1"/>
          <p:nvPr/>
        </p:nvSpPr>
        <p:spPr>
          <a:xfrm>
            <a:off x="1830663" y="5134045"/>
            <a:ext cx="7951599" cy="246221"/>
          </a:xfrm>
          <a:prstGeom prst="rect">
            <a:avLst/>
          </a:prstGeom>
          <a:noFill/>
        </p:spPr>
        <p:txBody>
          <a:bodyPr wrap="square" rtlCol="0">
            <a:spAutoFit/>
          </a:bodyPr>
          <a:lstStyle/>
          <a:p>
            <a:pPr algn="ctr"/>
            <a:r>
              <a:rPr lang="en-US" sz="10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Study Visit (weeks)</a:t>
            </a:r>
          </a:p>
        </p:txBody>
      </p:sp>
      <p:graphicFrame>
        <p:nvGraphicFramePr>
          <p:cNvPr id="21" name="Table 20">
            <a:extLst>
              <a:ext uri="{FF2B5EF4-FFF2-40B4-BE49-F238E27FC236}">
                <a16:creationId xmlns:a16="http://schemas.microsoft.com/office/drawing/2014/main" id="{03767A9F-F410-7D42-BC75-69BE9B58468C}"/>
              </a:ext>
            </a:extLst>
          </p:cNvPr>
          <p:cNvGraphicFramePr>
            <a:graphicFrameLocks noGrp="1"/>
          </p:cNvGraphicFramePr>
          <p:nvPr>
            <p:extLst>
              <p:ext uri="{D42A27DB-BD31-4B8C-83A1-F6EECF244321}">
                <p14:modId xmlns:p14="http://schemas.microsoft.com/office/powerpoint/2010/main" val="3621213140"/>
              </p:ext>
            </p:extLst>
          </p:nvPr>
        </p:nvGraphicFramePr>
        <p:xfrm>
          <a:off x="1921809" y="1489069"/>
          <a:ext cx="5160495" cy="280346"/>
        </p:xfrm>
        <a:graphic>
          <a:graphicData uri="http://schemas.openxmlformats.org/drawingml/2006/table">
            <a:tbl>
              <a:tblPr firstRow="1" bandRow="1">
                <a:tableStyleId>{5C22544A-7EE6-4342-B048-85BDC9FD1C3A}</a:tableStyleId>
              </a:tblPr>
              <a:tblGrid>
                <a:gridCol w="185738">
                  <a:extLst>
                    <a:ext uri="{9D8B030D-6E8A-4147-A177-3AD203B41FA5}">
                      <a16:colId xmlns:a16="http://schemas.microsoft.com/office/drawing/2014/main" val="837110387"/>
                    </a:ext>
                  </a:extLst>
                </a:gridCol>
                <a:gridCol w="281707">
                  <a:extLst>
                    <a:ext uri="{9D8B030D-6E8A-4147-A177-3AD203B41FA5}">
                      <a16:colId xmlns:a16="http://schemas.microsoft.com/office/drawing/2014/main" val="3852115934"/>
                    </a:ext>
                  </a:extLst>
                </a:gridCol>
                <a:gridCol w="281707">
                  <a:extLst>
                    <a:ext uri="{9D8B030D-6E8A-4147-A177-3AD203B41FA5}">
                      <a16:colId xmlns:a16="http://schemas.microsoft.com/office/drawing/2014/main" val="634620929"/>
                    </a:ext>
                  </a:extLst>
                </a:gridCol>
                <a:gridCol w="281707">
                  <a:extLst>
                    <a:ext uri="{9D8B030D-6E8A-4147-A177-3AD203B41FA5}">
                      <a16:colId xmlns:a16="http://schemas.microsoft.com/office/drawing/2014/main" val="2172567159"/>
                    </a:ext>
                  </a:extLst>
                </a:gridCol>
                <a:gridCol w="281707">
                  <a:extLst>
                    <a:ext uri="{9D8B030D-6E8A-4147-A177-3AD203B41FA5}">
                      <a16:colId xmlns:a16="http://schemas.microsoft.com/office/drawing/2014/main" val="1917508440"/>
                    </a:ext>
                  </a:extLst>
                </a:gridCol>
                <a:gridCol w="185738">
                  <a:extLst>
                    <a:ext uri="{9D8B030D-6E8A-4147-A177-3AD203B41FA5}">
                      <a16:colId xmlns:a16="http://schemas.microsoft.com/office/drawing/2014/main" val="160543705"/>
                    </a:ext>
                  </a:extLst>
                </a:gridCol>
                <a:gridCol w="281707">
                  <a:extLst>
                    <a:ext uri="{9D8B030D-6E8A-4147-A177-3AD203B41FA5}">
                      <a16:colId xmlns:a16="http://schemas.microsoft.com/office/drawing/2014/main" val="2918322376"/>
                    </a:ext>
                  </a:extLst>
                </a:gridCol>
                <a:gridCol w="281707">
                  <a:extLst>
                    <a:ext uri="{9D8B030D-6E8A-4147-A177-3AD203B41FA5}">
                      <a16:colId xmlns:a16="http://schemas.microsoft.com/office/drawing/2014/main" val="774003692"/>
                    </a:ext>
                  </a:extLst>
                </a:gridCol>
                <a:gridCol w="281707">
                  <a:extLst>
                    <a:ext uri="{9D8B030D-6E8A-4147-A177-3AD203B41FA5}">
                      <a16:colId xmlns:a16="http://schemas.microsoft.com/office/drawing/2014/main" val="2246083942"/>
                    </a:ext>
                  </a:extLst>
                </a:gridCol>
                <a:gridCol w="281707">
                  <a:extLst>
                    <a:ext uri="{9D8B030D-6E8A-4147-A177-3AD203B41FA5}">
                      <a16:colId xmlns:a16="http://schemas.microsoft.com/office/drawing/2014/main" val="3758144528"/>
                    </a:ext>
                  </a:extLst>
                </a:gridCol>
                <a:gridCol w="281707">
                  <a:extLst>
                    <a:ext uri="{9D8B030D-6E8A-4147-A177-3AD203B41FA5}">
                      <a16:colId xmlns:a16="http://schemas.microsoft.com/office/drawing/2014/main" val="3315326723"/>
                    </a:ext>
                  </a:extLst>
                </a:gridCol>
                <a:gridCol w="281707">
                  <a:extLst>
                    <a:ext uri="{9D8B030D-6E8A-4147-A177-3AD203B41FA5}">
                      <a16:colId xmlns:a16="http://schemas.microsoft.com/office/drawing/2014/main" val="2733589355"/>
                    </a:ext>
                  </a:extLst>
                </a:gridCol>
                <a:gridCol w="281707">
                  <a:extLst>
                    <a:ext uri="{9D8B030D-6E8A-4147-A177-3AD203B41FA5}">
                      <a16:colId xmlns:a16="http://schemas.microsoft.com/office/drawing/2014/main" val="4081983361"/>
                    </a:ext>
                  </a:extLst>
                </a:gridCol>
                <a:gridCol w="281707">
                  <a:extLst>
                    <a:ext uri="{9D8B030D-6E8A-4147-A177-3AD203B41FA5}">
                      <a16:colId xmlns:a16="http://schemas.microsoft.com/office/drawing/2014/main" val="3391694873"/>
                    </a:ext>
                  </a:extLst>
                </a:gridCol>
                <a:gridCol w="281707">
                  <a:extLst>
                    <a:ext uri="{9D8B030D-6E8A-4147-A177-3AD203B41FA5}">
                      <a16:colId xmlns:a16="http://schemas.microsoft.com/office/drawing/2014/main" val="246069494"/>
                    </a:ext>
                  </a:extLst>
                </a:gridCol>
                <a:gridCol w="281707">
                  <a:extLst>
                    <a:ext uri="{9D8B030D-6E8A-4147-A177-3AD203B41FA5}">
                      <a16:colId xmlns:a16="http://schemas.microsoft.com/office/drawing/2014/main" val="1694600226"/>
                    </a:ext>
                  </a:extLst>
                </a:gridCol>
                <a:gridCol w="281707">
                  <a:extLst>
                    <a:ext uri="{9D8B030D-6E8A-4147-A177-3AD203B41FA5}">
                      <a16:colId xmlns:a16="http://schemas.microsoft.com/office/drawing/2014/main" val="2604881072"/>
                    </a:ext>
                  </a:extLst>
                </a:gridCol>
                <a:gridCol w="281707">
                  <a:extLst>
                    <a:ext uri="{9D8B030D-6E8A-4147-A177-3AD203B41FA5}">
                      <a16:colId xmlns:a16="http://schemas.microsoft.com/office/drawing/2014/main" val="2550590915"/>
                    </a:ext>
                  </a:extLst>
                </a:gridCol>
                <a:gridCol w="281707">
                  <a:extLst>
                    <a:ext uri="{9D8B030D-6E8A-4147-A177-3AD203B41FA5}">
                      <a16:colId xmlns:a16="http://schemas.microsoft.com/office/drawing/2014/main" val="2068644522"/>
                    </a:ext>
                  </a:extLst>
                </a:gridCol>
              </a:tblGrid>
              <a:tr h="140173">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rgbClr val="0070C0"/>
                          </a:solidFill>
                          <a:latin typeface="Verdana" panose="020B0604030504040204" pitchFamily="34" charset="0"/>
                          <a:ea typeface="Verdana" panose="020B0604030504040204" pitchFamily="34" charset="0"/>
                          <a:cs typeface="Verdana" panose="020B060403050404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512053"/>
                  </a:ext>
                </a:extLst>
              </a:tr>
              <a:tr h="140173">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062327"/>
                  </a:ext>
                </a:extLst>
              </a:tr>
            </a:tbl>
          </a:graphicData>
        </a:graphic>
      </p:graphicFrame>
      <p:sp>
        <p:nvSpPr>
          <p:cNvPr id="10" name="Rectangle 9">
            <a:extLst>
              <a:ext uri="{FF2B5EF4-FFF2-40B4-BE49-F238E27FC236}">
                <a16:creationId xmlns:a16="http://schemas.microsoft.com/office/drawing/2014/main" id="{D98BBF0E-A569-B346-A1CA-F24AD80CA856}"/>
              </a:ext>
            </a:extLst>
          </p:cNvPr>
          <p:cNvSpPr/>
          <p:nvPr/>
        </p:nvSpPr>
        <p:spPr>
          <a:xfrm>
            <a:off x="1335616" y="5359109"/>
            <a:ext cx="10547809" cy="523220"/>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From week 28 onward, Omegaven recipients had z-scores between -1.0 and 1.0 at all visits. There was no significant difference between the FOLE and SOLE groups at any time point.</a:t>
            </a:r>
          </a:p>
        </p:txBody>
      </p:sp>
      <p:sp>
        <p:nvSpPr>
          <p:cNvPr id="11" name="Rectangle 10">
            <a:extLst>
              <a:ext uri="{FF2B5EF4-FFF2-40B4-BE49-F238E27FC236}">
                <a16:creationId xmlns:a16="http://schemas.microsoft.com/office/drawing/2014/main" id="{419142F8-153F-FD46-A0E2-EA3ABE92C978}"/>
              </a:ext>
            </a:extLst>
          </p:cNvPr>
          <p:cNvSpPr/>
          <p:nvPr/>
        </p:nvSpPr>
        <p:spPr>
          <a:xfrm>
            <a:off x="9792662" y="4174077"/>
            <a:ext cx="2027583" cy="707886"/>
          </a:xfrm>
          <a:prstGeom prst="rect">
            <a:avLst/>
          </a:prstGeom>
        </p:spPr>
        <p:txBody>
          <a:bodyPr wrap="square">
            <a:spAutoFit/>
          </a:bodyPr>
          <a:lstStyle/>
          <a:p>
            <a:r>
              <a:rPr lang="en-US" sz="1000" dirty="0">
                <a:solidFill>
                  <a:srgbClr val="333333"/>
                </a:solidFill>
                <a:latin typeface="Verdana" panose="020B0604030504040204" pitchFamily="34" charset="0"/>
                <a:ea typeface="Verdana" panose="020B0604030504040204" pitchFamily="34" charset="0"/>
                <a:cs typeface="Verdana" panose="020B0604030504040204" pitchFamily="34" charset="0"/>
              </a:rPr>
              <a:t>F represents a difference of </a:t>
            </a:r>
            <a:r>
              <a:rPr lang="en-US" sz="1000" i="1" dirty="0">
                <a:solidFill>
                  <a:srgbClr val="333333"/>
                </a:solidFill>
                <a:latin typeface="Verdana" panose="020B0604030504040204" pitchFamily="34" charset="0"/>
                <a:ea typeface="Verdana" panose="020B0604030504040204" pitchFamily="34" charset="0"/>
                <a:cs typeface="Verdana" panose="020B0604030504040204" pitchFamily="34" charset="0"/>
              </a:rPr>
              <a:t>P</a:t>
            </a:r>
            <a:r>
              <a:rPr lang="en-US" sz="1000" dirty="0">
                <a:solidFill>
                  <a:srgbClr val="333333"/>
                </a:solidFill>
                <a:latin typeface="Verdana" panose="020B0604030504040204" pitchFamily="34" charset="0"/>
                <a:ea typeface="Verdana" panose="020B0604030504040204" pitchFamily="34" charset="0"/>
                <a:cs typeface="Verdana" panose="020B0604030504040204" pitchFamily="34" charset="0"/>
              </a:rPr>
              <a:t> &lt;.05 (Wilcoxon rank-sum test for difference from baseline for FOLE group).</a:t>
            </a:r>
            <a:endParaRPr lang="en-US" sz="1000" dirty="0">
              <a:solidFill>
                <a:srgbClr val="333333"/>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62069BD5-4BBC-F749-A9B6-19D4EFDBA6CF}"/>
              </a:ext>
            </a:extLst>
          </p:cNvPr>
          <p:cNvSpPr/>
          <p:nvPr/>
        </p:nvSpPr>
        <p:spPr>
          <a:xfrm>
            <a:off x="686054" y="5999432"/>
            <a:ext cx="958633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KJ,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2020;219:98-105.</a:t>
            </a:r>
          </a:p>
        </p:txBody>
      </p:sp>
      <p:pic>
        <p:nvPicPr>
          <p:cNvPr id="7" name="Audio 6">
            <a:hlinkClick r:id="" action="ppaction://media"/>
            <a:extLst>
              <a:ext uri="{FF2B5EF4-FFF2-40B4-BE49-F238E27FC236}">
                <a16:creationId xmlns:a16="http://schemas.microsoft.com/office/drawing/2014/main" id="{1713A250-FFA1-425F-A442-2E78BFC762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3613329"/>
      </p:ext>
    </p:extLst>
  </p:cSld>
  <p:clrMapOvr>
    <a:masterClrMapping/>
  </p:clrMapOvr>
  <p:transition advTm="86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DC1FB0-C13D-45E3-8A96-93ED98C9D7FD}"/>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30" name="think-cell Slide" r:id="rId8" imgW="270" imgH="270" progId="TCLayout.ActiveDocument.1">
                  <p:embed/>
                </p:oleObj>
              </mc:Choice>
              <mc:Fallback>
                <p:oleObj name="think-cell Slide" r:id="rId8" imgW="270" imgH="270" progId="TCLayout.ActiveDocument.1">
                  <p:embed/>
                  <p:pic>
                    <p:nvPicPr>
                      <p:cNvPr id="3" name="Object 2" hidden="1">
                        <a:extLst>
                          <a:ext uri="{FF2B5EF4-FFF2-40B4-BE49-F238E27FC236}">
                            <a16:creationId xmlns:a16="http://schemas.microsoft.com/office/drawing/2014/main" id="{76DC1FB0-C13D-45E3-8A96-93ED98C9D7FD}"/>
                          </a:ext>
                        </a:extLst>
                      </p:cNvPr>
                      <p:cNvPicPr/>
                      <p:nvPr/>
                    </p:nvPicPr>
                    <p:blipFill>
                      <a:blip r:embed="rId9"/>
                      <a:stretch>
                        <a:fillRect/>
                      </a:stretch>
                    </p:blipFill>
                    <p:spPr>
                      <a:xfrm>
                        <a:off x="1525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5D4A621-5A16-40F3-B525-7CB620F8C8CD}"/>
              </a:ext>
            </a:extLst>
          </p:cNvPr>
          <p:cNvSpPr/>
          <p:nvPr>
            <p:custDataLst>
              <p:tags r:id="rId3"/>
            </p:custDataLst>
          </p:nvPr>
        </p:nvSpPr>
        <p:spPr bwMode="auto">
          <a:xfrm>
            <a:off x="1524000" y="0"/>
            <a:ext cx="158750" cy="158750"/>
          </a:xfrm>
          <a:prstGeom prst="rect">
            <a:avLst/>
          </a:prstGeom>
          <a:solidFill>
            <a:srgbClr val="FF00FF"/>
          </a:solidFill>
          <a:ln w="9525" cap="flat" cmpd="sng" algn="ctr">
            <a:solidFill>
              <a:srgbClr val="FFFF00"/>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algn="ctr">
              <a:lnSpc>
                <a:spcPct val="85000"/>
              </a:lnSpc>
            </a:pPr>
            <a:endParaRPr lang="en-US" sz="1400" dirty="0">
              <a:solidFill>
                <a:srgbClr val="FFFF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itle 3">
            <a:extLst>
              <a:ext uri="{FF2B5EF4-FFF2-40B4-BE49-F238E27FC236}">
                <a16:creationId xmlns:a16="http://schemas.microsoft.com/office/drawing/2014/main" id="{8A71F5A8-DACC-4CCC-9221-42D4B6CB72BA}"/>
              </a:ext>
            </a:extLst>
          </p:cNvPr>
          <p:cNvSpPr>
            <a:spLocks noGrp="1"/>
          </p:cNvSpPr>
          <p:nvPr>
            <p:ph type="title"/>
          </p:nvPr>
        </p:nvSpPr>
        <p:spPr/>
        <p:txBody>
          <a:bodyPr/>
          <a:lstStyle/>
          <a:p>
            <a:r>
              <a:rPr lang="en-US" sz="2800" b="1" dirty="0"/>
              <a:t>Omegaven</a:t>
            </a:r>
            <a:r>
              <a:rPr lang="en-US" sz="2800" baseline="30000" dirty="0"/>
              <a:t>®</a:t>
            </a:r>
            <a:br>
              <a:rPr lang="en-US" dirty="0"/>
            </a:br>
            <a:r>
              <a:rPr lang="en-US" sz="1400" b="0" dirty="0"/>
              <a:t>(fish oil triglycerides) injectable emulsion</a:t>
            </a:r>
          </a:p>
        </p:txBody>
      </p:sp>
      <p:sp>
        <p:nvSpPr>
          <p:cNvPr id="5" name="Rectangle 4">
            <a:extLst>
              <a:ext uri="{FF2B5EF4-FFF2-40B4-BE49-F238E27FC236}">
                <a16:creationId xmlns:a16="http://schemas.microsoft.com/office/drawing/2014/main" id="{F648A6FD-D815-4009-866C-86FE2E2176D9}"/>
              </a:ext>
            </a:extLst>
          </p:cNvPr>
          <p:cNvSpPr/>
          <p:nvPr/>
        </p:nvSpPr>
        <p:spPr>
          <a:xfrm>
            <a:off x="2328131" y="2737778"/>
            <a:ext cx="8575259" cy="1031051"/>
          </a:xfrm>
          <a:prstGeom prst="rect">
            <a:avLst/>
          </a:prstGeom>
        </p:spPr>
        <p:txBody>
          <a:bodyPr wrap="square">
            <a:spAutoFit/>
          </a:bodyPr>
          <a:lstStyle/>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Omegaven is not indicated for the prevention of PNAC. It has not been demonstrated that Omegaven prevents PNAC in parenteral nutrition (PN)-dependent patients.</a:t>
            </a:r>
          </a:p>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It has not been demonstrated that the clinical outcomes observed in patients treated with Omegaven are a result of the omega-6: omega-3 fatty acid ratio of the product</a:t>
            </a:r>
            <a:r>
              <a:rPr lang="en-US" altLang="en-US" sz="1400" i="1"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a:extLst>
              <a:ext uri="{FF2B5EF4-FFF2-40B4-BE49-F238E27FC236}">
                <a16:creationId xmlns:a16="http://schemas.microsoft.com/office/drawing/2014/main" id="{861AB876-26E9-4360-B3F4-5F907E253903}"/>
              </a:ext>
            </a:extLst>
          </p:cNvPr>
          <p:cNvGrpSpPr/>
          <p:nvPr/>
        </p:nvGrpSpPr>
        <p:grpSpPr>
          <a:xfrm>
            <a:off x="912284" y="1572546"/>
            <a:ext cx="9991106" cy="759451"/>
            <a:chOff x="-847106" y="1581883"/>
            <a:chExt cx="9991106" cy="558002"/>
          </a:xfrm>
        </p:grpSpPr>
        <p:sp>
          <p:nvSpPr>
            <p:cNvPr id="7" name="Rectangle 6">
              <a:extLst>
                <a:ext uri="{FF2B5EF4-FFF2-40B4-BE49-F238E27FC236}">
                  <a16:creationId xmlns:a16="http://schemas.microsoft.com/office/drawing/2014/main" id="{F1CDE334-2064-4A3A-9504-6667723C3061}"/>
                </a:ext>
              </a:extLst>
            </p:cNvPr>
            <p:cNvSpPr/>
            <p:nvPr/>
          </p:nvSpPr>
          <p:spPr bwMode="auto">
            <a:xfrm>
              <a:off x="-847106" y="1581883"/>
              <a:ext cx="9991106" cy="558001"/>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a:r>
                <a:rPr lang="en-US" altLang="en-US" b="1" dirty="0">
                  <a:solidFill>
                    <a:srgbClr val="003862">
                      <a:lumMod val="90000"/>
                      <a:lumOff val="10000"/>
                    </a:srgbClr>
                  </a:solidFill>
                  <a:latin typeface="Verdana"/>
                </a:rPr>
                <a:t>Omegaven is indicated as a source of calories and fatty acids in pediatric patients with parenteral nutrition-associated cholestasis (PNAC)</a:t>
              </a:r>
              <a:r>
                <a:rPr lang="en-US" altLang="en-US" baseline="30000" dirty="0">
                  <a:solidFill>
                    <a:srgbClr val="003862">
                      <a:lumMod val="90000"/>
                      <a:lumOff val="10000"/>
                    </a:srgbClr>
                  </a:solidFill>
                  <a:latin typeface="Verdana"/>
                </a:rPr>
                <a:t>1</a:t>
              </a:r>
            </a:p>
          </p:txBody>
        </p:sp>
        <p:cxnSp>
          <p:nvCxnSpPr>
            <p:cNvPr id="8" name="Straight Connector 7">
              <a:extLst>
                <a:ext uri="{FF2B5EF4-FFF2-40B4-BE49-F238E27FC236}">
                  <a16:creationId xmlns:a16="http://schemas.microsoft.com/office/drawing/2014/main" id="{9808BA33-73AB-4F4A-B538-769DE0E5FFF7}"/>
                </a:ext>
              </a:extLst>
            </p:cNvPr>
            <p:cNvCxnSpPr/>
            <p:nvPr/>
          </p:nvCxnSpPr>
          <p:spPr bwMode="auto">
            <a:xfrm>
              <a:off x="0" y="2139885"/>
              <a:ext cx="9144000" cy="0"/>
            </a:xfrm>
            <a:prstGeom prst="line">
              <a:avLst/>
            </a:prstGeom>
            <a:solidFill>
              <a:schemeClr val="accent1"/>
            </a:solid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12" name="Group 11">
            <a:extLst>
              <a:ext uri="{FF2B5EF4-FFF2-40B4-BE49-F238E27FC236}">
                <a16:creationId xmlns:a16="http://schemas.microsoft.com/office/drawing/2014/main" id="{240F5E21-1DBD-4158-AA1F-595C309D48DB}"/>
              </a:ext>
            </a:extLst>
          </p:cNvPr>
          <p:cNvGrpSpPr/>
          <p:nvPr/>
        </p:nvGrpSpPr>
        <p:grpSpPr>
          <a:xfrm>
            <a:off x="912284" y="2687492"/>
            <a:ext cx="1759603" cy="1171841"/>
            <a:chOff x="-6" y="973346"/>
            <a:chExt cx="9775572" cy="1171841"/>
          </a:xfrm>
          <a:solidFill>
            <a:schemeClr val="accent5">
              <a:lumMod val="20000"/>
              <a:lumOff val="80000"/>
            </a:schemeClr>
          </a:solidFill>
        </p:grpSpPr>
        <p:sp>
          <p:nvSpPr>
            <p:cNvPr id="13" name="Rectangle 12">
              <a:extLst>
                <a:ext uri="{FF2B5EF4-FFF2-40B4-BE49-F238E27FC236}">
                  <a16:creationId xmlns:a16="http://schemas.microsoft.com/office/drawing/2014/main" id="{507E868C-B35A-494E-BC0A-FEE6AA7E4584}"/>
                </a:ext>
              </a:extLst>
            </p:cNvPr>
            <p:cNvSpPr/>
            <p:nvPr/>
          </p:nvSpPr>
          <p:spPr bwMode="auto">
            <a:xfrm>
              <a:off x="-6" y="973346"/>
              <a:ext cx="9775572" cy="1171841"/>
            </a:xfrm>
            <a:prstGeom prst="rect">
              <a:avLst/>
            </a:prstGeom>
            <a:grp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nSpc>
                  <a:spcPct val="95000"/>
                </a:lnSpc>
                <a:spcBef>
                  <a:spcPts val="1200"/>
                </a:spcBef>
              </a:pPr>
              <a:r>
                <a:rPr lang="en-US" b="1" dirty="0">
                  <a:solidFill>
                    <a:srgbClr val="003862">
                      <a:lumMod val="90000"/>
                      <a:lumOff val="10000"/>
                    </a:srgbClr>
                  </a:solidFill>
                  <a:latin typeface="Verdana" panose="020B0604030504040204" pitchFamily="34" charset="0"/>
                  <a:ea typeface="Verdana" panose="020B0604030504040204" pitchFamily="34" charset="0"/>
                  <a:cs typeface="Verdana" panose="020B0604030504040204" pitchFamily="34" charset="0"/>
                </a:rPr>
                <a:t>Limitations of Use</a:t>
              </a:r>
            </a:p>
          </p:txBody>
        </p:sp>
        <p:cxnSp>
          <p:nvCxnSpPr>
            <p:cNvPr id="14" name="Straight Connector 13">
              <a:extLst>
                <a:ext uri="{FF2B5EF4-FFF2-40B4-BE49-F238E27FC236}">
                  <a16:creationId xmlns:a16="http://schemas.microsoft.com/office/drawing/2014/main" id="{08D5577A-A595-48C2-A794-35FFAAF6DCEE}"/>
                </a:ext>
              </a:extLst>
            </p:cNvPr>
            <p:cNvCxnSpPr/>
            <p:nvPr/>
          </p:nvCxnSpPr>
          <p:spPr bwMode="auto">
            <a:xfrm>
              <a:off x="0" y="2139885"/>
              <a:ext cx="9144000" cy="0"/>
            </a:xfrm>
            <a:prstGeom prst="line">
              <a:avLst/>
            </a:prstGeom>
            <a:grp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1E6B1679-30B5-41B8-AC77-DB3BBC650972}"/>
              </a:ext>
            </a:extLst>
          </p:cNvPr>
          <p:cNvGrpSpPr/>
          <p:nvPr/>
        </p:nvGrpSpPr>
        <p:grpSpPr>
          <a:xfrm>
            <a:off x="870850" y="3989136"/>
            <a:ext cx="1842470" cy="1238236"/>
            <a:chOff x="0" y="1090693"/>
            <a:chExt cx="10235944" cy="1054494"/>
          </a:xfrm>
          <a:solidFill>
            <a:schemeClr val="accent5">
              <a:lumMod val="20000"/>
              <a:lumOff val="80000"/>
            </a:schemeClr>
          </a:solidFill>
        </p:grpSpPr>
        <p:sp>
          <p:nvSpPr>
            <p:cNvPr id="16" name="Rectangle 15">
              <a:extLst>
                <a:ext uri="{FF2B5EF4-FFF2-40B4-BE49-F238E27FC236}">
                  <a16:creationId xmlns:a16="http://schemas.microsoft.com/office/drawing/2014/main" id="{085157AB-7F56-4EED-A2DC-599BF550A587}"/>
                </a:ext>
              </a:extLst>
            </p:cNvPr>
            <p:cNvSpPr/>
            <p:nvPr/>
          </p:nvSpPr>
          <p:spPr bwMode="auto">
            <a:xfrm>
              <a:off x="0" y="1090693"/>
              <a:ext cx="10235944" cy="1054494"/>
            </a:xfrm>
            <a:prstGeom prst="rect">
              <a:avLst/>
            </a:prstGeom>
            <a:grpFill/>
            <a:ln w="9525" cap="flat" cmpd="sng" algn="ctr">
              <a:noFill/>
              <a:prstDash val="solid"/>
              <a:round/>
              <a:headEnd type="none" w="med" len="med"/>
              <a:tailEnd type="none" w="med" len="med"/>
            </a:ln>
            <a:effectLst/>
          </p:spPr>
          <p:txBody>
            <a:bodyPr vert="horz" wrap="square" lIns="182880" tIns="0" rIns="91440" bIns="0" numCol="1" rtlCol="0" anchor="ctr" anchorCtr="0" compatLnSpc="1">
              <a:prstTxWarp prst="textNoShape">
                <a:avLst/>
              </a:prstTxWarp>
            </a:bodyPr>
            <a:lstStyle/>
            <a:p>
              <a:pPr>
                <a:lnSpc>
                  <a:spcPct val="95000"/>
                </a:lnSpc>
                <a:spcBef>
                  <a:spcPts val="1200"/>
                </a:spcBef>
              </a:pPr>
              <a:r>
                <a:rPr lang="en-US" b="1" dirty="0">
                  <a:solidFill>
                    <a:srgbClr val="003862">
                      <a:lumMod val="90000"/>
                      <a:lumOff val="10000"/>
                    </a:srgbClr>
                  </a:solidFill>
                  <a:latin typeface="Verdana" panose="020B0604030504040204" pitchFamily="34" charset="0"/>
                  <a:ea typeface="Verdana" panose="020B0604030504040204" pitchFamily="34" charset="0"/>
                  <a:cs typeface="Verdana" panose="020B0604030504040204" pitchFamily="34" charset="0"/>
                </a:rPr>
                <a:t>Contra-indications</a:t>
              </a:r>
            </a:p>
          </p:txBody>
        </p:sp>
        <p:cxnSp>
          <p:nvCxnSpPr>
            <p:cNvPr id="17" name="Straight Connector 16">
              <a:extLst>
                <a:ext uri="{FF2B5EF4-FFF2-40B4-BE49-F238E27FC236}">
                  <a16:creationId xmlns:a16="http://schemas.microsoft.com/office/drawing/2014/main" id="{CC9E86BA-B64F-47F1-A111-89807CD4A213}"/>
                </a:ext>
              </a:extLst>
            </p:cNvPr>
            <p:cNvCxnSpPr/>
            <p:nvPr/>
          </p:nvCxnSpPr>
          <p:spPr bwMode="auto">
            <a:xfrm>
              <a:off x="0" y="2139885"/>
              <a:ext cx="9144000" cy="0"/>
            </a:xfrm>
            <a:prstGeom prst="line">
              <a:avLst/>
            </a:prstGeom>
            <a:grpFill/>
            <a:ln w="25400" cap="flat" cmpd="sng" algn="ctr">
              <a:gradFill flip="none" rotWithShape="1">
                <a:gsLst>
                  <a:gs pos="0">
                    <a:schemeClr val="accent4">
                      <a:lumMod val="10000"/>
                      <a:lumOff val="90000"/>
                    </a:schemeClr>
                  </a:gs>
                  <a:gs pos="54000">
                    <a:schemeClr val="accent4">
                      <a:lumMod val="50000"/>
                      <a:lumOff val="50000"/>
                      <a:alpha val="75000"/>
                    </a:schemeClr>
                  </a:gs>
                  <a:gs pos="100000">
                    <a:schemeClr val="accent4">
                      <a:lumMod val="10000"/>
                      <a:lumOff val="90000"/>
                    </a:schemeClr>
                  </a:gs>
                </a:gsLst>
                <a:lin ang="0" scaled="1"/>
                <a:tileRect/>
              </a:gradFill>
              <a:prstDash val="solid"/>
              <a:round/>
              <a:headEnd type="none" w="med" len="med"/>
              <a:tailEnd type="none" w="med" len="med"/>
            </a:ln>
            <a:effectLst/>
          </p:spPr>
        </p:cxnSp>
      </p:grpSp>
      <p:sp>
        <p:nvSpPr>
          <p:cNvPr id="18" name="Rectangle 17">
            <a:extLst>
              <a:ext uri="{FF2B5EF4-FFF2-40B4-BE49-F238E27FC236}">
                <a16:creationId xmlns:a16="http://schemas.microsoft.com/office/drawing/2014/main" id="{5BE6E84D-1751-4834-B9CB-2A3F4228680A}"/>
              </a:ext>
            </a:extLst>
          </p:cNvPr>
          <p:cNvSpPr/>
          <p:nvPr/>
        </p:nvSpPr>
        <p:spPr>
          <a:xfrm>
            <a:off x="2304964" y="3903933"/>
            <a:ext cx="8204698" cy="1323439"/>
          </a:xfrm>
          <a:prstGeom prst="rect">
            <a:avLst/>
          </a:prstGeom>
        </p:spPr>
        <p:txBody>
          <a:bodyPr wrap="square">
            <a:spAutoFit/>
          </a:bodyPr>
          <a:lstStyle/>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Known hypersensitivity to fish or egg protein or to any of the active ingredients or excipients.</a:t>
            </a:r>
          </a:p>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Severe hemorrhagic disorders.</a:t>
            </a:r>
          </a:p>
          <a:p>
            <a:pPr marL="742950" lvl="1" indent="-285750">
              <a:spcBef>
                <a:spcPts val="600"/>
              </a:spcBef>
              <a:buClr>
                <a:srgbClr val="0063BE"/>
              </a:buClr>
              <a:buFont typeface="Arial" panose="020B0604020202020204" pitchFamily="34" charset="0"/>
              <a:buChar char="•"/>
            </a:pPr>
            <a:r>
              <a:rPr lang="en-US" alt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Severe hyperlipidemia or severe disorders of lipid metabolism with serum triglycerides greater than 1,000 mg/dL. </a:t>
            </a:r>
          </a:p>
        </p:txBody>
      </p:sp>
      <p:sp>
        <p:nvSpPr>
          <p:cNvPr id="19" name="Rectangle 18">
            <a:extLst>
              <a:ext uri="{FF2B5EF4-FFF2-40B4-BE49-F238E27FC236}">
                <a16:creationId xmlns:a16="http://schemas.microsoft.com/office/drawing/2014/main" id="{90C738AA-A5BC-B84C-B1D0-B065E9656898}"/>
              </a:ext>
            </a:extLst>
          </p:cNvPr>
          <p:cNvSpPr/>
          <p:nvPr/>
        </p:nvSpPr>
        <p:spPr>
          <a:xfrm>
            <a:off x="2835451" y="5362476"/>
            <a:ext cx="10419991" cy="276999"/>
          </a:xfrm>
          <a:prstGeom prst="rect">
            <a:avLst/>
          </a:prstGeom>
        </p:spPr>
        <p:txBody>
          <a:bodyPr wrap="square">
            <a:spAutoFit/>
          </a:bodyPr>
          <a:lstStyle/>
          <a:p>
            <a:pPr lvl="0"/>
            <a:r>
              <a:rPr lang="en-US" sz="1200" b="1" dirty="0">
                <a:solidFill>
                  <a:srgbClr val="4472C4"/>
                </a:solidFill>
                <a:latin typeface="Verdana"/>
              </a:rPr>
              <a:t>Please see Brief Summary of Prescribing Information on Slides 32-37.</a:t>
            </a:r>
          </a:p>
        </p:txBody>
      </p:sp>
      <p:sp>
        <p:nvSpPr>
          <p:cNvPr id="20" name="Rectangle 19">
            <a:extLst>
              <a:ext uri="{FF2B5EF4-FFF2-40B4-BE49-F238E27FC236}">
                <a16:creationId xmlns:a16="http://schemas.microsoft.com/office/drawing/2014/main" id="{78165AB7-A7BC-B841-84A7-31F5E329DC82}"/>
              </a:ext>
            </a:extLst>
          </p:cNvPr>
          <p:cNvSpPr/>
          <p:nvPr/>
        </p:nvSpPr>
        <p:spPr>
          <a:xfrm>
            <a:off x="639968" y="6125289"/>
            <a:ext cx="6096000" cy="246221"/>
          </a:xfrm>
          <a:prstGeom prst="rect">
            <a:avLst/>
          </a:prstGeom>
        </p:spPr>
        <p:txBody>
          <a:bodyPr>
            <a:spAutoFit/>
          </a:bodyPr>
          <a:lstStyle/>
          <a:p>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pic>
        <p:nvPicPr>
          <p:cNvPr id="10" name="Audio 9">
            <a:hlinkClick r:id="" action="ppaction://media"/>
            <a:extLst>
              <a:ext uri="{FF2B5EF4-FFF2-40B4-BE49-F238E27FC236}">
                <a16:creationId xmlns:a16="http://schemas.microsoft.com/office/drawing/2014/main" id="{5754837B-FC01-4D3C-B306-8AA52C31B10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9583149"/>
      </p:ext>
    </p:extLst>
  </p:cSld>
  <p:clrMapOvr>
    <a:masterClrMapping/>
  </p:clrMapOvr>
  <p:transition advTm="502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912285" y="402962"/>
            <a:ext cx="8023414" cy="882218"/>
          </a:xfrm>
        </p:spPr>
        <p:txBody>
          <a:bodyPr>
            <a:normAutofit/>
          </a:bodyPr>
          <a:lstStyle/>
          <a:p>
            <a:r>
              <a:rPr lang="en-US" sz="2800" dirty="0" err="1"/>
              <a:t>Omegaven</a:t>
            </a:r>
            <a:r>
              <a:rPr lang="en-US" sz="2800" dirty="0"/>
              <a:t>-treated patients experienced lower DBIL levels</a:t>
            </a:r>
            <a:endParaRPr lang="en-US" sz="2800" b="1" dirty="0"/>
          </a:p>
        </p:txBody>
      </p:sp>
      <p:graphicFrame>
        <p:nvGraphicFramePr>
          <p:cNvPr id="2" name="Object 1" hidden="1">
            <a:extLst>
              <a:ext uri="{FF2B5EF4-FFF2-40B4-BE49-F238E27FC236}">
                <a16:creationId xmlns:a16="http://schemas.microsoft.com/office/drawing/2014/main" id="{1F05AE6B-41A7-4529-A500-B5F894E1E168}"/>
              </a:ext>
            </a:extLst>
          </p:cNvPr>
          <p:cNvGraphicFramePr>
            <a:graphicFrameLocks noChangeAspect="1"/>
          </p:cNvGraphicFramePr>
          <p:nvPr>
            <p:custDataLst>
              <p:tags r:id="rId3"/>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079" name="think-cell Slide" r:id="rId8" imgW="270" imgH="270" progId="TCLayout.ActiveDocument.1">
                  <p:embed/>
                </p:oleObj>
              </mc:Choice>
              <mc:Fallback>
                <p:oleObj name="think-cell Slide" r:id="rId8" imgW="270" imgH="270" progId="TCLayout.ActiveDocument.1">
                  <p:embed/>
                  <p:pic>
                    <p:nvPicPr>
                      <p:cNvPr id="2" name="Object 1" hidden="1">
                        <a:extLst>
                          <a:ext uri="{FF2B5EF4-FFF2-40B4-BE49-F238E27FC236}">
                            <a16:creationId xmlns:a16="http://schemas.microsoft.com/office/drawing/2014/main" id="{1F05AE6B-41A7-4529-A500-B5F894E1E168}"/>
                          </a:ext>
                        </a:extLst>
                      </p:cNvPr>
                      <p:cNvPicPr/>
                      <p:nvPr/>
                    </p:nvPicPr>
                    <p:blipFill>
                      <a:blip r:embed="rId9"/>
                      <a:stretch>
                        <a:fillRect/>
                      </a:stretch>
                    </p:blipFill>
                    <p:spPr>
                      <a:xfrm>
                        <a:off x="1525588" y="1588"/>
                        <a:ext cx="1588" cy="1588"/>
                      </a:xfrm>
                      <a:prstGeom prst="rect">
                        <a:avLst/>
                      </a:prstGeom>
                    </p:spPr>
                  </p:pic>
                </p:oleObj>
              </mc:Fallback>
            </mc:AlternateContent>
          </a:graphicData>
        </a:graphic>
      </p:graphicFrame>
      <p:sp>
        <p:nvSpPr>
          <p:cNvPr id="283" name="Rectangle 282"/>
          <p:cNvSpPr/>
          <p:nvPr/>
        </p:nvSpPr>
        <p:spPr>
          <a:xfrm>
            <a:off x="740809" y="2025349"/>
            <a:ext cx="2626148" cy="1569660"/>
          </a:xfrm>
          <a:prstGeom prst="rect">
            <a:avLst/>
          </a:prstGeom>
        </p:spPr>
        <p:txBody>
          <a:bodyPr wrap="square">
            <a:spAutoFit/>
          </a:bodyPr>
          <a:lstStyle/>
          <a:p>
            <a:pPr algn="ctr"/>
            <a:r>
              <a:rPr lang="en-US" sz="1600" b="1" dirty="0">
                <a:solidFill>
                  <a:srgbClr val="0072BB"/>
                </a:solidFill>
                <a:latin typeface="Verdana" panose="020B0604030504040204" pitchFamily="34" charset="0"/>
                <a:ea typeface="Verdana" panose="020B0604030504040204" pitchFamily="34" charset="0"/>
                <a:cs typeface="Verdana" panose="020B0604030504040204" pitchFamily="34" charset="0"/>
              </a:rPr>
              <a:t>Direct or conjugated bilirubin (DBIL) levels of pediatric patients receiving Omegaven were effectively lowered</a:t>
            </a:r>
            <a:r>
              <a:rPr lang="en-US" sz="1600" b="1" baseline="30000" dirty="0">
                <a:solidFill>
                  <a:srgbClr val="0072BB"/>
                </a:solidFill>
                <a:latin typeface="Verdana" panose="020B0604030504040204" pitchFamily="34" charset="0"/>
                <a:ea typeface="Verdana" panose="020B0604030504040204" pitchFamily="34" charset="0"/>
                <a:cs typeface="Verdana" panose="020B0604030504040204" pitchFamily="34" charset="0"/>
              </a:rPr>
              <a:t>1,2</a:t>
            </a:r>
            <a:r>
              <a:rPr lang="en-US" sz="1600" b="1" dirty="0">
                <a:solidFill>
                  <a:srgbClr val="0072BB"/>
                </a:solidFill>
                <a:latin typeface="Verdana" panose="020B0604030504040204" pitchFamily="34" charset="0"/>
                <a:ea typeface="Verdana" panose="020B0604030504040204" pitchFamily="34" charset="0"/>
                <a:cs typeface="Verdana" panose="020B0604030504040204" pitchFamily="34" charset="0"/>
              </a:rPr>
              <a:t> </a:t>
            </a:r>
          </a:p>
        </p:txBody>
      </p:sp>
      <p:sp>
        <p:nvSpPr>
          <p:cNvPr id="64" name="Rectangle 63"/>
          <p:cNvSpPr/>
          <p:nvPr/>
        </p:nvSpPr>
        <p:spPr>
          <a:xfrm>
            <a:off x="748329" y="5873832"/>
            <a:ext cx="7266623" cy="51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6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*Normal range &lt;0.3 mg/dL</a:t>
            </a:r>
          </a:p>
          <a:p>
            <a:pPr eaLnBrk="1" hangingPunct="1">
              <a:lnSpc>
                <a:spcPct val="90000"/>
              </a:lnSpc>
              <a:spcBef>
                <a:spcPts val="6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 2. Data on file.</a:t>
            </a:r>
          </a:p>
        </p:txBody>
      </p:sp>
      <p:sp>
        <p:nvSpPr>
          <p:cNvPr id="67" name="Rectangle 66"/>
          <p:cNvSpPr/>
          <p:nvPr/>
        </p:nvSpPr>
        <p:spPr>
          <a:xfrm>
            <a:off x="607033" y="4447756"/>
            <a:ext cx="10304294" cy="1569660"/>
          </a:xfrm>
          <a:prstGeom prst="rect">
            <a:avLst/>
          </a:prstGeom>
          <a:noFill/>
        </p:spPr>
        <p:txBody>
          <a:bodyPr wrap="square" rtlCol="0">
            <a:spAutoFit/>
          </a:bodyPr>
          <a:lstStyle/>
          <a:p>
            <a:pPr marL="303035" indent="-303035">
              <a:spcAft>
                <a:spcPts val="600"/>
              </a:spcAft>
              <a:buClr>
                <a:srgbClr val="0070C0"/>
              </a:buClr>
              <a:buFont typeface="Wingdings" pitchFamily="2" charset="2"/>
              <a:buChar char="§"/>
            </a:pP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Median DBIL first increased, then declined from week 4. Over time, median DBIL levels reached values close to the normal range of &lt;0.3 mg/dL. At the end of the studies, the median DBIL level for </a:t>
            </a:r>
            <a:r>
              <a:rPr lang="en-US" sz="1400" dirty="0" err="1">
                <a:solidFill>
                  <a:srgbClr val="000000"/>
                </a:solidFill>
                <a:latin typeface="Verdana" panose="020B0604030504040204" pitchFamily="34" charset="0"/>
                <a:ea typeface="Verdana" panose="020B0604030504040204" pitchFamily="34" charset="0"/>
                <a:cs typeface="Verdana" panose="020B0604030504040204" pitchFamily="34" charset="0"/>
              </a:rPr>
              <a:t>Omegaven</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-treated patients was 0.60 mg/dL</a:t>
            </a:r>
          </a:p>
          <a:p>
            <a:pPr marL="303035" indent="-303035">
              <a:spcAft>
                <a:spcPts val="600"/>
              </a:spcAft>
              <a:buClr>
                <a:srgbClr val="0070C0"/>
              </a:buClr>
              <a:buFont typeface="Wingdings" pitchFamily="2" charset="2"/>
              <a:buChar char="§"/>
            </a:pP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The Kaplan Meier estimate of the median time for DBIL values to return to &lt;2.0 mg/dL was approximately 5.7 weeks </a:t>
            </a:r>
          </a:p>
          <a:p>
            <a:pPr marL="119063" indent="-119063">
              <a:buClr>
                <a:schemeClr val="accent1"/>
              </a:buClr>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grpSp>
        <p:nvGrpSpPr>
          <p:cNvPr id="5" name="Group 4">
            <a:extLst>
              <a:ext uri="{FF2B5EF4-FFF2-40B4-BE49-F238E27FC236}">
                <a16:creationId xmlns:a16="http://schemas.microsoft.com/office/drawing/2014/main" id="{83419794-3AE4-45FA-BCB8-A65930DC6BEF}"/>
              </a:ext>
            </a:extLst>
          </p:cNvPr>
          <p:cNvGrpSpPr/>
          <p:nvPr/>
        </p:nvGrpSpPr>
        <p:grpSpPr>
          <a:xfrm>
            <a:off x="3496035" y="1658170"/>
            <a:ext cx="7806429" cy="2528590"/>
            <a:chOff x="417996" y="2605650"/>
            <a:chExt cx="8231989" cy="2666434"/>
          </a:xfrm>
        </p:grpSpPr>
        <p:sp>
          <p:nvSpPr>
            <p:cNvPr id="213" name="TextBox 212"/>
            <p:cNvSpPr txBox="1"/>
            <p:nvPr/>
          </p:nvSpPr>
          <p:spPr>
            <a:xfrm rot="16200000">
              <a:off x="-206264" y="3615045"/>
              <a:ext cx="1443254" cy="194733"/>
            </a:xfrm>
            <a:prstGeom prst="rect">
              <a:avLst/>
            </a:prstGeom>
            <a:noFill/>
          </p:spPr>
          <p:txBody>
            <a:bodyPr wrap="none" lIns="0" tIns="0" rIns="0" bIns="0" rtlCol="0" anchor="ctr" anchorCtr="0">
              <a:spAutoFit/>
            </a:bodyPr>
            <a:lstStyle/>
            <a:p>
              <a:pPr algn="ctr"/>
              <a:r>
                <a:rPr lang="en-US" sz="1200" b="1" dirty="0">
                  <a:latin typeface="+mn-lt"/>
                </a:rPr>
                <a:t>Median DBIL (mg/dL)</a:t>
              </a:r>
            </a:p>
          </p:txBody>
        </p:sp>
        <p:sp>
          <p:nvSpPr>
            <p:cNvPr id="221" name="Rectangle 220"/>
            <p:cNvSpPr/>
            <p:nvPr/>
          </p:nvSpPr>
          <p:spPr bwMode="auto">
            <a:xfrm>
              <a:off x="968554" y="2605650"/>
              <a:ext cx="7681431" cy="2165944"/>
            </a:xfrm>
            <a:prstGeom prst="rect">
              <a:avLst/>
            </a:prstGeom>
            <a:solidFill>
              <a:schemeClr val="bg1">
                <a:lumMod val="95000"/>
              </a:schemeClr>
            </a:solidFill>
            <a:ln w="6350" cap="flat" cmpd="sng" algn="ctr">
              <a:solidFill>
                <a:schemeClr val="bg1">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lang="en-US" sz="1200" dirty="0">
                <a:solidFill>
                  <a:srgbClr val="FFFF00"/>
                </a:solidFill>
                <a:latin typeface="+mn-lt"/>
              </a:endParaRPr>
            </a:p>
          </p:txBody>
        </p:sp>
        <p:sp>
          <p:nvSpPr>
            <p:cNvPr id="209" name="TextBox 208"/>
            <p:cNvSpPr txBox="1"/>
            <p:nvPr/>
          </p:nvSpPr>
          <p:spPr>
            <a:xfrm>
              <a:off x="796875" y="2822024"/>
              <a:ext cx="78548" cy="184666"/>
            </a:xfrm>
            <a:prstGeom prst="rect">
              <a:avLst/>
            </a:prstGeom>
            <a:noFill/>
          </p:spPr>
          <p:txBody>
            <a:bodyPr wrap="none" lIns="0" tIns="0" rIns="0" bIns="0" rtlCol="0" anchor="ctr" anchorCtr="0">
              <a:spAutoFit/>
            </a:bodyPr>
            <a:lstStyle/>
            <a:p>
              <a:pPr algn="r"/>
              <a:r>
                <a:rPr lang="en-US" sz="1200" dirty="0">
                  <a:latin typeface="+mn-lt"/>
                </a:rPr>
                <a:t>6</a:t>
              </a:r>
            </a:p>
          </p:txBody>
        </p:sp>
        <p:sp>
          <p:nvSpPr>
            <p:cNvPr id="210" name="TextBox 209"/>
            <p:cNvSpPr txBox="1"/>
            <p:nvPr/>
          </p:nvSpPr>
          <p:spPr>
            <a:xfrm>
              <a:off x="796875" y="3132852"/>
              <a:ext cx="78548" cy="184666"/>
            </a:xfrm>
            <a:prstGeom prst="rect">
              <a:avLst/>
            </a:prstGeom>
            <a:noFill/>
          </p:spPr>
          <p:txBody>
            <a:bodyPr wrap="none" lIns="0" tIns="0" rIns="0" bIns="0" rtlCol="0" anchor="ctr" anchorCtr="0">
              <a:spAutoFit/>
            </a:bodyPr>
            <a:lstStyle/>
            <a:p>
              <a:pPr algn="r"/>
              <a:r>
                <a:rPr lang="en-US" sz="1200" dirty="0">
                  <a:latin typeface="+mn-lt"/>
                </a:rPr>
                <a:t>5</a:t>
              </a:r>
            </a:p>
          </p:txBody>
        </p:sp>
        <p:sp>
          <p:nvSpPr>
            <p:cNvPr id="211" name="TextBox 210"/>
            <p:cNvSpPr txBox="1"/>
            <p:nvPr/>
          </p:nvSpPr>
          <p:spPr>
            <a:xfrm>
              <a:off x="796875" y="3443680"/>
              <a:ext cx="78548" cy="184666"/>
            </a:xfrm>
            <a:prstGeom prst="rect">
              <a:avLst/>
            </a:prstGeom>
            <a:noFill/>
          </p:spPr>
          <p:txBody>
            <a:bodyPr wrap="none" lIns="0" tIns="0" rIns="0" bIns="0" rtlCol="0" anchor="ctr" anchorCtr="0">
              <a:spAutoFit/>
            </a:bodyPr>
            <a:lstStyle/>
            <a:p>
              <a:pPr algn="r"/>
              <a:r>
                <a:rPr lang="en-US" sz="1200" dirty="0">
                  <a:latin typeface="+mn-lt"/>
                </a:rPr>
                <a:t>4</a:t>
              </a:r>
            </a:p>
          </p:txBody>
        </p:sp>
        <p:sp>
          <p:nvSpPr>
            <p:cNvPr id="212" name="TextBox 211"/>
            <p:cNvSpPr txBox="1"/>
            <p:nvPr/>
          </p:nvSpPr>
          <p:spPr>
            <a:xfrm>
              <a:off x="796875" y="3754508"/>
              <a:ext cx="78548" cy="184666"/>
            </a:xfrm>
            <a:prstGeom prst="rect">
              <a:avLst/>
            </a:prstGeom>
            <a:noFill/>
          </p:spPr>
          <p:txBody>
            <a:bodyPr wrap="none" lIns="0" tIns="0" rIns="0" bIns="0" rtlCol="0" anchor="ctr" anchorCtr="0">
              <a:spAutoFit/>
            </a:bodyPr>
            <a:lstStyle/>
            <a:p>
              <a:pPr algn="r"/>
              <a:r>
                <a:rPr lang="en-US" sz="1200" dirty="0">
                  <a:latin typeface="+mn-lt"/>
                </a:rPr>
                <a:t>3</a:t>
              </a:r>
            </a:p>
          </p:txBody>
        </p:sp>
        <p:sp>
          <p:nvSpPr>
            <p:cNvPr id="215" name="TextBox 214"/>
            <p:cNvSpPr txBox="1"/>
            <p:nvPr/>
          </p:nvSpPr>
          <p:spPr>
            <a:xfrm>
              <a:off x="796875" y="4065336"/>
              <a:ext cx="78548" cy="184666"/>
            </a:xfrm>
            <a:prstGeom prst="rect">
              <a:avLst/>
            </a:prstGeom>
            <a:noFill/>
          </p:spPr>
          <p:txBody>
            <a:bodyPr wrap="none" lIns="0" tIns="0" rIns="0" bIns="0" rtlCol="0" anchor="ctr" anchorCtr="0">
              <a:spAutoFit/>
            </a:bodyPr>
            <a:lstStyle/>
            <a:p>
              <a:pPr algn="r"/>
              <a:r>
                <a:rPr lang="en-US" sz="1200" dirty="0">
                  <a:latin typeface="+mn-lt"/>
                </a:rPr>
                <a:t>2</a:t>
              </a:r>
            </a:p>
          </p:txBody>
        </p:sp>
        <p:sp>
          <p:nvSpPr>
            <p:cNvPr id="216" name="TextBox 215"/>
            <p:cNvSpPr txBox="1"/>
            <p:nvPr/>
          </p:nvSpPr>
          <p:spPr>
            <a:xfrm>
              <a:off x="796875" y="4376164"/>
              <a:ext cx="78548" cy="184666"/>
            </a:xfrm>
            <a:prstGeom prst="rect">
              <a:avLst/>
            </a:prstGeom>
            <a:noFill/>
          </p:spPr>
          <p:txBody>
            <a:bodyPr wrap="none" lIns="0" tIns="0" rIns="0" bIns="0" rtlCol="0" anchor="ctr" anchorCtr="0">
              <a:spAutoFit/>
            </a:bodyPr>
            <a:lstStyle/>
            <a:p>
              <a:pPr algn="r"/>
              <a:r>
                <a:rPr lang="en-US" sz="1200" dirty="0">
                  <a:latin typeface="+mn-lt"/>
                </a:rPr>
                <a:t>1</a:t>
              </a:r>
            </a:p>
          </p:txBody>
        </p:sp>
        <p:sp>
          <p:nvSpPr>
            <p:cNvPr id="217" name="TextBox 216"/>
            <p:cNvSpPr txBox="1"/>
            <p:nvPr/>
          </p:nvSpPr>
          <p:spPr>
            <a:xfrm>
              <a:off x="796875" y="4686994"/>
              <a:ext cx="78548" cy="184666"/>
            </a:xfrm>
            <a:prstGeom prst="rect">
              <a:avLst/>
            </a:prstGeom>
            <a:noFill/>
          </p:spPr>
          <p:txBody>
            <a:bodyPr wrap="none" lIns="0" tIns="0" rIns="0" bIns="0" rtlCol="0" anchor="ctr" anchorCtr="0">
              <a:spAutoFit/>
            </a:bodyPr>
            <a:lstStyle/>
            <a:p>
              <a:pPr algn="r"/>
              <a:r>
                <a:rPr lang="en-US" sz="1200" dirty="0">
                  <a:latin typeface="+mn-lt"/>
                </a:rPr>
                <a:t>0</a:t>
              </a:r>
            </a:p>
          </p:txBody>
        </p:sp>
        <p:cxnSp>
          <p:nvCxnSpPr>
            <p:cNvPr id="225" name="Straight Connector 224"/>
            <p:cNvCxnSpPr/>
            <p:nvPr/>
          </p:nvCxnSpPr>
          <p:spPr bwMode="auto">
            <a:xfrm>
              <a:off x="968878" y="2605650"/>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226" name="Straight Connector 225"/>
            <p:cNvCxnSpPr/>
            <p:nvPr/>
          </p:nvCxnSpPr>
          <p:spPr bwMode="auto">
            <a:xfrm>
              <a:off x="968878" y="3533718"/>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227" name="Straight Connector 226"/>
            <p:cNvCxnSpPr/>
            <p:nvPr/>
          </p:nvCxnSpPr>
          <p:spPr bwMode="auto">
            <a:xfrm>
              <a:off x="968878" y="4461786"/>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228" name="Straight Connector 227"/>
            <p:cNvCxnSpPr/>
            <p:nvPr/>
          </p:nvCxnSpPr>
          <p:spPr bwMode="auto">
            <a:xfrm>
              <a:off x="968878" y="2915006"/>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229" name="Straight Connector 228"/>
            <p:cNvCxnSpPr/>
            <p:nvPr/>
          </p:nvCxnSpPr>
          <p:spPr bwMode="auto">
            <a:xfrm>
              <a:off x="968878" y="3224362"/>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230" name="Straight Connector 229"/>
            <p:cNvCxnSpPr/>
            <p:nvPr/>
          </p:nvCxnSpPr>
          <p:spPr bwMode="auto">
            <a:xfrm>
              <a:off x="968878" y="4152430"/>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231" name="Straight Connector 230"/>
            <p:cNvCxnSpPr/>
            <p:nvPr/>
          </p:nvCxnSpPr>
          <p:spPr bwMode="auto">
            <a:xfrm>
              <a:off x="968878" y="3843074"/>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sp>
          <p:nvSpPr>
            <p:cNvPr id="95259" name="Freeform 95258"/>
            <p:cNvSpPr/>
            <p:nvPr/>
          </p:nvSpPr>
          <p:spPr bwMode="auto">
            <a:xfrm>
              <a:off x="1345324" y="3293532"/>
              <a:ext cx="6935839" cy="1424119"/>
            </a:xfrm>
            <a:custGeom>
              <a:avLst/>
              <a:gdLst>
                <a:gd name="connsiteX0" fmla="*/ 0 w 10493828"/>
                <a:gd name="connsiteY0" fmla="*/ 239485 h 1208314"/>
                <a:gd name="connsiteX1" fmla="*/ 337457 w 10493828"/>
                <a:gd name="connsiteY1" fmla="*/ 0 h 1208314"/>
                <a:gd name="connsiteX2" fmla="*/ 620485 w 10493828"/>
                <a:gd name="connsiteY2" fmla="*/ 261257 h 1208314"/>
                <a:gd name="connsiteX3" fmla="*/ 936171 w 10493828"/>
                <a:gd name="connsiteY3" fmla="*/ 914400 h 1208314"/>
                <a:gd name="connsiteX4" fmla="*/ 1251857 w 10493828"/>
                <a:gd name="connsiteY4" fmla="*/ 1153885 h 1208314"/>
                <a:gd name="connsiteX5" fmla="*/ 1534885 w 10493828"/>
                <a:gd name="connsiteY5" fmla="*/ 1186542 h 1208314"/>
                <a:gd name="connsiteX6" fmla="*/ 1861457 w 10493828"/>
                <a:gd name="connsiteY6" fmla="*/ 1208314 h 1208314"/>
                <a:gd name="connsiteX7" fmla="*/ 10493828 w 10493828"/>
                <a:gd name="connsiteY7" fmla="*/ 1197428 h 1208314"/>
                <a:gd name="connsiteX0" fmla="*/ 0 w 10493828"/>
                <a:gd name="connsiteY0" fmla="*/ 269881 h 1238710"/>
                <a:gd name="connsiteX1" fmla="*/ 317193 w 10493828"/>
                <a:gd name="connsiteY1" fmla="*/ 0 h 1238710"/>
                <a:gd name="connsiteX2" fmla="*/ 620485 w 10493828"/>
                <a:gd name="connsiteY2" fmla="*/ 291653 h 1238710"/>
                <a:gd name="connsiteX3" fmla="*/ 936171 w 10493828"/>
                <a:gd name="connsiteY3" fmla="*/ 944796 h 1238710"/>
                <a:gd name="connsiteX4" fmla="*/ 1251857 w 10493828"/>
                <a:gd name="connsiteY4" fmla="*/ 1184281 h 1238710"/>
                <a:gd name="connsiteX5" fmla="*/ 1534885 w 10493828"/>
                <a:gd name="connsiteY5" fmla="*/ 1216938 h 1238710"/>
                <a:gd name="connsiteX6" fmla="*/ 1861457 w 10493828"/>
                <a:gd name="connsiteY6" fmla="*/ 1238710 h 1238710"/>
                <a:gd name="connsiteX7" fmla="*/ 10493828 w 10493828"/>
                <a:gd name="connsiteY7" fmla="*/ 1227824 h 1238710"/>
                <a:gd name="connsiteX0" fmla="*/ 0 w 10493828"/>
                <a:gd name="connsiteY0" fmla="*/ 269881 h 1238710"/>
                <a:gd name="connsiteX1" fmla="*/ 317193 w 10493828"/>
                <a:gd name="connsiteY1" fmla="*/ 0 h 1238710"/>
                <a:gd name="connsiteX2" fmla="*/ 620485 w 10493828"/>
                <a:gd name="connsiteY2" fmla="*/ 291653 h 1238710"/>
                <a:gd name="connsiteX3" fmla="*/ 936171 w 10493828"/>
                <a:gd name="connsiteY3" fmla="*/ 944796 h 1238710"/>
                <a:gd name="connsiteX4" fmla="*/ 1251857 w 10493828"/>
                <a:gd name="connsiteY4" fmla="*/ 1184281 h 1238710"/>
                <a:gd name="connsiteX5" fmla="*/ 1534885 w 10493828"/>
                <a:gd name="connsiteY5" fmla="*/ 1216938 h 1238710"/>
                <a:gd name="connsiteX6" fmla="*/ 1861457 w 10493828"/>
                <a:gd name="connsiteY6" fmla="*/ 1238710 h 1238710"/>
                <a:gd name="connsiteX7" fmla="*/ 3685967 w 10493828"/>
                <a:gd name="connsiteY7" fmla="*/ 1229943 h 1238710"/>
                <a:gd name="connsiteX8" fmla="*/ 10493828 w 10493828"/>
                <a:gd name="connsiteY8" fmla="*/ 1227824 h 1238710"/>
                <a:gd name="connsiteX0" fmla="*/ 0 w 3685967"/>
                <a:gd name="connsiteY0" fmla="*/ 269881 h 1238710"/>
                <a:gd name="connsiteX1" fmla="*/ 317193 w 3685967"/>
                <a:gd name="connsiteY1" fmla="*/ 0 h 1238710"/>
                <a:gd name="connsiteX2" fmla="*/ 620485 w 3685967"/>
                <a:gd name="connsiteY2" fmla="*/ 291653 h 1238710"/>
                <a:gd name="connsiteX3" fmla="*/ 936171 w 3685967"/>
                <a:gd name="connsiteY3" fmla="*/ 944796 h 1238710"/>
                <a:gd name="connsiteX4" fmla="*/ 1251857 w 3685967"/>
                <a:gd name="connsiteY4" fmla="*/ 1184281 h 1238710"/>
                <a:gd name="connsiteX5" fmla="*/ 1534885 w 3685967"/>
                <a:gd name="connsiteY5" fmla="*/ 1216938 h 1238710"/>
                <a:gd name="connsiteX6" fmla="*/ 1861457 w 3685967"/>
                <a:gd name="connsiteY6" fmla="*/ 1238710 h 1238710"/>
                <a:gd name="connsiteX7" fmla="*/ 3685967 w 3685967"/>
                <a:gd name="connsiteY7" fmla="*/ 1229943 h 123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967" h="1238710">
                  <a:moveTo>
                    <a:pt x="0" y="269881"/>
                  </a:moveTo>
                  <a:lnTo>
                    <a:pt x="317193" y="0"/>
                  </a:lnTo>
                  <a:lnTo>
                    <a:pt x="620485" y="291653"/>
                  </a:lnTo>
                  <a:lnTo>
                    <a:pt x="936171" y="944796"/>
                  </a:lnTo>
                  <a:lnTo>
                    <a:pt x="1251857" y="1184281"/>
                  </a:lnTo>
                  <a:lnTo>
                    <a:pt x="1534885" y="1216938"/>
                  </a:lnTo>
                  <a:lnTo>
                    <a:pt x="1861457" y="1238710"/>
                  </a:lnTo>
                  <a:lnTo>
                    <a:pt x="3685967" y="1229943"/>
                  </a:lnTo>
                </a:path>
              </a:pathLst>
            </a:custGeom>
            <a:noFill/>
            <a:ln w="57150" cap="rnd" cmpd="sng" algn="ctr">
              <a:solidFill>
                <a:srgbClr val="FFCB0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a:latin typeface="+mn-lt"/>
              </a:endParaRPr>
            </a:p>
          </p:txBody>
        </p:sp>
        <p:sp>
          <p:nvSpPr>
            <p:cNvPr id="159" name="TextBox 158"/>
            <p:cNvSpPr txBox="1"/>
            <p:nvPr/>
          </p:nvSpPr>
          <p:spPr>
            <a:xfrm>
              <a:off x="1049879" y="4860006"/>
              <a:ext cx="522579"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Baseline</a:t>
              </a:r>
            </a:p>
          </p:txBody>
        </p:sp>
        <p:sp>
          <p:nvSpPr>
            <p:cNvPr id="160" name="TextBox 159"/>
            <p:cNvSpPr txBox="1"/>
            <p:nvPr/>
          </p:nvSpPr>
          <p:spPr>
            <a:xfrm>
              <a:off x="1937711" y="4860006"/>
              <a:ext cx="78548"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a:t>
              </a:r>
            </a:p>
          </p:txBody>
        </p:sp>
        <p:sp>
          <p:nvSpPr>
            <p:cNvPr id="161" name="TextBox 160"/>
            <p:cNvSpPr txBox="1"/>
            <p:nvPr/>
          </p:nvSpPr>
          <p:spPr>
            <a:xfrm>
              <a:off x="2551794" y="4860006"/>
              <a:ext cx="78548"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4</a:t>
              </a:r>
            </a:p>
          </p:txBody>
        </p:sp>
        <p:sp>
          <p:nvSpPr>
            <p:cNvPr id="162" name="TextBox 161"/>
            <p:cNvSpPr txBox="1"/>
            <p:nvPr/>
          </p:nvSpPr>
          <p:spPr>
            <a:xfrm>
              <a:off x="3165874" y="4860006"/>
              <a:ext cx="78548"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8</a:t>
              </a:r>
            </a:p>
          </p:txBody>
        </p:sp>
        <p:sp>
          <p:nvSpPr>
            <p:cNvPr id="163" name="TextBox 162"/>
            <p:cNvSpPr txBox="1"/>
            <p:nvPr/>
          </p:nvSpPr>
          <p:spPr>
            <a:xfrm>
              <a:off x="3658746"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12</a:t>
              </a:r>
            </a:p>
          </p:txBody>
        </p:sp>
        <p:sp>
          <p:nvSpPr>
            <p:cNvPr id="164" name="TextBox 163"/>
            <p:cNvSpPr txBox="1"/>
            <p:nvPr/>
          </p:nvSpPr>
          <p:spPr>
            <a:xfrm>
              <a:off x="4190893"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16</a:t>
              </a:r>
            </a:p>
          </p:txBody>
        </p:sp>
        <p:sp>
          <p:nvSpPr>
            <p:cNvPr id="165" name="TextBox 164"/>
            <p:cNvSpPr txBox="1"/>
            <p:nvPr/>
          </p:nvSpPr>
          <p:spPr>
            <a:xfrm>
              <a:off x="4743942"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20</a:t>
              </a:r>
            </a:p>
          </p:txBody>
        </p:sp>
        <p:sp>
          <p:nvSpPr>
            <p:cNvPr id="166" name="TextBox 165"/>
            <p:cNvSpPr txBox="1"/>
            <p:nvPr/>
          </p:nvSpPr>
          <p:spPr>
            <a:xfrm>
              <a:off x="5373332"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24</a:t>
              </a:r>
            </a:p>
          </p:txBody>
        </p:sp>
        <p:sp>
          <p:nvSpPr>
            <p:cNvPr id="167" name="TextBox 166"/>
            <p:cNvSpPr txBox="1"/>
            <p:nvPr/>
          </p:nvSpPr>
          <p:spPr>
            <a:xfrm>
              <a:off x="5938124"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28</a:t>
              </a:r>
            </a:p>
          </p:txBody>
        </p:sp>
        <p:sp>
          <p:nvSpPr>
            <p:cNvPr id="168" name="TextBox 167"/>
            <p:cNvSpPr txBox="1"/>
            <p:nvPr/>
          </p:nvSpPr>
          <p:spPr>
            <a:xfrm>
              <a:off x="6516211"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32</a:t>
              </a:r>
            </a:p>
          </p:txBody>
        </p:sp>
        <p:sp>
          <p:nvSpPr>
            <p:cNvPr id="169" name="TextBox 168"/>
            <p:cNvSpPr txBox="1"/>
            <p:nvPr/>
          </p:nvSpPr>
          <p:spPr>
            <a:xfrm>
              <a:off x="7089982"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36</a:t>
              </a:r>
            </a:p>
          </p:txBody>
        </p:sp>
        <p:sp>
          <p:nvSpPr>
            <p:cNvPr id="170" name="TextBox 169"/>
            <p:cNvSpPr txBox="1"/>
            <p:nvPr/>
          </p:nvSpPr>
          <p:spPr>
            <a:xfrm>
              <a:off x="7663752"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40</a:t>
              </a:r>
            </a:p>
          </p:txBody>
        </p:sp>
        <p:sp>
          <p:nvSpPr>
            <p:cNvPr id="171" name="TextBox 170"/>
            <p:cNvSpPr txBox="1"/>
            <p:nvPr/>
          </p:nvSpPr>
          <p:spPr>
            <a:xfrm>
              <a:off x="8237525" y="4860006"/>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44</a:t>
              </a:r>
            </a:p>
          </p:txBody>
        </p:sp>
        <p:sp>
          <p:nvSpPr>
            <p:cNvPr id="88" name="TextBox 87"/>
            <p:cNvSpPr txBox="1"/>
            <p:nvPr/>
          </p:nvSpPr>
          <p:spPr>
            <a:xfrm>
              <a:off x="4268356" y="5087418"/>
              <a:ext cx="870046" cy="184666"/>
            </a:xfrm>
            <a:prstGeom prst="rect">
              <a:avLst/>
            </a:prstGeom>
            <a:noFill/>
          </p:spPr>
          <p:txBody>
            <a:bodyPr wrap="none" lIns="0" tIns="0" rIns="0" bIns="0" rtlCol="0" anchor="ctr" anchorCtr="0">
              <a:spAutoFit/>
            </a:bodyPr>
            <a:lstStyle/>
            <a:p>
              <a:pPr algn="ctr"/>
              <a:r>
                <a:rPr lang="en-US" sz="1200" b="1" dirty="0">
                  <a:latin typeface="+mn-lt"/>
                </a:rPr>
                <a:t>Time (Weeks)</a:t>
              </a:r>
            </a:p>
          </p:txBody>
        </p:sp>
        <p:grpSp>
          <p:nvGrpSpPr>
            <p:cNvPr id="3" name="Group 2">
              <a:extLst>
                <a:ext uri="{FF2B5EF4-FFF2-40B4-BE49-F238E27FC236}">
                  <a16:creationId xmlns:a16="http://schemas.microsoft.com/office/drawing/2014/main" id="{81C62613-5797-4900-AD77-8E44D191E538}"/>
                </a:ext>
              </a:extLst>
            </p:cNvPr>
            <p:cNvGrpSpPr/>
            <p:nvPr/>
          </p:nvGrpSpPr>
          <p:grpSpPr>
            <a:xfrm>
              <a:off x="1250850" y="2701664"/>
              <a:ext cx="4060067" cy="397730"/>
              <a:chOff x="5104392" y="2777866"/>
              <a:chExt cx="4060067" cy="397730"/>
            </a:xfrm>
          </p:grpSpPr>
          <p:sp>
            <p:nvSpPr>
              <p:cNvPr id="218" name="TextBox 217"/>
              <p:cNvSpPr txBox="1"/>
              <p:nvPr/>
            </p:nvSpPr>
            <p:spPr>
              <a:xfrm>
                <a:off x="5138729" y="2990930"/>
                <a:ext cx="4025730" cy="184666"/>
              </a:xfrm>
              <a:prstGeom prst="rect">
                <a:avLst/>
              </a:prstGeom>
              <a:noFill/>
            </p:spPr>
            <p:txBody>
              <a:bodyPr wrap="square" lIns="0" tIns="0" rIns="0" bIns="0" rtlCol="0" anchor="ctr" anchorCtr="0">
                <a:spAutoFit/>
              </a:bodyPr>
              <a:lstStyle>
                <a:defPPr>
                  <a:defRPr lang="en-US"/>
                </a:defPPr>
                <a:lvl1pPr algn="ctr">
                  <a:lnSpc>
                    <a:spcPct val="85000"/>
                  </a:lnSpc>
                  <a:defRPr sz="1600" b="1"/>
                </a:lvl1pPr>
              </a:lstStyle>
              <a:p>
                <a:pPr marL="171450" algn="l">
                  <a:lnSpc>
                    <a:spcPct val="100000"/>
                  </a:lnSpc>
                  <a:tabLst>
                    <a:tab pos="1203325" algn="l"/>
                    <a:tab pos="3884613" algn="l"/>
                    <a:tab pos="5713413" algn="l"/>
                  </a:tabLst>
                </a:pPr>
                <a:r>
                  <a:rPr lang="en-US" sz="1200" b="0" dirty="0">
                    <a:latin typeface="+mn-lt"/>
                  </a:rPr>
                  <a:t>Combined from Study 1 and Study 2 (n=82)</a:t>
                </a:r>
              </a:p>
            </p:txBody>
          </p:sp>
          <p:sp>
            <p:nvSpPr>
              <p:cNvPr id="63" name="TextBox 62">
                <a:extLst>
                  <a:ext uri="{FF2B5EF4-FFF2-40B4-BE49-F238E27FC236}">
                    <a16:creationId xmlns:a16="http://schemas.microsoft.com/office/drawing/2014/main" id="{85EAF520-8C33-4C9E-8907-3984AE726D12}"/>
                  </a:ext>
                </a:extLst>
              </p:cNvPr>
              <p:cNvSpPr txBox="1"/>
              <p:nvPr/>
            </p:nvSpPr>
            <p:spPr>
              <a:xfrm>
                <a:off x="5113983" y="2777866"/>
                <a:ext cx="3470925" cy="194733"/>
              </a:xfrm>
              <a:prstGeom prst="rect">
                <a:avLst/>
              </a:prstGeom>
              <a:noFill/>
            </p:spPr>
            <p:txBody>
              <a:bodyPr wrap="square" lIns="0" tIns="0" rIns="0" bIns="0" rtlCol="0" anchor="ctr" anchorCtr="0">
                <a:spAutoFit/>
              </a:bodyPr>
              <a:lstStyle>
                <a:defPPr>
                  <a:defRPr lang="en-US"/>
                </a:defPPr>
                <a:lvl1pPr algn="ctr">
                  <a:lnSpc>
                    <a:spcPct val="85000"/>
                  </a:lnSpc>
                  <a:defRPr sz="1600" b="1"/>
                </a:lvl1pPr>
              </a:lstStyle>
              <a:p>
                <a:pPr algn="l">
                  <a:lnSpc>
                    <a:spcPct val="100000"/>
                  </a:lnSpc>
                </a:pPr>
                <a:r>
                  <a:rPr lang="en-US" sz="1200" dirty="0">
                    <a:latin typeface="+mn-lt"/>
                  </a:rPr>
                  <a:t>DBIL Levels*</a:t>
                </a:r>
              </a:p>
            </p:txBody>
          </p:sp>
          <p:sp>
            <p:nvSpPr>
              <p:cNvPr id="65" name="Rectangle 64">
                <a:extLst>
                  <a:ext uri="{FF2B5EF4-FFF2-40B4-BE49-F238E27FC236}">
                    <a16:creationId xmlns:a16="http://schemas.microsoft.com/office/drawing/2014/main" id="{3F2C09C5-C707-41B1-AD8F-A4C4C4D5308E}"/>
                  </a:ext>
                </a:extLst>
              </p:cNvPr>
              <p:cNvSpPr/>
              <p:nvPr/>
            </p:nvSpPr>
            <p:spPr bwMode="auto">
              <a:xfrm>
                <a:off x="5104392" y="3061239"/>
                <a:ext cx="155756" cy="59024"/>
              </a:xfrm>
              <a:prstGeom prst="rect">
                <a:avLst/>
              </a:prstGeom>
              <a:solidFill>
                <a:srgbClr val="FFC000"/>
              </a:solidFill>
              <a:ln w="9525" cap="flat" cmpd="sng" algn="ctr">
                <a:solidFill>
                  <a:srgbClr val="FFCB04"/>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lang="en-US" sz="1200" dirty="0">
                  <a:solidFill>
                    <a:srgbClr val="FFFF00"/>
                  </a:solidFill>
                  <a:latin typeface="+mn-lt"/>
                </a:endParaRPr>
              </a:p>
            </p:txBody>
          </p:sp>
        </p:grpSp>
        <p:cxnSp>
          <p:nvCxnSpPr>
            <p:cNvPr id="47" name="Straight Connector 46"/>
            <p:cNvCxnSpPr/>
            <p:nvPr/>
          </p:nvCxnSpPr>
          <p:spPr bwMode="auto">
            <a:xfrm>
              <a:off x="935012" y="4771141"/>
              <a:ext cx="768110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grpSp>
      <p:pic>
        <p:nvPicPr>
          <p:cNvPr id="6" name="Audio 5">
            <a:hlinkClick r:id="" action="ppaction://media"/>
            <a:extLst>
              <a:ext uri="{FF2B5EF4-FFF2-40B4-BE49-F238E27FC236}">
                <a16:creationId xmlns:a16="http://schemas.microsoft.com/office/drawing/2014/main" id="{3B83417E-05CF-4ABE-A014-E18FB4B767B0}"/>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custDataLst>
      <p:tags r:id="rId2"/>
    </p:custDataLst>
    <p:extLst>
      <p:ext uri="{BB962C8B-B14F-4D97-AF65-F5344CB8AC3E}">
        <p14:creationId xmlns:p14="http://schemas.microsoft.com/office/powerpoint/2010/main" val="415830399"/>
      </p:ext>
    </p:extLst>
  </p:cSld>
  <p:clrMapOvr>
    <a:masterClrMapping/>
  </p:clrMapOvr>
  <p:transition advTm="338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942433" y="361978"/>
            <a:ext cx="8576733" cy="833967"/>
          </a:xfrm>
        </p:spPr>
        <p:txBody>
          <a:bodyPr>
            <a:noAutofit/>
          </a:bodyPr>
          <a:lstStyle/>
          <a:p>
            <a:r>
              <a:rPr lang="en-US" sz="2800" dirty="0" err="1"/>
              <a:t>Omegaven</a:t>
            </a:r>
            <a:r>
              <a:rPr lang="en-US" sz="2800" dirty="0"/>
              <a:t>-treated patients demonstrated improvement in liver function parameters</a:t>
            </a:r>
          </a:p>
        </p:txBody>
      </p:sp>
      <p:sp>
        <p:nvSpPr>
          <p:cNvPr id="12" name="Rectangle 11"/>
          <p:cNvSpPr/>
          <p:nvPr/>
        </p:nvSpPr>
        <p:spPr>
          <a:xfrm>
            <a:off x="653502" y="2540375"/>
            <a:ext cx="2966194" cy="1323439"/>
          </a:xfrm>
          <a:prstGeom prst="rect">
            <a:avLst/>
          </a:prstGeom>
        </p:spPr>
        <p:txBody>
          <a:bodyPr wrap="square">
            <a:spAutoFit/>
          </a:bodyPr>
          <a:lstStyle/>
          <a:p>
            <a:r>
              <a:rPr lang="en-US" altLang="de-DE" sz="1600" b="1" dirty="0" err="1">
                <a:solidFill>
                  <a:srgbClr val="0072BB"/>
                </a:solidFill>
                <a:latin typeface="Verdana" panose="020B0604030504040204" pitchFamily="34" charset="0"/>
                <a:ea typeface="Verdana" panose="020B0604030504040204" pitchFamily="34" charset="0"/>
                <a:cs typeface="Verdana" panose="020B0604030504040204" pitchFamily="34" charset="0"/>
              </a:rPr>
              <a:t>Omegaven</a:t>
            </a:r>
            <a:r>
              <a:rPr lang="en-US" altLang="de-DE" sz="1600" b="1" dirty="0">
                <a:solidFill>
                  <a:srgbClr val="0072BB"/>
                </a:solidFill>
                <a:latin typeface="Verdana" panose="020B0604030504040204" pitchFamily="34" charset="0"/>
                <a:ea typeface="Verdana" panose="020B0604030504040204" pitchFamily="34" charset="0"/>
                <a:cs typeface="Verdana" panose="020B0604030504040204" pitchFamily="34" charset="0"/>
              </a:rPr>
              <a:t>-treated pediatric patients showed improvement </a:t>
            </a:r>
            <a:br>
              <a:rPr lang="en-US" altLang="de-DE" sz="1600" b="1" dirty="0">
                <a:solidFill>
                  <a:srgbClr val="0072BB"/>
                </a:solidFill>
                <a:latin typeface="Verdana" panose="020B0604030504040204" pitchFamily="34" charset="0"/>
                <a:ea typeface="Verdana" panose="020B0604030504040204" pitchFamily="34" charset="0"/>
                <a:cs typeface="Verdana" panose="020B0604030504040204" pitchFamily="34" charset="0"/>
              </a:rPr>
            </a:br>
            <a:r>
              <a:rPr lang="en-US" altLang="de-DE" sz="1600" b="1" dirty="0">
                <a:solidFill>
                  <a:srgbClr val="0072BB"/>
                </a:solidFill>
                <a:latin typeface="Verdana" panose="020B0604030504040204" pitchFamily="34" charset="0"/>
                <a:ea typeface="Verdana" panose="020B0604030504040204" pitchFamily="34" charset="0"/>
                <a:cs typeface="Verdana" panose="020B0604030504040204" pitchFamily="34" charset="0"/>
              </a:rPr>
              <a:t>in liver function parameters</a:t>
            </a:r>
            <a:r>
              <a:rPr lang="en-US" altLang="de-DE" sz="1600" b="1" baseline="30000" dirty="0">
                <a:solidFill>
                  <a:srgbClr val="0072BB"/>
                </a:solidFill>
                <a:latin typeface="Verdana" panose="020B0604030504040204" pitchFamily="34" charset="0"/>
                <a:ea typeface="Verdana" panose="020B0604030504040204" pitchFamily="34" charset="0"/>
                <a:cs typeface="Verdana" panose="020B0604030504040204" pitchFamily="34" charset="0"/>
              </a:rPr>
              <a:t>1</a:t>
            </a:r>
            <a:endParaRPr lang="en-US" sz="1600" b="1" baseline="30000" dirty="0">
              <a:solidFill>
                <a:srgbClr val="0072BB"/>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tangle 48"/>
          <p:cNvSpPr/>
          <p:nvPr/>
        </p:nvSpPr>
        <p:spPr>
          <a:xfrm>
            <a:off x="779518" y="6110454"/>
            <a:ext cx="7266623" cy="27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Data on file. 2. Omegaven Prescribing Information, Fresenius Kabi USA, LLC. 2020.</a:t>
            </a:r>
          </a:p>
        </p:txBody>
      </p:sp>
      <p:grpSp>
        <p:nvGrpSpPr>
          <p:cNvPr id="9" name="Group 8"/>
          <p:cNvGrpSpPr/>
          <p:nvPr/>
        </p:nvGrpSpPr>
        <p:grpSpPr>
          <a:xfrm>
            <a:off x="3748200" y="1690601"/>
            <a:ext cx="7711298" cy="3365349"/>
            <a:chOff x="233167" y="1804482"/>
            <a:chExt cx="8638862" cy="3770155"/>
          </a:xfrm>
        </p:grpSpPr>
        <p:sp>
          <p:nvSpPr>
            <p:cNvPr id="8" name="Rectangle 7"/>
            <p:cNvSpPr/>
            <p:nvPr/>
          </p:nvSpPr>
          <p:spPr bwMode="auto">
            <a:xfrm>
              <a:off x="830965" y="1804482"/>
              <a:ext cx="8041064" cy="3290569"/>
            </a:xfrm>
            <a:prstGeom prst="rect">
              <a:avLst/>
            </a:prstGeom>
            <a:solidFill>
              <a:schemeClr val="bg1">
                <a:lumMod val="95000"/>
              </a:schemeClr>
            </a:solidFill>
            <a:ln w="6350" cap="flat" cmpd="sng" algn="ctr">
              <a:solidFill>
                <a:schemeClr val="bg1">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lang="en-US" sz="1600" dirty="0">
                <a:solidFill>
                  <a:srgbClr val="FFFF00"/>
                </a:solidFill>
                <a:latin typeface="+mn-lt"/>
              </a:endParaRPr>
            </a:p>
          </p:txBody>
        </p:sp>
        <p:sp>
          <p:nvSpPr>
            <p:cNvPr id="6" name="TextBox 5"/>
            <p:cNvSpPr txBox="1"/>
            <p:nvPr/>
          </p:nvSpPr>
          <p:spPr>
            <a:xfrm>
              <a:off x="535030" y="2875737"/>
              <a:ext cx="235641" cy="184666"/>
            </a:xfrm>
            <a:prstGeom prst="rect">
              <a:avLst/>
            </a:prstGeom>
            <a:noFill/>
          </p:spPr>
          <p:txBody>
            <a:bodyPr wrap="none" lIns="0" tIns="0" rIns="0" bIns="0" rtlCol="0" anchor="ctr" anchorCtr="0">
              <a:spAutoFit/>
            </a:bodyPr>
            <a:lstStyle/>
            <a:p>
              <a:pPr algn="r"/>
              <a:r>
                <a:rPr lang="en-US" sz="1200" dirty="0">
                  <a:latin typeface="+mn-lt"/>
                </a:rPr>
                <a:t>160</a:t>
              </a:r>
            </a:p>
          </p:txBody>
        </p:sp>
        <p:sp>
          <p:nvSpPr>
            <p:cNvPr id="13" name="TextBox 12"/>
            <p:cNvSpPr txBox="1"/>
            <p:nvPr/>
          </p:nvSpPr>
          <p:spPr>
            <a:xfrm>
              <a:off x="535030" y="3153190"/>
              <a:ext cx="235641" cy="184666"/>
            </a:xfrm>
            <a:prstGeom prst="rect">
              <a:avLst/>
            </a:prstGeom>
            <a:noFill/>
          </p:spPr>
          <p:txBody>
            <a:bodyPr wrap="none" lIns="0" tIns="0" rIns="0" bIns="0" rtlCol="0" anchor="ctr" anchorCtr="0">
              <a:spAutoFit/>
            </a:bodyPr>
            <a:lstStyle/>
            <a:p>
              <a:pPr algn="r"/>
              <a:r>
                <a:rPr lang="en-US" sz="1200" dirty="0">
                  <a:latin typeface="+mn-lt"/>
                </a:rPr>
                <a:t>140</a:t>
              </a:r>
            </a:p>
          </p:txBody>
        </p:sp>
        <p:sp>
          <p:nvSpPr>
            <p:cNvPr id="14" name="TextBox 13"/>
            <p:cNvSpPr txBox="1"/>
            <p:nvPr/>
          </p:nvSpPr>
          <p:spPr>
            <a:xfrm>
              <a:off x="535030" y="3413709"/>
              <a:ext cx="235641" cy="184666"/>
            </a:xfrm>
            <a:prstGeom prst="rect">
              <a:avLst/>
            </a:prstGeom>
            <a:noFill/>
          </p:spPr>
          <p:txBody>
            <a:bodyPr wrap="none" lIns="0" tIns="0" rIns="0" bIns="0" rtlCol="0" anchor="ctr" anchorCtr="0">
              <a:spAutoFit/>
            </a:bodyPr>
            <a:lstStyle/>
            <a:p>
              <a:pPr algn="r"/>
              <a:r>
                <a:rPr lang="en-US" sz="1200" dirty="0">
                  <a:latin typeface="+mn-lt"/>
                </a:rPr>
                <a:t>120</a:t>
              </a:r>
            </a:p>
          </p:txBody>
        </p:sp>
        <p:sp>
          <p:nvSpPr>
            <p:cNvPr id="15" name="TextBox 14"/>
            <p:cNvSpPr txBox="1"/>
            <p:nvPr/>
          </p:nvSpPr>
          <p:spPr>
            <a:xfrm>
              <a:off x="535030" y="3674228"/>
              <a:ext cx="235641" cy="184666"/>
            </a:xfrm>
            <a:prstGeom prst="rect">
              <a:avLst/>
            </a:prstGeom>
            <a:noFill/>
          </p:spPr>
          <p:txBody>
            <a:bodyPr wrap="none" lIns="0" tIns="0" rIns="0" bIns="0" rtlCol="0" anchor="ctr" anchorCtr="0">
              <a:spAutoFit/>
            </a:bodyPr>
            <a:lstStyle/>
            <a:p>
              <a:pPr algn="r"/>
              <a:r>
                <a:rPr lang="en-US" sz="1200" dirty="0">
                  <a:latin typeface="+mn-lt"/>
                </a:rPr>
                <a:t>100</a:t>
              </a:r>
            </a:p>
          </p:txBody>
        </p:sp>
        <p:sp>
          <p:nvSpPr>
            <p:cNvPr id="16" name="TextBox 15"/>
            <p:cNvSpPr txBox="1"/>
            <p:nvPr/>
          </p:nvSpPr>
          <p:spPr>
            <a:xfrm>
              <a:off x="613577" y="3934747"/>
              <a:ext cx="157094" cy="184666"/>
            </a:xfrm>
            <a:prstGeom prst="rect">
              <a:avLst/>
            </a:prstGeom>
            <a:noFill/>
          </p:spPr>
          <p:txBody>
            <a:bodyPr wrap="none" lIns="0" tIns="0" rIns="0" bIns="0" rtlCol="0" anchor="ctr" anchorCtr="0">
              <a:spAutoFit/>
            </a:bodyPr>
            <a:lstStyle/>
            <a:p>
              <a:pPr algn="r"/>
              <a:r>
                <a:rPr lang="en-US" sz="1200" dirty="0">
                  <a:latin typeface="+mn-lt"/>
                </a:rPr>
                <a:t>80</a:t>
              </a:r>
            </a:p>
          </p:txBody>
        </p:sp>
        <p:sp>
          <p:nvSpPr>
            <p:cNvPr id="17" name="TextBox 16"/>
            <p:cNvSpPr txBox="1"/>
            <p:nvPr/>
          </p:nvSpPr>
          <p:spPr>
            <a:xfrm>
              <a:off x="613577" y="4195266"/>
              <a:ext cx="157094" cy="184666"/>
            </a:xfrm>
            <a:prstGeom prst="rect">
              <a:avLst/>
            </a:prstGeom>
            <a:noFill/>
          </p:spPr>
          <p:txBody>
            <a:bodyPr wrap="none" lIns="0" tIns="0" rIns="0" bIns="0" rtlCol="0" anchor="ctr" anchorCtr="0">
              <a:spAutoFit/>
            </a:bodyPr>
            <a:lstStyle/>
            <a:p>
              <a:pPr algn="r"/>
              <a:r>
                <a:rPr lang="en-US" sz="1200" dirty="0">
                  <a:latin typeface="+mn-lt"/>
                </a:rPr>
                <a:t>60</a:t>
              </a:r>
            </a:p>
          </p:txBody>
        </p:sp>
        <p:sp>
          <p:nvSpPr>
            <p:cNvPr id="18" name="TextBox 17"/>
            <p:cNvSpPr txBox="1"/>
            <p:nvPr/>
          </p:nvSpPr>
          <p:spPr>
            <a:xfrm>
              <a:off x="692123" y="5003084"/>
              <a:ext cx="78548" cy="184666"/>
            </a:xfrm>
            <a:prstGeom prst="rect">
              <a:avLst/>
            </a:prstGeom>
            <a:noFill/>
          </p:spPr>
          <p:txBody>
            <a:bodyPr wrap="none" lIns="0" tIns="0" rIns="0" bIns="0" rtlCol="0" anchor="ctr" anchorCtr="0">
              <a:spAutoFit/>
            </a:bodyPr>
            <a:lstStyle/>
            <a:p>
              <a:pPr algn="r"/>
              <a:r>
                <a:rPr lang="en-US" sz="1200" dirty="0">
                  <a:latin typeface="+mn-lt"/>
                </a:rPr>
                <a:t>0</a:t>
              </a:r>
            </a:p>
          </p:txBody>
        </p:sp>
        <p:sp>
          <p:nvSpPr>
            <p:cNvPr id="19" name="TextBox 18"/>
            <p:cNvSpPr txBox="1"/>
            <p:nvPr/>
          </p:nvSpPr>
          <p:spPr>
            <a:xfrm rot="16200000">
              <a:off x="-19018" y="3464062"/>
              <a:ext cx="689035" cy="184666"/>
            </a:xfrm>
            <a:prstGeom prst="rect">
              <a:avLst/>
            </a:prstGeom>
            <a:noFill/>
          </p:spPr>
          <p:txBody>
            <a:bodyPr wrap="none" lIns="0" tIns="0" rIns="0" bIns="0" rtlCol="0" anchor="ctr" anchorCtr="0">
              <a:spAutoFit/>
            </a:bodyPr>
            <a:lstStyle/>
            <a:p>
              <a:pPr algn="ctr"/>
              <a:r>
                <a:rPr lang="en-US" sz="1200" b="1" dirty="0">
                  <a:latin typeface="+mn-lt"/>
                </a:rPr>
                <a:t>Units/Liter</a:t>
              </a:r>
            </a:p>
          </p:txBody>
        </p:sp>
        <p:sp>
          <p:nvSpPr>
            <p:cNvPr id="51" name="TextBox 50"/>
            <p:cNvSpPr txBox="1"/>
            <p:nvPr/>
          </p:nvSpPr>
          <p:spPr>
            <a:xfrm>
              <a:off x="623409" y="4455785"/>
              <a:ext cx="157094" cy="184666"/>
            </a:xfrm>
            <a:prstGeom prst="rect">
              <a:avLst/>
            </a:prstGeom>
            <a:noFill/>
          </p:spPr>
          <p:txBody>
            <a:bodyPr wrap="none" lIns="0" tIns="0" rIns="0" bIns="0" rtlCol="0" anchor="ctr" anchorCtr="0">
              <a:spAutoFit/>
            </a:bodyPr>
            <a:lstStyle/>
            <a:p>
              <a:pPr algn="r"/>
              <a:r>
                <a:rPr lang="en-US" sz="1200" dirty="0">
                  <a:latin typeface="+mn-lt"/>
                </a:rPr>
                <a:t>40</a:t>
              </a:r>
            </a:p>
          </p:txBody>
        </p:sp>
        <p:sp>
          <p:nvSpPr>
            <p:cNvPr id="54" name="TextBox 53"/>
            <p:cNvSpPr txBox="1"/>
            <p:nvPr/>
          </p:nvSpPr>
          <p:spPr>
            <a:xfrm>
              <a:off x="613576" y="4716304"/>
              <a:ext cx="157094" cy="184666"/>
            </a:xfrm>
            <a:prstGeom prst="rect">
              <a:avLst/>
            </a:prstGeom>
            <a:noFill/>
          </p:spPr>
          <p:txBody>
            <a:bodyPr wrap="none" lIns="0" tIns="0" rIns="0" bIns="0" rtlCol="0" anchor="ctr" anchorCtr="0">
              <a:spAutoFit/>
            </a:bodyPr>
            <a:lstStyle/>
            <a:p>
              <a:pPr algn="r"/>
              <a:r>
                <a:rPr lang="en-US" sz="1200" dirty="0">
                  <a:latin typeface="+mn-lt"/>
                </a:rPr>
                <a:t>20</a:t>
              </a:r>
            </a:p>
          </p:txBody>
        </p:sp>
        <p:sp>
          <p:nvSpPr>
            <p:cNvPr id="20" name="TextBox 19"/>
            <p:cNvSpPr txBox="1"/>
            <p:nvPr/>
          </p:nvSpPr>
          <p:spPr>
            <a:xfrm>
              <a:off x="880385" y="5158488"/>
              <a:ext cx="522579"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Baseline</a:t>
              </a:r>
            </a:p>
          </p:txBody>
        </p:sp>
        <p:sp>
          <p:nvSpPr>
            <p:cNvPr id="21" name="TextBox 20"/>
            <p:cNvSpPr txBox="1"/>
            <p:nvPr/>
          </p:nvSpPr>
          <p:spPr>
            <a:xfrm>
              <a:off x="1712855" y="5157754"/>
              <a:ext cx="78548"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a:t>
              </a:r>
            </a:p>
          </p:txBody>
        </p:sp>
        <p:sp>
          <p:nvSpPr>
            <p:cNvPr id="22" name="TextBox 21"/>
            <p:cNvSpPr txBox="1"/>
            <p:nvPr/>
          </p:nvSpPr>
          <p:spPr>
            <a:xfrm>
              <a:off x="2340945" y="5157754"/>
              <a:ext cx="78548"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4</a:t>
              </a:r>
            </a:p>
          </p:txBody>
        </p:sp>
        <p:sp>
          <p:nvSpPr>
            <p:cNvPr id="23" name="TextBox 22"/>
            <p:cNvSpPr txBox="1"/>
            <p:nvPr/>
          </p:nvSpPr>
          <p:spPr>
            <a:xfrm>
              <a:off x="2969035" y="5157754"/>
              <a:ext cx="78548"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8</a:t>
              </a:r>
            </a:p>
          </p:txBody>
        </p:sp>
        <p:sp>
          <p:nvSpPr>
            <p:cNvPr id="24" name="TextBox 23"/>
            <p:cNvSpPr txBox="1"/>
            <p:nvPr/>
          </p:nvSpPr>
          <p:spPr>
            <a:xfrm>
              <a:off x="355785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12</a:t>
              </a:r>
            </a:p>
          </p:txBody>
        </p:sp>
        <p:sp>
          <p:nvSpPr>
            <p:cNvPr id="25" name="TextBox 24"/>
            <p:cNvSpPr txBox="1"/>
            <p:nvPr/>
          </p:nvSpPr>
          <p:spPr>
            <a:xfrm>
              <a:off x="418594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16</a:t>
              </a:r>
            </a:p>
          </p:txBody>
        </p:sp>
        <p:sp>
          <p:nvSpPr>
            <p:cNvPr id="26" name="TextBox 25"/>
            <p:cNvSpPr txBox="1"/>
            <p:nvPr/>
          </p:nvSpPr>
          <p:spPr>
            <a:xfrm>
              <a:off x="481403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20</a:t>
              </a:r>
            </a:p>
          </p:txBody>
        </p:sp>
        <p:sp>
          <p:nvSpPr>
            <p:cNvPr id="27" name="TextBox 26"/>
            <p:cNvSpPr txBox="1"/>
            <p:nvPr/>
          </p:nvSpPr>
          <p:spPr>
            <a:xfrm>
              <a:off x="544212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24</a:t>
              </a:r>
            </a:p>
          </p:txBody>
        </p:sp>
        <p:sp>
          <p:nvSpPr>
            <p:cNvPr id="28" name="TextBox 27"/>
            <p:cNvSpPr txBox="1"/>
            <p:nvPr/>
          </p:nvSpPr>
          <p:spPr>
            <a:xfrm>
              <a:off x="607021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28</a:t>
              </a:r>
            </a:p>
          </p:txBody>
        </p:sp>
        <p:sp>
          <p:nvSpPr>
            <p:cNvPr id="29" name="TextBox 28"/>
            <p:cNvSpPr txBox="1"/>
            <p:nvPr/>
          </p:nvSpPr>
          <p:spPr>
            <a:xfrm>
              <a:off x="669830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32</a:t>
              </a:r>
            </a:p>
          </p:txBody>
        </p:sp>
        <p:sp>
          <p:nvSpPr>
            <p:cNvPr id="30" name="TextBox 29"/>
            <p:cNvSpPr txBox="1"/>
            <p:nvPr/>
          </p:nvSpPr>
          <p:spPr>
            <a:xfrm>
              <a:off x="732639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36</a:t>
              </a:r>
            </a:p>
          </p:txBody>
        </p:sp>
        <p:sp>
          <p:nvSpPr>
            <p:cNvPr id="32" name="TextBox 31"/>
            <p:cNvSpPr txBox="1"/>
            <p:nvPr/>
          </p:nvSpPr>
          <p:spPr>
            <a:xfrm>
              <a:off x="7954482"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40</a:t>
              </a:r>
            </a:p>
          </p:txBody>
        </p:sp>
        <p:sp>
          <p:nvSpPr>
            <p:cNvPr id="33" name="TextBox 32"/>
            <p:cNvSpPr txBox="1"/>
            <p:nvPr/>
          </p:nvSpPr>
          <p:spPr>
            <a:xfrm>
              <a:off x="8582576" y="5157754"/>
              <a:ext cx="157094" cy="158377"/>
            </a:xfrm>
            <a:prstGeom prst="rect">
              <a:avLst/>
            </a:prstGeom>
            <a:noFill/>
          </p:spPr>
          <p:txBody>
            <a:bodyPr wrap="none" lIns="0" tIns="0" rIns="0" bIns="0" rtlCol="0" anchor="ctr" anchorCtr="0">
              <a:spAutoFit/>
            </a:bodyPr>
            <a:lstStyle/>
            <a:p>
              <a:pPr algn="ctr">
                <a:lnSpc>
                  <a:spcPct val="85000"/>
                </a:lnSpc>
              </a:pPr>
              <a:r>
                <a:rPr lang="en-US" sz="1200" dirty="0">
                  <a:latin typeface="+mn-lt"/>
                </a:rPr>
                <a:t>44</a:t>
              </a:r>
            </a:p>
          </p:txBody>
        </p:sp>
        <p:sp>
          <p:nvSpPr>
            <p:cNvPr id="47" name="TextBox 46"/>
            <p:cNvSpPr txBox="1"/>
            <p:nvPr/>
          </p:nvSpPr>
          <p:spPr>
            <a:xfrm>
              <a:off x="957977" y="1875836"/>
              <a:ext cx="5721090" cy="442491"/>
            </a:xfrm>
            <a:prstGeom prst="rect">
              <a:avLst/>
            </a:prstGeom>
            <a:solidFill>
              <a:schemeClr val="bg1">
                <a:lumMod val="95000"/>
              </a:schemeClr>
            </a:solidFill>
          </p:spPr>
          <p:txBody>
            <a:bodyPr wrap="square" lIns="0" tIns="0" rIns="0" bIns="0" rtlCol="0" anchor="ctr" anchorCtr="0">
              <a:spAutoFit/>
            </a:bodyPr>
            <a:lstStyle>
              <a:defPPr>
                <a:defRPr lang="en-US"/>
              </a:defPPr>
              <a:lvl1pPr algn="ctr">
                <a:lnSpc>
                  <a:spcPct val="85000"/>
                </a:lnSpc>
                <a:defRPr sz="1600" b="1"/>
              </a:lvl1pPr>
            </a:lstStyle>
            <a:p>
              <a:pPr algn="l">
                <a:lnSpc>
                  <a:spcPct val="100000"/>
                </a:lnSpc>
                <a:spcBef>
                  <a:spcPts val="200"/>
                </a:spcBef>
              </a:pPr>
              <a:r>
                <a:rPr lang="en-US" sz="1200" dirty="0">
                  <a:latin typeface="+mn-lt"/>
                </a:rPr>
                <a:t>Liver Parameters Evaluated</a:t>
              </a:r>
            </a:p>
            <a:p>
              <a:pPr marL="282575" algn="l">
                <a:lnSpc>
                  <a:spcPct val="100000"/>
                </a:lnSpc>
                <a:spcBef>
                  <a:spcPts val="200"/>
                </a:spcBef>
                <a:tabLst>
                  <a:tab pos="1889125" algn="l"/>
                  <a:tab pos="3884613" algn="l"/>
                  <a:tab pos="5713413" algn="l"/>
                </a:tabLst>
              </a:pPr>
              <a:r>
                <a:rPr lang="en-US" sz="1200" b="0" dirty="0">
                  <a:latin typeface="+mn-lt"/>
                </a:rPr>
                <a:t>Alanine aminotransferase (ALT)                 Aspartate aminotransferase (AST)</a:t>
              </a:r>
            </a:p>
          </p:txBody>
        </p:sp>
        <p:sp>
          <p:nvSpPr>
            <p:cNvPr id="95239" name="Rectangle 95238"/>
            <p:cNvSpPr/>
            <p:nvPr/>
          </p:nvSpPr>
          <p:spPr bwMode="auto">
            <a:xfrm>
              <a:off x="983437" y="2165123"/>
              <a:ext cx="182880" cy="85635"/>
            </a:xfrm>
            <a:prstGeom prst="rect">
              <a:avLst/>
            </a:prstGeom>
            <a:solidFill>
              <a:srgbClr val="FFC000"/>
            </a:solidFill>
            <a:ln w="9525" cap="flat" cmpd="sng" algn="ctr">
              <a:solidFill>
                <a:srgbClr val="FFCB04"/>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lang="en-US" sz="1600" dirty="0">
                <a:solidFill>
                  <a:srgbClr val="FFFF00"/>
                </a:solidFill>
                <a:latin typeface="+mn-lt"/>
              </a:endParaRPr>
            </a:p>
          </p:txBody>
        </p:sp>
        <p:sp>
          <p:nvSpPr>
            <p:cNvPr id="50" name="Rectangle 49"/>
            <p:cNvSpPr/>
            <p:nvPr/>
          </p:nvSpPr>
          <p:spPr bwMode="auto">
            <a:xfrm>
              <a:off x="3776426" y="2156488"/>
              <a:ext cx="182880" cy="85635"/>
            </a:xfrm>
            <a:prstGeom prst="rect">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lang="en-US" sz="1600" dirty="0">
                <a:solidFill>
                  <a:srgbClr val="FFFF00"/>
                </a:solidFill>
                <a:latin typeface="+mn-lt"/>
              </a:endParaRPr>
            </a:p>
          </p:txBody>
        </p:sp>
        <p:sp>
          <p:nvSpPr>
            <p:cNvPr id="52" name="TextBox 51"/>
            <p:cNvSpPr txBox="1"/>
            <p:nvPr/>
          </p:nvSpPr>
          <p:spPr>
            <a:xfrm>
              <a:off x="4082410" y="5389971"/>
              <a:ext cx="1391663" cy="184666"/>
            </a:xfrm>
            <a:prstGeom prst="rect">
              <a:avLst/>
            </a:prstGeom>
            <a:noFill/>
          </p:spPr>
          <p:txBody>
            <a:bodyPr wrap="none" lIns="0" tIns="0" rIns="0" bIns="0" rtlCol="0" anchor="ctr" anchorCtr="0">
              <a:spAutoFit/>
            </a:bodyPr>
            <a:lstStyle/>
            <a:p>
              <a:pPr algn="ctr"/>
              <a:r>
                <a:rPr lang="en-US" sz="1200" b="1" dirty="0">
                  <a:latin typeface="+mn-lt"/>
                </a:rPr>
                <a:t>Analysis Visit (Weeks)</a:t>
              </a:r>
            </a:p>
          </p:txBody>
        </p:sp>
        <p:sp>
          <p:nvSpPr>
            <p:cNvPr id="56" name="TextBox 55"/>
            <p:cNvSpPr txBox="1"/>
            <p:nvPr/>
          </p:nvSpPr>
          <p:spPr>
            <a:xfrm>
              <a:off x="509630" y="2615218"/>
              <a:ext cx="235641" cy="184666"/>
            </a:xfrm>
            <a:prstGeom prst="rect">
              <a:avLst/>
            </a:prstGeom>
            <a:noFill/>
          </p:spPr>
          <p:txBody>
            <a:bodyPr wrap="none" lIns="0" tIns="0" rIns="0" bIns="0" rtlCol="0" anchor="ctr" anchorCtr="0">
              <a:spAutoFit/>
            </a:bodyPr>
            <a:lstStyle/>
            <a:p>
              <a:pPr algn="r"/>
              <a:r>
                <a:rPr lang="en-US" sz="1200" dirty="0">
                  <a:latin typeface="+mn-lt"/>
                </a:rPr>
                <a:t>180</a:t>
              </a:r>
            </a:p>
          </p:txBody>
        </p:sp>
        <p:sp>
          <p:nvSpPr>
            <p:cNvPr id="57" name="TextBox 56"/>
            <p:cNvSpPr txBox="1"/>
            <p:nvPr/>
          </p:nvSpPr>
          <p:spPr>
            <a:xfrm>
              <a:off x="526563" y="2354699"/>
              <a:ext cx="235641" cy="184666"/>
            </a:xfrm>
            <a:prstGeom prst="rect">
              <a:avLst/>
            </a:prstGeom>
            <a:noFill/>
          </p:spPr>
          <p:txBody>
            <a:bodyPr wrap="none" lIns="0" tIns="0" rIns="0" bIns="0" rtlCol="0" anchor="ctr" anchorCtr="0">
              <a:spAutoFit/>
            </a:bodyPr>
            <a:lstStyle/>
            <a:p>
              <a:pPr algn="r"/>
              <a:r>
                <a:rPr lang="en-US" sz="1200" dirty="0">
                  <a:latin typeface="+mn-lt"/>
                </a:rPr>
                <a:t>200</a:t>
              </a:r>
            </a:p>
          </p:txBody>
        </p:sp>
        <p:cxnSp>
          <p:nvCxnSpPr>
            <p:cNvPr id="95232" name="Straight Connector 95231"/>
            <p:cNvCxnSpPr/>
            <p:nvPr/>
          </p:nvCxnSpPr>
          <p:spPr bwMode="auto">
            <a:xfrm>
              <a:off x="830965" y="2459401"/>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37" name="Straight Connector 36"/>
            <p:cNvCxnSpPr/>
            <p:nvPr/>
          </p:nvCxnSpPr>
          <p:spPr bwMode="auto">
            <a:xfrm>
              <a:off x="830965" y="2722918"/>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38" name="Straight Connector 37"/>
            <p:cNvCxnSpPr/>
            <p:nvPr/>
          </p:nvCxnSpPr>
          <p:spPr bwMode="auto">
            <a:xfrm>
              <a:off x="830965" y="2986435"/>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39" name="Straight Connector 38"/>
            <p:cNvCxnSpPr/>
            <p:nvPr/>
          </p:nvCxnSpPr>
          <p:spPr bwMode="auto">
            <a:xfrm>
              <a:off x="830965" y="3249952"/>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40" name="Straight Connector 39"/>
            <p:cNvCxnSpPr/>
            <p:nvPr/>
          </p:nvCxnSpPr>
          <p:spPr bwMode="auto">
            <a:xfrm>
              <a:off x="830965" y="3513469"/>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41" name="Straight Connector 40"/>
            <p:cNvCxnSpPr/>
            <p:nvPr/>
          </p:nvCxnSpPr>
          <p:spPr bwMode="auto">
            <a:xfrm>
              <a:off x="830965" y="3776986"/>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48" name="Straight Connector 47"/>
            <p:cNvCxnSpPr/>
            <p:nvPr/>
          </p:nvCxnSpPr>
          <p:spPr bwMode="auto">
            <a:xfrm>
              <a:off x="830965" y="4040503"/>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53" name="Straight Connector 52"/>
            <p:cNvCxnSpPr/>
            <p:nvPr/>
          </p:nvCxnSpPr>
          <p:spPr bwMode="auto">
            <a:xfrm>
              <a:off x="830965" y="4304020"/>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55" name="Straight Connector 54"/>
            <p:cNvCxnSpPr/>
            <p:nvPr/>
          </p:nvCxnSpPr>
          <p:spPr bwMode="auto">
            <a:xfrm>
              <a:off x="830965" y="5094569"/>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58" name="Straight Connector 57"/>
            <p:cNvCxnSpPr/>
            <p:nvPr/>
          </p:nvCxnSpPr>
          <p:spPr bwMode="auto">
            <a:xfrm>
              <a:off x="830965" y="4567537"/>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cxnSp>
          <p:nvCxnSpPr>
            <p:cNvPr id="59" name="Straight Connector 58"/>
            <p:cNvCxnSpPr/>
            <p:nvPr/>
          </p:nvCxnSpPr>
          <p:spPr bwMode="auto">
            <a:xfrm>
              <a:off x="830965" y="4831054"/>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sp>
          <p:nvSpPr>
            <p:cNvPr id="95238" name="Freeform 95237"/>
            <p:cNvSpPr/>
            <p:nvPr/>
          </p:nvSpPr>
          <p:spPr bwMode="auto">
            <a:xfrm>
              <a:off x="1161182" y="3237285"/>
              <a:ext cx="7545905" cy="1270200"/>
            </a:xfrm>
            <a:custGeom>
              <a:avLst/>
              <a:gdLst>
                <a:gd name="connsiteX0" fmla="*/ 0 w 7569724"/>
                <a:gd name="connsiteY0" fmla="*/ 424206 h 744717"/>
                <a:gd name="connsiteX1" fmla="*/ 631596 w 7569724"/>
                <a:gd name="connsiteY1" fmla="*/ 0 h 744717"/>
                <a:gd name="connsiteX2" fmla="*/ 1329180 w 7569724"/>
                <a:gd name="connsiteY2" fmla="*/ 37707 h 744717"/>
                <a:gd name="connsiteX3" fmla="*/ 1970202 w 7569724"/>
                <a:gd name="connsiteY3" fmla="*/ 367645 h 744717"/>
                <a:gd name="connsiteX4" fmla="*/ 2488677 w 7569724"/>
                <a:gd name="connsiteY4" fmla="*/ 480767 h 744717"/>
                <a:gd name="connsiteX5" fmla="*/ 3205114 w 7569724"/>
                <a:gd name="connsiteY5" fmla="*/ 471340 h 744717"/>
                <a:gd name="connsiteX6" fmla="*/ 3780149 w 7569724"/>
                <a:gd name="connsiteY6" fmla="*/ 631596 h 744717"/>
                <a:gd name="connsiteX7" fmla="*/ 4458879 w 7569724"/>
                <a:gd name="connsiteY7" fmla="*/ 593888 h 744717"/>
                <a:gd name="connsiteX8" fmla="*/ 5081048 w 7569724"/>
                <a:gd name="connsiteY8" fmla="*/ 546754 h 744717"/>
                <a:gd name="connsiteX9" fmla="*/ 5684363 w 7569724"/>
                <a:gd name="connsiteY9" fmla="*/ 659876 h 744717"/>
                <a:gd name="connsiteX10" fmla="*/ 6315959 w 7569724"/>
                <a:gd name="connsiteY10" fmla="*/ 744717 h 744717"/>
                <a:gd name="connsiteX11" fmla="*/ 6956982 w 7569724"/>
                <a:gd name="connsiteY11" fmla="*/ 641022 h 744717"/>
                <a:gd name="connsiteX12" fmla="*/ 7569724 w 7569724"/>
                <a:gd name="connsiteY12" fmla="*/ 725864 h 744717"/>
                <a:gd name="connsiteX0" fmla="*/ 0 w 7524004"/>
                <a:gd name="connsiteY0" fmla="*/ 441622 h 744717"/>
                <a:gd name="connsiteX1" fmla="*/ 585876 w 7524004"/>
                <a:gd name="connsiteY1" fmla="*/ 0 h 744717"/>
                <a:gd name="connsiteX2" fmla="*/ 1283460 w 7524004"/>
                <a:gd name="connsiteY2" fmla="*/ 37707 h 744717"/>
                <a:gd name="connsiteX3" fmla="*/ 1924482 w 7524004"/>
                <a:gd name="connsiteY3" fmla="*/ 367645 h 744717"/>
                <a:gd name="connsiteX4" fmla="*/ 2442957 w 7524004"/>
                <a:gd name="connsiteY4" fmla="*/ 480767 h 744717"/>
                <a:gd name="connsiteX5" fmla="*/ 3159394 w 7524004"/>
                <a:gd name="connsiteY5" fmla="*/ 471340 h 744717"/>
                <a:gd name="connsiteX6" fmla="*/ 3734429 w 7524004"/>
                <a:gd name="connsiteY6" fmla="*/ 631596 h 744717"/>
                <a:gd name="connsiteX7" fmla="*/ 4413159 w 7524004"/>
                <a:gd name="connsiteY7" fmla="*/ 593888 h 744717"/>
                <a:gd name="connsiteX8" fmla="*/ 5035328 w 7524004"/>
                <a:gd name="connsiteY8" fmla="*/ 546754 h 744717"/>
                <a:gd name="connsiteX9" fmla="*/ 5638643 w 7524004"/>
                <a:gd name="connsiteY9" fmla="*/ 659876 h 744717"/>
                <a:gd name="connsiteX10" fmla="*/ 6270239 w 7524004"/>
                <a:gd name="connsiteY10" fmla="*/ 744717 h 744717"/>
                <a:gd name="connsiteX11" fmla="*/ 6911262 w 7524004"/>
                <a:gd name="connsiteY11" fmla="*/ 641022 h 744717"/>
                <a:gd name="connsiteX12" fmla="*/ 7524004 w 7524004"/>
                <a:gd name="connsiteY12" fmla="*/ 725864 h 744717"/>
                <a:gd name="connsiteX0" fmla="*/ 0 w 7524004"/>
                <a:gd name="connsiteY0" fmla="*/ 403915 h 707010"/>
                <a:gd name="connsiteX1" fmla="*/ 595020 w 7524004"/>
                <a:gd name="connsiteY1" fmla="*/ 1479 h 707010"/>
                <a:gd name="connsiteX2" fmla="*/ 1283460 w 7524004"/>
                <a:gd name="connsiteY2" fmla="*/ 0 h 707010"/>
                <a:gd name="connsiteX3" fmla="*/ 1924482 w 7524004"/>
                <a:gd name="connsiteY3" fmla="*/ 329938 h 707010"/>
                <a:gd name="connsiteX4" fmla="*/ 2442957 w 7524004"/>
                <a:gd name="connsiteY4" fmla="*/ 443060 h 707010"/>
                <a:gd name="connsiteX5" fmla="*/ 3159394 w 7524004"/>
                <a:gd name="connsiteY5" fmla="*/ 433633 h 707010"/>
                <a:gd name="connsiteX6" fmla="*/ 3734429 w 7524004"/>
                <a:gd name="connsiteY6" fmla="*/ 593889 h 707010"/>
                <a:gd name="connsiteX7" fmla="*/ 4413159 w 7524004"/>
                <a:gd name="connsiteY7" fmla="*/ 556181 h 707010"/>
                <a:gd name="connsiteX8" fmla="*/ 5035328 w 7524004"/>
                <a:gd name="connsiteY8" fmla="*/ 509047 h 707010"/>
                <a:gd name="connsiteX9" fmla="*/ 5638643 w 7524004"/>
                <a:gd name="connsiteY9" fmla="*/ 622169 h 707010"/>
                <a:gd name="connsiteX10" fmla="*/ 6270239 w 7524004"/>
                <a:gd name="connsiteY10" fmla="*/ 707010 h 707010"/>
                <a:gd name="connsiteX11" fmla="*/ 6911262 w 7524004"/>
                <a:gd name="connsiteY11" fmla="*/ 603315 h 707010"/>
                <a:gd name="connsiteX12" fmla="*/ 7524004 w 7524004"/>
                <a:gd name="connsiteY12" fmla="*/ 688157 h 707010"/>
                <a:gd name="connsiteX0" fmla="*/ 0 w 7524004"/>
                <a:gd name="connsiteY0" fmla="*/ 402436 h 705531"/>
                <a:gd name="connsiteX1" fmla="*/ 595020 w 7524004"/>
                <a:gd name="connsiteY1" fmla="*/ 0 h 705531"/>
                <a:gd name="connsiteX2" fmla="*/ 1210308 w 7524004"/>
                <a:gd name="connsiteY2" fmla="*/ 55123 h 705531"/>
                <a:gd name="connsiteX3" fmla="*/ 1924482 w 7524004"/>
                <a:gd name="connsiteY3" fmla="*/ 328459 h 705531"/>
                <a:gd name="connsiteX4" fmla="*/ 2442957 w 7524004"/>
                <a:gd name="connsiteY4" fmla="*/ 441581 h 705531"/>
                <a:gd name="connsiteX5" fmla="*/ 3159394 w 7524004"/>
                <a:gd name="connsiteY5" fmla="*/ 432154 h 705531"/>
                <a:gd name="connsiteX6" fmla="*/ 3734429 w 7524004"/>
                <a:gd name="connsiteY6" fmla="*/ 592410 h 705531"/>
                <a:gd name="connsiteX7" fmla="*/ 4413159 w 7524004"/>
                <a:gd name="connsiteY7" fmla="*/ 554702 h 705531"/>
                <a:gd name="connsiteX8" fmla="*/ 5035328 w 7524004"/>
                <a:gd name="connsiteY8" fmla="*/ 507568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42957 w 7524004"/>
                <a:gd name="connsiteY4" fmla="*/ 441581 h 705531"/>
                <a:gd name="connsiteX5" fmla="*/ 3159394 w 7524004"/>
                <a:gd name="connsiteY5" fmla="*/ 432154 h 705531"/>
                <a:gd name="connsiteX6" fmla="*/ 3734429 w 7524004"/>
                <a:gd name="connsiteY6" fmla="*/ 592410 h 705531"/>
                <a:gd name="connsiteX7" fmla="*/ 4413159 w 7524004"/>
                <a:gd name="connsiteY7" fmla="*/ 554702 h 705531"/>
                <a:gd name="connsiteX8" fmla="*/ 5035328 w 7524004"/>
                <a:gd name="connsiteY8" fmla="*/ 507568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42957 w 7524004"/>
                <a:gd name="connsiteY4" fmla="*/ 441581 h 705531"/>
                <a:gd name="connsiteX5" fmla="*/ 3150250 w 7524004"/>
                <a:gd name="connsiteY5" fmla="*/ 453924 h 705531"/>
                <a:gd name="connsiteX6" fmla="*/ 3734429 w 7524004"/>
                <a:gd name="connsiteY6" fmla="*/ 592410 h 705531"/>
                <a:gd name="connsiteX7" fmla="*/ 4413159 w 7524004"/>
                <a:gd name="connsiteY7" fmla="*/ 554702 h 705531"/>
                <a:gd name="connsiteX8" fmla="*/ 5035328 w 7524004"/>
                <a:gd name="connsiteY8" fmla="*/ 507568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61245 w 7524004"/>
                <a:gd name="connsiteY4" fmla="*/ 454643 h 705531"/>
                <a:gd name="connsiteX5" fmla="*/ 3150250 w 7524004"/>
                <a:gd name="connsiteY5" fmla="*/ 453924 h 705531"/>
                <a:gd name="connsiteX6" fmla="*/ 3734429 w 7524004"/>
                <a:gd name="connsiteY6" fmla="*/ 592410 h 705531"/>
                <a:gd name="connsiteX7" fmla="*/ 4413159 w 7524004"/>
                <a:gd name="connsiteY7" fmla="*/ 554702 h 705531"/>
                <a:gd name="connsiteX8" fmla="*/ 5035328 w 7524004"/>
                <a:gd name="connsiteY8" fmla="*/ 507568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61245 w 7524004"/>
                <a:gd name="connsiteY4" fmla="*/ 454643 h 705531"/>
                <a:gd name="connsiteX5" fmla="*/ 3150250 w 7524004"/>
                <a:gd name="connsiteY5" fmla="*/ 453924 h 705531"/>
                <a:gd name="connsiteX6" fmla="*/ 3716141 w 7524004"/>
                <a:gd name="connsiteY6" fmla="*/ 566286 h 705531"/>
                <a:gd name="connsiteX7" fmla="*/ 4413159 w 7524004"/>
                <a:gd name="connsiteY7" fmla="*/ 554702 h 705531"/>
                <a:gd name="connsiteX8" fmla="*/ 5035328 w 7524004"/>
                <a:gd name="connsiteY8" fmla="*/ 507568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61245 w 7524004"/>
                <a:gd name="connsiteY4" fmla="*/ 454643 h 705531"/>
                <a:gd name="connsiteX5" fmla="*/ 3150250 w 7524004"/>
                <a:gd name="connsiteY5" fmla="*/ 453924 h 705531"/>
                <a:gd name="connsiteX6" fmla="*/ 3716141 w 7524004"/>
                <a:gd name="connsiteY6" fmla="*/ 566286 h 705531"/>
                <a:gd name="connsiteX7" fmla="*/ 4340007 w 7524004"/>
                <a:gd name="connsiteY7" fmla="*/ 515516 h 705531"/>
                <a:gd name="connsiteX8" fmla="*/ 5035328 w 7524004"/>
                <a:gd name="connsiteY8" fmla="*/ 507568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61245 w 7524004"/>
                <a:gd name="connsiteY4" fmla="*/ 454643 h 705531"/>
                <a:gd name="connsiteX5" fmla="*/ 3150250 w 7524004"/>
                <a:gd name="connsiteY5" fmla="*/ 453924 h 705531"/>
                <a:gd name="connsiteX6" fmla="*/ 3716141 w 7524004"/>
                <a:gd name="connsiteY6" fmla="*/ 566286 h 705531"/>
                <a:gd name="connsiteX7" fmla="*/ 4340007 w 7524004"/>
                <a:gd name="connsiteY7" fmla="*/ 515516 h 705531"/>
                <a:gd name="connsiteX8" fmla="*/ 4989608 w 7524004"/>
                <a:gd name="connsiteY8" fmla="*/ 642543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61245 w 7524004"/>
                <a:gd name="connsiteY4" fmla="*/ 454643 h 705531"/>
                <a:gd name="connsiteX5" fmla="*/ 3150250 w 7524004"/>
                <a:gd name="connsiteY5" fmla="*/ 453924 h 705531"/>
                <a:gd name="connsiteX6" fmla="*/ 3716141 w 7524004"/>
                <a:gd name="connsiteY6" fmla="*/ 566286 h 705531"/>
                <a:gd name="connsiteX7" fmla="*/ 4340007 w 7524004"/>
                <a:gd name="connsiteY7" fmla="*/ 515516 h 705531"/>
                <a:gd name="connsiteX8" fmla="*/ 4962176 w 7524004"/>
                <a:gd name="connsiteY8" fmla="*/ 498860 h 705531"/>
                <a:gd name="connsiteX9" fmla="*/ 5638643 w 7524004"/>
                <a:gd name="connsiteY9" fmla="*/ 62069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705531"/>
                <a:gd name="connsiteX1" fmla="*/ 595020 w 7524004"/>
                <a:gd name="connsiteY1" fmla="*/ 0 h 705531"/>
                <a:gd name="connsiteX2" fmla="*/ 1210308 w 7524004"/>
                <a:gd name="connsiteY2" fmla="*/ 55123 h 705531"/>
                <a:gd name="connsiteX3" fmla="*/ 1851330 w 7524004"/>
                <a:gd name="connsiteY3" fmla="*/ 328459 h 705531"/>
                <a:gd name="connsiteX4" fmla="*/ 2461245 w 7524004"/>
                <a:gd name="connsiteY4" fmla="*/ 454643 h 705531"/>
                <a:gd name="connsiteX5" fmla="*/ 3150250 w 7524004"/>
                <a:gd name="connsiteY5" fmla="*/ 453924 h 705531"/>
                <a:gd name="connsiteX6" fmla="*/ 3716141 w 7524004"/>
                <a:gd name="connsiteY6" fmla="*/ 566286 h 705531"/>
                <a:gd name="connsiteX7" fmla="*/ 4340007 w 7524004"/>
                <a:gd name="connsiteY7" fmla="*/ 515516 h 705531"/>
                <a:gd name="connsiteX8" fmla="*/ 4962176 w 7524004"/>
                <a:gd name="connsiteY8" fmla="*/ 498860 h 705531"/>
                <a:gd name="connsiteX9" fmla="*/ 5583779 w 7524004"/>
                <a:gd name="connsiteY9" fmla="*/ 598920 h 705531"/>
                <a:gd name="connsiteX10" fmla="*/ 6270239 w 7524004"/>
                <a:gd name="connsiteY10" fmla="*/ 705531 h 705531"/>
                <a:gd name="connsiteX11" fmla="*/ 6911262 w 7524004"/>
                <a:gd name="connsiteY11" fmla="*/ 601836 h 705531"/>
                <a:gd name="connsiteX12" fmla="*/ 7524004 w 7524004"/>
                <a:gd name="connsiteY12" fmla="*/ 686678 h 705531"/>
                <a:gd name="connsiteX0" fmla="*/ 0 w 7524004"/>
                <a:gd name="connsiteY0" fmla="*/ 402436 h 686678"/>
                <a:gd name="connsiteX1" fmla="*/ 595020 w 7524004"/>
                <a:gd name="connsiteY1" fmla="*/ 0 h 686678"/>
                <a:gd name="connsiteX2" fmla="*/ 1210308 w 7524004"/>
                <a:gd name="connsiteY2" fmla="*/ 55123 h 686678"/>
                <a:gd name="connsiteX3" fmla="*/ 1851330 w 7524004"/>
                <a:gd name="connsiteY3" fmla="*/ 328459 h 686678"/>
                <a:gd name="connsiteX4" fmla="*/ 2461245 w 7524004"/>
                <a:gd name="connsiteY4" fmla="*/ 454643 h 686678"/>
                <a:gd name="connsiteX5" fmla="*/ 3150250 w 7524004"/>
                <a:gd name="connsiteY5" fmla="*/ 453924 h 686678"/>
                <a:gd name="connsiteX6" fmla="*/ 3716141 w 7524004"/>
                <a:gd name="connsiteY6" fmla="*/ 566286 h 686678"/>
                <a:gd name="connsiteX7" fmla="*/ 4340007 w 7524004"/>
                <a:gd name="connsiteY7" fmla="*/ 515516 h 686678"/>
                <a:gd name="connsiteX8" fmla="*/ 4962176 w 7524004"/>
                <a:gd name="connsiteY8" fmla="*/ 498860 h 686678"/>
                <a:gd name="connsiteX9" fmla="*/ 5583779 w 7524004"/>
                <a:gd name="connsiteY9" fmla="*/ 598920 h 686678"/>
                <a:gd name="connsiteX10" fmla="*/ 6242807 w 7524004"/>
                <a:gd name="connsiteY10" fmla="*/ 666345 h 686678"/>
                <a:gd name="connsiteX11" fmla="*/ 6911262 w 7524004"/>
                <a:gd name="connsiteY11" fmla="*/ 601836 h 686678"/>
                <a:gd name="connsiteX12" fmla="*/ 7524004 w 7524004"/>
                <a:gd name="connsiteY12" fmla="*/ 686678 h 686678"/>
                <a:gd name="connsiteX0" fmla="*/ 0 w 7524004"/>
                <a:gd name="connsiteY0" fmla="*/ 402436 h 732457"/>
                <a:gd name="connsiteX1" fmla="*/ 595020 w 7524004"/>
                <a:gd name="connsiteY1" fmla="*/ 0 h 732457"/>
                <a:gd name="connsiteX2" fmla="*/ 1210308 w 7524004"/>
                <a:gd name="connsiteY2" fmla="*/ 55123 h 732457"/>
                <a:gd name="connsiteX3" fmla="*/ 1851330 w 7524004"/>
                <a:gd name="connsiteY3" fmla="*/ 328459 h 732457"/>
                <a:gd name="connsiteX4" fmla="*/ 2461245 w 7524004"/>
                <a:gd name="connsiteY4" fmla="*/ 454643 h 732457"/>
                <a:gd name="connsiteX5" fmla="*/ 3150250 w 7524004"/>
                <a:gd name="connsiteY5" fmla="*/ 453924 h 732457"/>
                <a:gd name="connsiteX6" fmla="*/ 3716141 w 7524004"/>
                <a:gd name="connsiteY6" fmla="*/ 566286 h 732457"/>
                <a:gd name="connsiteX7" fmla="*/ 4340007 w 7524004"/>
                <a:gd name="connsiteY7" fmla="*/ 515516 h 732457"/>
                <a:gd name="connsiteX8" fmla="*/ 4962176 w 7524004"/>
                <a:gd name="connsiteY8" fmla="*/ 498860 h 732457"/>
                <a:gd name="connsiteX9" fmla="*/ 5583779 w 7524004"/>
                <a:gd name="connsiteY9" fmla="*/ 598920 h 732457"/>
                <a:gd name="connsiteX10" fmla="*/ 6242807 w 7524004"/>
                <a:gd name="connsiteY10" fmla="*/ 666345 h 732457"/>
                <a:gd name="connsiteX11" fmla="*/ 6902118 w 7524004"/>
                <a:gd name="connsiteY11" fmla="*/ 732457 h 732457"/>
                <a:gd name="connsiteX12" fmla="*/ 7524004 w 7524004"/>
                <a:gd name="connsiteY12" fmla="*/ 686678 h 732457"/>
                <a:gd name="connsiteX0" fmla="*/ 0 w 7524004"/>
                <a:gd name="connsiteY0" fmla="*/ 402436 h 686678"/>
                <a:gd name="connsiteX1" fmla="*/ 595020 w 7524004"/>
                <a:gd name="connsiteY1" fmla="*/ 0 h 686678"/>
                <a:gd name="connsiteX2" fmla="*/ 1210308 w 7524004"/>
                <a:gd name="connsiteY2" fmla="*/ 55123 h 686678"/>
                <a:gd name="connsiteX3" fmla="*/ 1851330 w 7524004"/>
                <a:gd name="connsiteY3" fmla="*/ 328459 h 686678"/>
                <a:gd name="connsiteX4" fmla="*/ 2461245 w 7524004"/>
                <a:gd name="connsiteY4" fmla="*/ 454643 h 686678"/>
                <a:gd name="connsiteX5" fmla="*/ 3150250 w 7524004"/>
                <a:gd name="connsiteY5" fmla="*/ 453924 h 686678"/>
                <a:gd name="connsiteX6" fmla="*/ 3716141 w 7524004"/>
                <a:gd name="connsiteY6" fmla="*/ 566286 h 686678"/>
                <a:gd name="connsiteX7" fmla="*/ 4340007 w 7524004"/>
                <a:gd name="connsiteY7" fmla="*/ 515516 h 686678"/>
                <a:gd name="connsiteX8" fmla="*/ 4962176 w 7524004"/>
                <a:gd name="connsiteY8" fmla="*/ 498860 h 686678"/>
                <a:gd name="connsiteX9" fmla="*/ 5583779 w 7524004"/>
                <a:gd name="connsiteY9" fmla="*/ 598920 h 686678"/>
                <a:gd name="connsiteX10" fmla="*/ 6242807 w 7524004"/>
                <a:gd name="connsiteY10" fmla="*/ 666345 h 686678"/>
                <a:gd name="connsiteX11" fmla="*/ 6847254 w 7524004"/>
                <a:gd name="connsiteY11" fmla="*/ 601836 h 686678"/>
                <a:gd name="connsiteX12" fmla="*/ 7524004 w 7524004"/>
                <a:gd name="connsiteY12" fmla="*/ 686678 h 686678"/>
                <a:gd name="connsiteX0" fmla="*/ 0 w 7524004"/>
                <a:gd name="connsiteY0" fmla="*/ 402436 h 666345"/>
                <a:gd name="connsiteX1" fmla="*/ 595020 w 7524004"/>
                <a:gd name="connsiteY1" fmla="*/ 0 h 666345"/>
                <a:gd name="connsiteX2" fmla="*/ 1210308 w 7524004"/>
                <a:gd name="connsiteY2" fmla="*/ 55123 h 666345"/>
                <a:gd name="connsiteX3" fmla="*/ 1851330 w 7524004"/>
                <a:gd name="connsiteY3" fmla="*/ 328459 h 666345"/>
                <a:gd name="connsiteX4" fmla="*/ 2461245 w 7524004"/>
                <a:gd name="connsiteY4" fmla="*/ 454643 h 666345"/>
                <a:gd name="connsiteX5" fmla="*/ 3150250 w 7524004"/>
                <a:gd name="connsiteY5" fmla="*/ 453924 h 666345"/>
                <a:gd name="connsiteX6" fmla="*/ 3716141 w 7524004"/>
                <a:gd name="connsiteY6" fmla="*/ 566286 h 666345"/>
                <a:gd name="connsiteX7" fmla="*/ 4340007 w 7524004"/>
                <a:gd name="connsiteY7" fmla="*/ 515516 h 666345"/>
                <a:gd name="connsiteX8" fmla="*/ 4962176 w 7524004"/>
                <a:gd name="connsiteY8" fmla="*/ 498860 h 666345"/>
                <a:gd name="connsiteX9" fmla="*/ 5583779 w 7524004"/>
                <a:gd name="connsiteY9" fmla="*/ 598920 h 666345"/>
                <a:gd name="connsiteX10" fmla="*/ 6242807 w 7524004"/>
                <a:gd name="connsiteY10" fmla="*/ 666345 h 666345"/>
                <a:gd name="connsiteX11" fmla="*/ 6847254 w 7524004"/>
                <a:gd name="connsiteY11" fmla="*/ 601836 h 666345"/>
                <a:gd name="connsiteX12" fmla="*/ 7524004 w 7524004"/>
                <a:gd name="connsiteY12" fmla="*/ 625722 h 666345"/>
                <a:gd name="connsiteX0" fmla="*/ 0 w 7507502"/>
                <a:gd name="connsiteY0" fmla="*/ 402436 h 666345"/>
                <a:gd name="connsiteX1" fmla="*/ 595020 w 7507502"/>
                <a:gd name="connsiteY1" fmla="*/ 0 h 666345"/>
                <a:gd name="connsiteX2" fmla="*/ 1210308 w 7507502"/>
                <a:gd name="connsiteY2" fmla="*/ 55123 h 666345"/>
                <a:gd name="connsiteX3" fmla="*/ 1851330 w 7507502"/>
                <a:gd name="connsiteY3" fmla="*/ 328459 h 666345"/>
                <a:gd name="connsiteX4" fmla="*/ 2461245 w 7507502"/>
                <a:gd name="connsiteY4" fmla="*/ 454643 h 666345"/>
                <a:gd name="connsiteX5" fmla="*/ 3150250 w 7507502"/>
                <a:gd name="connsiteY5" fmla="*/ 453924 h 666345"/>
                <a:gd name="connsiteX6" fmla="*/ 3716141 w 7507502"/>
                <a:gd name="connsiteY6" fmla="*/ 566286 h 666345"/>
                <a:gd name="connsiteX7" fmla="*/ 4340007 w 7507502"/>
                <a:gd name="connsiteY7" fmla="*/ 515516 h 666345"/>
                <a:gd name="connsiteX8" fmla="*/ 4962176 w 7507502"/>
                <a:gd name="connsiteY8" fmla="*/ 498860 h 666345"/>
                <a:gd name="connsiteX9" fmla="*/ 5583779 w 7507502"/>
                <a:gd name="connsiteY9" fmla="*/ 598920 h 666345"/>
                <a:gd name="connsiteX10" fmla="*/ 6242807 w 7507502"/>
                <a:gd name="connsiteY10" fmla="*/ 666345 h 666345"/>
                <a:gd name="connsiteX11" fmla="*/ 6847254 w 7507502"/>
                <a:gd name="connsiteY11" fmla="*/ 601836 h 666345"/>
                <a:gd name="connsiteX12" fmla="*/ 7507502 w 7507502"/>
                <a:gd name="connsiteY12" fmla="*/ 633591 h 666345"/>
                <a:gd name="connsiteX0" fmla="*/ 0 w 7507502"/>
                <a:gd name="connsiteY0" fmla="*/ 402436 h 666345"/>
                <a:gd name="connsiteX1" fmla="*/ 595020 w 7507502"/>
                <a:gd name="connsiteY1" fmla="*/ 0 h 666345"/>
                <a:gd name="connsiteX2" fmla="*/ 1210308 w 7507502"/>
                <a:gd name="connsiteY2" fmla="*/ 55123 h 666345"/>
                <a:gd name="connsiteX3" fmla="*/ 1851330 w 7507502"/>
                <a:gd name="connsiteY3" fmla="*/ 328459 h 666345"/>
                <a:gd name="connsiteX4" fmla="*/ 2461245 w 7507502"/>
                <a:gd name="connsiteY4" fmla="*/ 454643 h 666345"/>
                <a:gd name="connsiteX5" fmla="*/ 3150250 w 7507502"/>
                <a:gd name="connsiteY5" fmla="*/ 453924 h 666345"/>
                <a:gd name="connsiteX6" fmla="*/ 3716141 w 7507502"/>
                <a:gd name="connsiteY6" fmla="*/ 566286 h 666345"/>
                <a:gd name="connsiteX7" fmla="*/ 4340007 w 7507502"/>
                <a:gd name="connsiteY7" fmla="*/ 515516 h 666345"/>
                <a:gd name="connsiteX8" fmla="*/ 4962176 w 7507502"/>
                <a:gd name="connsiteY8" fmla="*/ 498860 h 666345"/>
                <a:gd name="connsiteX9" fmla="*/ 5583779 w 7507502"/>
                <a:gd name="connsiteY9" fmla="*/ 598920 h 666345"/>
                <a:gd name="connsiteX10" fmla="*/ 6242807 w 7507502"/>
                <a:gd name="connsiteY10" fmla="*/ 666345 h 666345"/>
                <a:gd name="connsiteX11" fmla="*/ 6885759 w 7507502"/>
                <a:gd name="connsiteY11" fmla="*/ 638557 h 666345"/>
                <a:gd name="connsiteX12" fmla="*/ 7507502 w 7507502"/>
                <a:gd name="connsiteY12" fmla="*/ 633591 h 666345"/>
                <a:gd name="connsiteX0" fmla="*/ 0 w 7507502"/>
                <a:gd name="connsiteY0" fmla="*/ 402436 h 666345"/>
                <a:gd name="connsiteX1" fmla="*/ 595020 w 7507502"/>
                <a:gd name="connsiteY1" fmla="*/ 0 h 666345"/>
                <a:gd name="connsiteX2" fmla="*/ 1210308 w 7507502"/>
                <a:gd name="connsiteY2" fmla="*/ 55123 h 666345"/>
                <a:gd name="connsiteX3" fmla="*/ 1851330 w 7507502"/>
                <a:gd name="connsiteY3" fmla="*/ 328459 h 666345"/>
                <a:gd name="connsiteX4" fmla="*/ 2461245 w 7507502"/>
                <a:gd name="connsiteY4" fmla="*/ 454643 h 666345"/>
                <a:gd name="connsiteX5" fmla="*/ 3150250 w 7507502"/>
                <a:gd name="connsiteY5" fmla="*/ 453924 h 666345"/>
                <a:gd name="connsiteX6" fmla="*/ 3716141 w 7507502"/>
                <a:gd name="connsiteY6" fmla="*/ 566286 h 666345"/>
                <a:gd name="connsiteX7" fmla="*/ 4340007 w 7507502"/>
                <a:gd name="connsiteY7" fmla="*/ 515516 h 666345"/>
                <a:gd name="connsiteX8" fmla="*/ 4962176 w 7507502"/>
                <a:gd name="connsiteY8" fmla="*/ 498860 h 666345"/>
                <a:gd name="connsiteX9" fmla="*/ 5583779 w 7507502"/>
                <a:gd name="connsiteY9" fmla="*/ 598920 h 666345"/>
                <a:gd name="connsiteX10" fmla="*/ 6242807 w 7507502"/>
                <a:gd name="connsiteY10" fmla="*/ 666345 h 666345"/>
                <a:gd name="connsiteX11" fmla="*/ 6885759 w 7507502"/>
                <a:gd name="connsiteY11" fmla="*/ 588722 h 666345"/>
                <a:gd name="connsiteX12" fmla="*/ 7507502 w 7507502"/>
                <a:gd name="connsiteY12" fmla="*/ 633591 h 666345"/>
                <a:gd name="connsiteX0" fmla="*/ 0 w 7507502"/>
                <a:gd name="connsiteY0" fmla="*/ 402436 h 729295"/>
                <a:gd name="connsiteX1" fmla="*/ 595020 w 7507502"/>
                <a:gd name="connsiteY1" fmla="*/ 0 h 729295"/>
                <a:gd name="connsiteX2" fmla="*/ 1210308 w 7507502"/>
                <a:gd name="connsiteY2" fmla="*/ 55123 h 729295"/>
                <a:gd name="connsiteX3" fmla="*/ 1851330 w 7507502"/>
                <a:gd name="connsiteY3" fmla="*/ 328459 h 729295"/>
                <a:gd name="connsiteX4" fmla="*/ 2461245 w 7507502"/>
                <a:gd name="connsiteY4" fmla="*/ 454643 h 729295"/>
                <a:gd name="connsiteX5" fmla="*/ 3150250 w 7507502"/>
                <a:gd name="connsiteY5" fmla="*/ 453924 h 729295"/>
                <a:gd name="connsiteX6" fmla="*/ 3716141 w 7507502"/>
                <a:gd name="connsiteY6" fmla="*/ 566286 h 729295"/>
                <a:gd name="connsiteX7" fmla="*/ 4340007 w 7507502"/>
                <a:gd name="connsiteY7" fmla="*/ 515516 h 729295"/>
                <a:gd name="connsiteX8" fmla="*/ 4962176 w 7507502"/>
                <a:gd name="connsiteY8" fmla="*/ 498860 h 729295"/>
                <a:gd name="connsiteX9" fmla="*/ 5583779 w 7507502"/>
                <a:gd name="connsiteY9" fmla="*/ 598920 h 729295"/>
                <a:gd name="connsiteX10" fmla="*/ 6253809 w 7507502"/>
                <a:gd name="connsiteY10" fmla="*/ 729295 h 729295"/>
                <a:gd name="connsiteX11" fmla="*/ 6885759 w 7507502"/>
                <a:gd name="connsiteY11" fmla="*/ 588722 h 729295"/>
                <a:gd name="connsiteX12" fmla="*/ 7507502 w 7507502"/>
                <a:gd name="connsiteY12" fmla="*/ 633591 h 729295"/>
                <a:gd name="connsiteX0" fmla="*/ 0 w 7507502"/>
                <a:gd name="connsiteY0" fmla="*/ 402436 h 663723"/>
                <a:gd name="connsiteX1" fmla="*/ 595020 w 7507502"/>
                <a:gd name="connsiteY1" fmla="*/ 0 h 663723"/>
                <a:gd name="connsiteX2" fmla="*/ 1210308 w 7507502"/>
                <a:gd name="connsiteY2" fmla="*/ 55123 h 663723"/>
                <a:gd name="connsiteX3" fmla="*/ 1851330 w 7507502"/>
                <a:gd name="connsiteY3" fmla="*/ 328459 h 663723"/>
                <a:gd name="connsiteX4" fmla="*/ 2461245 w 7507502"/>
                <a:gd name="connsiteY4" fmla="*/ 454643 h 663723"/>
                <a:gd name="connsiteX5" fmla="*/ 3150250 w 7507502"/>
                <a:gd name="connsiteY5" fmla="*/ 453924 h 663723"/>
                <a:gd name="connsiteX6" fmla="*/ 3716141 w 7507502"/>
                <a:gd name="connsiteY6" fmla="*/ 566286 h 663723"/>
                <a:gd name="connsiteX7" fmla="*/ 4340007 w 7507502"/>
                <a:gd name="connsiteY7" fmla="*/ 515516 h 663723"/>
                <a:gd name="connsiteX8" fmla="*/ 4962176 w 7507502"/>
                <a:gd name="connsiteY8" fmla="*/ 498860 h 663723"/>
                <a:gd name="connsiteX9" fmla="*/ 5583779 w 7507502"/>
                <a:gd name="connsiteY9" fmla="*/ 598920 h 663723"/>
                <a:gd name="connsiteX10" fmla="*/ 6259309 w 7507502"/>
                <a:gd name="connsiteY10" fmla="*/ 663723 h 663723"/>
                <a:gd name="connsiteX11" fmla="*/ 6885759 w 7507502"/>
                <a:gd name="connsiteY11" fmla="*/ 588722 h 663723"/>
                <a:gd name="connsiteX12" fmla="*/ 7507502 w 7507502"/>
                <a:gd name="connsiteY12" fmla="*/ 633591 h 663723"/>
                <a:gd name="connsiteX0" fmla="*/ 0 w 7507502"/>
                <a:gd name="connsiteY0" fmla="*/ 402436 h 663723"/>
                <a:gd name="connsiteX1" fmla="*/ 595020 w 7507502"/>
                <a:gd name="connsiteY1" fmla="*/ 0 h 663723"/>
                <a:gd name="connsiteX2" fmla="*/ 1210308 w 7507502"/>
                <a:gd name="connsiteY2" fmla="*/ 55123 h 663723"/>
                <a:gd name="connsiteX3" fmla="*/ 1851330 w 7507502"/>
                <a:gd name="connsiteY3" fmla="*/ 328459 h 663723"/>
                <a:gd name="connsiteX4" fmla="*/ 2461245 w 7507502"/>
                <a:gd name="connsiteY4" fmla="*/ 454643 h 663723"/>
                <a:gd name="connsiteX5" fmla="*/ 3150250 w 7507502"/>
                <a:gd name="connsiteY5" fmla="*/ 453924 h 663723"/>
                <a:gd name="connsiteX6" fmla="*/ 3716141 w 7507502"/>
                <a:gd name="connsiteY6" fmla="*/ 566286 h 663723"/>
                <a:gd name="connsiteX7" fmla="*/ 4340007 w 7507502"/>
                <a:gd name="connsiteY7" fmla="*/ 515516 h 663723"/>
                <a:gd name="connsiteX8" fmla="*/ 4962176 w 7507502"/>
                <a:gd name="connsiteY8" fmla="*/ 498860 h 663723"/>
                <a:gd name="connsiteX9" fmla="*/ 5578278 w 7507502"/>
                <a:gd name="connsiteY9" fmla="*/ 661870 h 663723"/>
                <a:gd name="connsiteX10" fmla="*/ 6259309 w 7507502"/>
                <a:gd name="connsiteY10" fmla="*/ 663723 h 663723"/>
                <a:gd name="connsiteX11" fmla="*/ 6885759 w 7507502"/>
                <a:gd name="connsiteY11" fmla="*/ 588722 h 663723"/>
                <a:gd name="connsiteX12" fmla="*/ 7507502 w 7507502"/>
                <a:gd name="connsiteY12" fmla="*/ 633591 h 663723"/>
                <a:gd name="connsiteX0" fmla="*/ 0 w 7507502"/>
                <a:gd name="connsiteY0" fmla="*/ 402436 h 663723"/>
                <a:gd name="connsiteX1" fmla="*/ 595020 w 7507502"/>
                <a:gd name="connsiteY1" fmla="*/ 0 h 663723"/>
                <a:gd name="connsiteX2" fmla="*/ 1210308 w 7507502"/>
                <a:gd name="connsiteY2" fmla="*/ 55123 h 663723"/>
                <a:gd name="connsiteX3" fmla="*/ 1851330 w 7507502"/>
                <a:gd name="connsiteY3" fmla="*/ 328459 h 663723"/>
                <a:gd name="connsiteX4" fmla="*/ 2461245 w 7507502"/>
                <a:gd name="connsiteY4" fmla="*/ 454643 h 663723"/>
                <a:gd name="connsiteX5" fmla="*/ 3150250 w 7507502"/>
                <a:gd name="connsiteY5" fmla="*/ 453924 h 663723"/>
                <a:gd name="connsiteX6" fmla="*/ 3716141 w 7507502"/>
                <a:gd name="connsiteY6" fmla="*/ 566286 h 663723"/>
                <a:gd name="connsiteX7" fmla="*/ 4340007 w 7507502"/>
                <a:gd name="connsiteY7" fmla="*/ 515516 h 663723"/>
                <a:gd name="connsiteX8" fmla="*/ 4962176 w 7507502"/>
                <a:gd name="connsiteY8" fmla="*/ 498860 h 663723"/>
                <a:gd name="connsiteX9" fmla="*/ 5622284 w 7507502"/>
                <a:gd name="connsiteY9" fmla="*/ 591051 h 663723"/>
                <a:gd name="connsiteX10" fmla="*/ 6259309 w 7507502"/>
                <a:gd name="connsiteY10" fmla="*/ 663723 h 663723"/>
                <a:gd name="connsiteX11" fmla="*/ 6885759 w 7507502"/>
                <a:gd name="connsiteY11" fmla="*/ 588722 h 663723"/>
                <a:gd name="connsiteX12" fmla="*/ 7507502 w 7507502"/>
                <a:gd name="connsiteY12" fmla="*/ 633591 h 663723"/>
                <a:gd name="connsiteX0" fmla="*/ 0 w 7474497"/>
                <a:gd name="connsiteY0" fmla="*/ 402436 h 722770"/>
                <a:gd name="connsiteX1" fmla="*/ 595020 w 7474497"/>
                <a:gd name="connsiteY1" fmla="*/ 0 h 722770"/>
                <a:gd name="connsiteX2" fmla="*/ 1210308 w 7474497"/>
                <a:gd name="connsiteY2" fmla="*/ 55123 h 722770"/>
                <a:gd name="connsiteX3" fmla="*/ 1851330 w 7474497"/>
                <a:gd name="connsiteY3" fmla="*/ 328459 h 722770"/>
                <a:gd name="connsiteX4" fmla="*/ 2461245 w 7474497"/>
                <a:gd name="connsiteY4" fmla="*/ 454643 h 722770"/>
                <a:gd name="connsiteX5" fmla="*/ 3150250 w 7474497"/>
                <a:gd name="connsiteY5" fmla="*/ 453924 h 722770"/>
                <a:gd name="connsiteX6" fmla="*/ 3716141 w 7474497"/>
                <a:gd name="connsiteY6" fmla="*/ 566286 h 722770"/>
                <a:gd name="connsiteX7" fmla="*/ 4340007 w 7474497"/>
                <a:gd name="connsiteY7" fmla="*/ 515516 h 722770"/>
                <a:gd name="connsiteX8" fmla="*/ 4962176 w 7474497"/>
                <a:gd name="connsiteY8" fmla="*/ 498860 h 722770"/>
                <a:gd name="connsiteX9" fmla="*/ 5622284 w 7474497"/>
                <a:gd name="connsiteY9" fmla="*/ 591051 h 722770"/>
                <a:gd name="connsiteX10" fmla="*/ 6259309 w 7474497"/>
                <a:gd name="connsiteY10" fmla="*/ 663723 h 722770"/>
                <a:gd name="connsiteX11" fmla="*/ 6885759 w 7474497"/>
                <a:gd name="connsiteY11" fmla="*/ 588722 h 722770"/>
                <a:gd name="connsiteX12" fmla="*/ 7474497 w 7474497"/>
                <a:gd name="connsiteY12" fmla="*/ 722770 h 722770"/>
                <a:gd name="connsiteX0" fmla="*/ 0 w 7474497"/>
                <a:gd name="connsiteY0" fmla="*/ 402436 h 722770"/>
                <a:gd name="connsiteX1" fmla="*/ 595020 w 7474497"/>
                <a:gd name="connsiteY1" fmla="*/ 0 h 722770"/>
                <a:gd name="connsiteX2" fmla="*/ 1210308 w 7474497"/>
                <a:gd name="connsiteY2" fmla="*/ 55123 h 722770"/>
                <a:gd name="connsiteX3" fmla="*/ 1851330 w 7474497"/>
                <a:gd name="connsiteY3" fmla="*/ 328459 h 722770"/>
                <a:gd name="connsiteX4" fmla="*/ 2461245 w 7474497"/>
                <a:gd name="connsiteY4" fmla="*/ 454643 h 722770"/>
                <a:gd name="connsiteX5" fmla="*/ 3150250 w 7474497"/>
                <a:gd name="connsiteY5" fmla="*/ 453924 h 722770"/>
                <a:gd name="connsiteX6" fmla="*/ 3716141 w 7474497"/>
                <a:gd name="connsiteY6" fmla="*/ 566286 h 722770"/>
                <a:gd name="connsiteX7" fmla="*/ 4340007 w 7474497"/>
                <a:gd name="connsiteY7" fmla="*/ 515516 h 722770"/>
                <a:gd name="connsiteX8" fmla="*/ 4962176 w 7474497"/>
                <a:gd name="connsiteY8" fmla="*/ 498860 h 722770"/>
                <a:gd name="connsiteX9" fmla="*/ 5622284 w 7474497"/>
                <a:gd name="connsiteY9" fmla="*/ 591051 h 722770"/>
                <a:gd name="connsiteX10" fmla="*/ 6259309 w 7474497"/>
                <a:gd name="connsiteY10" fmla="*/ 663723 h 722770"/>
                <a:gd name="connsiteX11" fmla="*/ 6885759 w 7474497"/>
                <a:gd name="connsiteY11" fmla="*/ 588722 h 722770"/>
                <a:gd name="connsiteX12" fmla="*/ 7474497 w 7474497"/>
                <a:gd name="connsiteY12" fmla="*/ 722770 h 722770"/>
                <a:gd name="connsiteX0" fmla="*/ 0 w 7518502"/>
                <a:gd name="connsiteY0" fmla="*/ 402436 h 663723"/>
                <a:gd name="connsiteX1" fmla="*/ 595020 w 7518502"/>
                <a:gd name="connsiteY1" fmla="*/ 0 h 663723"/>
                <a:gd name="connsiteX2" fmla="*/ 1210308 w 7518502"/>
                <a:gd name="connsiteY2" fmla="*/ 55123 h 663723"/>
                <a:gd name="connsiteX3" fmla="*/ 1851330 w 7518502"/>
                <a:gd name="connsiteY3" fmla="*/ 328459 h 663723"/>
                <a:gd name="connsiteX4" fmla="*/ 2461245 w 7518502"/>
                <a:gd name="connsiteY4" fmla="*/ 454643 h 663723"/>
                <a:gd name="connsiteX5" fmla="*/ 3150250 w 7518502"/>
                <a:gd name="connsiteY5" fmla="*/ 453924 h 663723"/>
                <a:gd name="connsiteX6" fmla="*/ 3716141 w 7518502"/>
                <a:gd name="connsiteY6" fmla="*/ 566286 h 663723"/>
                <a:gd name="connsiteX7" fmla="*/ 4340007 w 7518502"/>
                <a:gd name="connsiteY7" fmla="*/ 515516 h 663723"/>
                <a:gd name="connsiteX8" fmla="*/ 4962176 w 7518502"/>
                <a:gd name="connsiteY8" fmla="*/ 498860 h 663723"/>
                <a:gd name="connsiteX9" fmla="*/ 5622284 w 7518502"/>
                <a:gd name="connsiteY9" fmla="*/ 591051 h 663723"/>
                <a:gd name="connsiteX10" fmla="*/ 6259309 w 7518502"/>
                <a:gd name="connsiteY10" fmla="*/ 663723 h 663723"/>
                <a:gd name="connsiteX11" fmla="*/ 6885759 w 7518502"/>
                <a:gd name="connsiteY11" fmla="*/ 588722 h 663723"/>
                <a:gd name="connsiteX12" fmla="*/ 7518502 w 7518502"/>
                <a:gd name="connsiteY12" fmla="*/ 636214 h 663723"/>
                <a:gd name="connsiteX0" fmla="*/ 0 w 7518502"/>
                <a:gd name="connsiteY0" fmla="*/ 402436 h 680524"/>
                <a:gd name="connsiteX1" fmla="*/ 595020 w 7518502"/>
                <a:gd name="connsiteY1" fmla="*/ 0 h 680524"/>
                <a:gd name="connsiteX2" fmla="*/ 1210308 w 7518502"/>
                <a:gd name="connsiteY2" fmla="*/ 55123 h 680524"/>
                <a:gd name="connsiteX3" fmla="*/ 1851330 w 7518502"/>
                <a:gd name="connsiteY3" fmla="*/ 328459 h 680524"/>
                <a:gd name="connsiteX4" fmla="*/ 2461245 w 7518502"/>
                <a:gd name="connsiteY4" fmla="*/ 454643 h 680524"/>
                <a:gd name="connsiteX5" fmla="*/ 3150250 w 7518502"/>
                <a:gd name="connsiteY5" fmla="*/ 453924 h 680524"/>
                <a:gd name="connsiteX6" fmla="*/ 3716141 w 7518502"/>
                <a:gd name="connsiteY6" fmla="*/ 566286 h 680524"/>
                <a:gd name="connsiteX7" fmla="*/ 4340007 w 7518502"/>
                <a:gd name="connsiteY7" fmla="*/ 515516 h 680524"/>
                <a:gd name="connsiteX8" fmla="*/ 4962176 w 7518502"/>
                <a:gd name="connsiteY8" fmla="*/ 498860 h 680524"/>
                <a:gd name="connsiteX9" fmla="*/ 5622284 w 7518502"/>
                <a:gd name="connsiteY9" fmla="*/ 591051 h 680524"/>
                <a:gd name="connsiteX10" fmla="*/ 6259309 w 7518502"/>
                <a:gd name="connsiteY10" fmla="*/ 663723 h 680524"/>
                <a:gd name="connsiteX11" fmla="*/ 6885759 w 7518502"/>
                <a:gd name="connsiteY11" fmla="*/ 680524 h 680524"/>
                <a:gd name="connsiteX12" fmla="*/ 7518502 w 7518502"/>
                <a:gd name="connsiteY12" fmla="*/ 636214 h 680524"/>
                <a:gd name="connsiteX0" fmla="*/ 0 w 7518502"/>
                <a:gd name="connsiteY0" fmla="*/ 402436 h 663723"/>
                <a:gd name="connsiteX1" fmla="*/ 595020 w 7518502"/>
                <a:gd name="connsiteY1" fmla="*/ 0 h 663723"/>
                <a:gd name="connsiteX2" fmla="*/ 1210308 w 7518502"/>
                <a:gd name="connsiteY2" fmla="*/ 55123 h 663723"/>
                <a:gd name="connsiteX3" fmla="*/ 1851330 w 7518502"/>
                <a:gd name="connsiteY3" fmla="*/ 328459 h 663723"/>
                <a:gd name="connsiteX4" fmla="*/ 2461245 w 7518502"/>
                <a:gd name="connsiteY4" fmla="*/ 454643 h 663723"/>
                <a:gd name="connsiteX5" fmla="*/ 3150250 w 7518502"/>
                <a:gd name="connsiteY5" fmla="*/ 453924 h 663723"/>
                <a:gd name="connsiteX6" fmla="*/ 3716141 w 7518502"/>
                <a:gd name="connsiteY6" fmla="*/ 566286 h 663723"/>
                <a:gd name="connsiteX7" fmla="*/ 4340007 w 7518502"/>
                <a:gd name="connsiteY7" fmla="*/ 515516 h 663723"/>
                <a:gd name="connsiteX8" fmla="*/ 4962176 w 7518502"/>
                <a:gd name="connsiteY8" fmla="*/ 498860 h 663723"/>
                <a:gd name="connsiteX9" fmla="*/ 5622284 w 7518502"/>
                <a:gd name="connsiteY9" fmla="*/ 591051 h 663723"/>
                <a:gd name="connsiteX10" fmla="*/ 6259309 w 7518502"/>
                <a:gd name="connsiteY10" fmla="*/ 663723 h 663723"/>
                <a:gd name="connsiteX11" fmla="*/ 6891261 w 7518502"/>
                <a:gd name="connsiteY11" fmla="*/ 591345 h 663723"/>
                <a:gd name="connsiteX12" fmla="*/ 7518502 w 7518502"/>
                <a:gd name="connsiteY12" fmla="*/ 636214 h 663723"/>
                <a:gd name="connsiteX0" fmla="*/ 0 w 7518502"/>
                <a:gd name="connsiteY0" fmla="*/ 402436 h 855196"/>
                <a:gd name="connsiteX1" fmla="*/ 595020 w 7518502"/>
                <a:gd name="connsiteY1" fmla="*/ 0 h 855196"/>
                <a:gd name="connsiteX2" fmla="*/ 1210308 w 7518502"/>
                <a:gd name="connsiteY2" fmla="*/ 55123 h 855196"/>
                <a:gd name="connsiteX3" fmla="*/ 1851330 w 7518502"/>
                <a:gd name="connsiteY3" fmla="*/ 328459 h 855196"/>
                <a:gd name="connsiteX4" fmla="*/ 2461245 w 7518502"/>
                <a:gd name="connsiteY4" fmla="*/ 454643 h 855196"/>
                <a:gd name="connsiteX5" fmla="*/ 3150250 w 7518502"/>
                <a:gd name="connsiteY5" fmla="*/ 453924 h 855196"/>
                <a:gd name="connsiteX6" fmla="*/ 3716141 w 7518502"/>
                <a:gd name="connsiteY6" fmla="*/ 566286 h 855196"/>
                <a:gd name="connsiteX7" fmla="*/ 4340007 w 7518502"/>
                <a:gd name="connsiteY7" fmla="*/ 515516 h 855196"/>
                <a:gd name="connsiteX8" fmla="*/ 4962176 w 7518502"/>
                <a:gd name="connsiteY8" fmla="*/ 498860 h 855196"/>
                <a:gd name="connsiteX9" fmla="*/ 5622284 w 7518502"/>
                <a:gd name="connsiteY9" fmla="*/ 591051 h 855196"/>
                <a:gd name="connsiteX10" fmla="*/ 6198801 w 7518502"/>
                <a:gd name="connsiteY10" fmla="*/ 855196 h 855196"/>
                <a:gd name="connsiteX11" fmla="*/ 6891261 w 7518502"/>
                <a:gd name="connsiteY11" fmla="*/ 591345 h 855196"/>
                <a:gd name="connsiteX12" fmla="*/ 7518502 w 7518502"/>
                <a:gd name="connsiteY12" fmla="*/ 636214 h 855196"/>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61245 w 7518502"/>
                <a:gd name="connsiteY4" fmla="*/ 454643 h 666347"/>
                <a:gd name="connsiteX5" fmla="*/ 3150250 w 7518502"/>
                <a:gd name="connsiteY5" fmla="*/ 453924 h 666347"/>
                <a:gd name="connsiteX6" fmla="*/ 3716141 w 7518502"/>
                <a:gd name="connsiteY6" fmla="*/ 566286 h 666347"/>
                <a:gd name="connsiteX7" fmla="*/ 4340007 w 7518502"/>
                <a:gd name="connsiteY7" fmla="*/ 515516 h 666347"/>
                <a:gd name="connsiteX8" fmla="*/ 4962176 w 7518502"/>
                <a:gd name="connsiteY8" fmla="*/ 498860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61245 w 7518502"/>
                <a:gd name="connsiteY4" fmla="*/ 454643 h 666347"/>
                <a:gd name="connsiteX5" fmla="*/ 3150250 w 7518502"/>
                <a:gd name="connsiteY5" fmla="*/ 453924 h 666347"/>
                <a:gd name="connsiteX6" fmla="*/ 3716141 w 7518502"/>
                <a:gd name="connsiteY6" fmla="*/ 566286 h 666347"/>
                <a:gd name="connsiteX7" fmla="*/ 4340007 w 7518502"/>
                <a:gd name="connsiteY7" fmla="*/ 515516 h 666347"/>
                <a:gd name="connsiteX8" fmla="*/ 5011683 w 7518502"/>
                <a:gd name="connsiteY8" fmla="*/ 624759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61245 w 7518502"/>
                <a:gd name="connsiteY4" fmla="*/ 454643 h 666347"/>
                <a:gd name="connsiteX5" fmla="*/ 3150250 w 7518502"/>
                <a:gd name="connsiteY5" fmla="*/ 453924 h 666347"/>
                <a:gd name="connsiteX6" fmla="*/ 3716141 w 7518502"/>
                <a:gd name="connsiteY6" fmla="*/ 566286 h 666347"/>
                <a:gd name="connsiteX7" fmla="*/ 4340007 w 7518502"/>
                <a:gd name="connsiteY7" fmla="*/ 515516 h 666347"/>
                <a:gd name="connsiteX8" fmla="*/ 5000682 w 7518502"/>
                <a:gd name="connsiteY8" fmla="*/ 475253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61245 w 7518502"/>
                <a:gd name="connsiteY4" fmla="*/ 454643 h 666347"/>
                <a:gd name="connsiteX5" fmla="*/ 3150250 w 7518502"/>
                <a:gd name="connsiteY5" fmla="*/ 453924 h 666347"/>
                <a:gd name="connsiteX6" fmla="*/ 3716141 w 7518502"/>
                <a:gd name="connsiteY6" fmla="*/ 566286 h 666347"/>
                <a:gd name="connsiteX7" fmla="*/ 4367511 w 7518502"/>
                <a:gd name="connsiteY7" fmla="*/ 473550 h 666347"/>
                <a:gd name="connsiteX8" fmla="*/ 5000682 w 7518502"/>
                <a:gd name="connsiteY8" fmla="*/ 475253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61245 w 7518502"/>
                <a:gd name="connsiteY4" fmla="*/ 454643 h 666347"/>
                <a:gd name="connsiteX5" fmla="*/ 3150250 w 7518502"/>
                <a:gd name="connsiteY5" fmla="*/ 453924 h 666347"/>
                <a:gd name="connsiteX6" fmla="*/ 3754646 w 7518502"/>
                <a:gd name="connsiteY6" fmla="*/ 521696 h 666347"/>
                <a:gd name="connsiteX7" fmla="*/ 4367511 w 7518502"/>
                <a:gd name="connsiteY7" fmla="*/ 473550 h 666347"/>
                <a:gd name="connsiteX8" fmla="*/ 5000682 w 7518502"/>
                <a:gd name="connsiteY8" fmla="*/ 475253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61245 w 7518502"/>
                <a:gd name="connsiteY4" fmla="*/ 454643 h 666347"/>
                <a:gd name="connsiteX5" fmla="*/ 3117246 w 7518502"/>
                <a:gd name="connsiteY5" fmla="*/ 409335 h 666347"/>
                <a:gd name="connsiteX6" fmla="*/ 3754646 w 7518502"/>
                <a:gd name="connsiteY6" fmla="*/ 521696 h 666347"/>
                <a:gd name="connsiteX7" fmla="*/ 4367511 w 7518502"/>
                <a:gd name="connsiteY7" fmla="*/ 473550 h 666347"/>
                <a:gd name="connsiteX8" fmla="*/ 5000682 w 7518502"/>
                <a:gd name="connsiteY8" fmla="*/ 475253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51330 w 7518502"/>
                <a:gd name="connsiteY3" fmla="*/ 328459 h 666347"/>
                <a:gd name="connsiteX4" fmla="*/ 2477747 w 7518502"/>
                <a:gd name="connsiteY4" fmla="*/ 410053 h 666347"/>
                <a:gd name="connsiteX5" fmla="*/ 3117246 w 7518502"/>
                <a:gd name="connsiteY5" fmla="*/ 409335 h 666347"/>
                <a:gd name="connsiteX6" fmla="*/ 3754646 w 7518502"/>
                <a:gd name="connsiteY6" fmla="*/ 521696 h 666347"/>
                <a:gd name="connsiteX7" fmla="*/ 4367511 w 7518502"/>
                <a:gd name="connsiteY7" fmla="*/ 473550 h 666347"/>
                <a:gd name="connsiteX8" fmla="*/ 5000682 w 7518502"/>
                <a:gd name="connsiteY8" fmla="*/ 475253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402436 h 666347"/>
                <a:gd name="connsiteX1" fmla="*/ 595020 w 7518502"/>
                <a:gd name="connsiteY1" fmla="*/ 0 h 666347"/>
                <a:gd name="connsiteX2" fmla="*/ 1210308 w 7518502"/>
                <a:gd name="connsiteY2" fmla="*/ 55123 h 666347"/>
                <a:gd name="connsiteX3" fmla="*/ 1873333 w 7518502"/>
                <a:gd name="connsiteY3" fmla="*/ 255018 h 666347"/>
                <a:gd name="connsiteX4" fmla="*/ 2477747 w 7518502"/>
                <a:gd name="connsiteY4" fmla="*/ 410053 h 666347"/>
                <a:gd name="connsiteX5" fmla="*/ 3117246 w 7518502"/>
                <a:gd name="connsiteY5" fmla="*/ 409335 h 666347"/>
                <a:gd name="connsiteX6" fmla="*/ 3754646 w 7518502"/>
                <a:gd name="connsiteY6" fmla="*/ 521696 h 666347"/>
                <a:gd name="connsiteX7" fmla="*/ 4367511 w 7518502"/>
                <a:gd name="connsiteY7" fmla="*/ 473550 h 666347"/>
                <a:gd name="connsiteX8" fmla="*/ 5000682 w 7518502"/>
                <a:gd name="connsiteY8" fmla="*/ 475253 h 666347"/>
                <a:gd name="connsiteX9" fmla="*/ 5622284 w 7518502"/>
                <a:gd name="connsiteY9" fmla="*/ 591051 h 666347"/>
                <a:gd name="connsiteX10" fmla="*/ 6259309 w 7518502"/>
                <a:gd name="connsiteY10" fmla="*/ 666347 h 666347"/>
                <a:gd name="connsiteX11" fmla="*/ 6891261 w 7518502"/>
                <a:gd name="connsiteY11" fmla="*/ 591345 h 666347"/>
                <a:gd name="connsiteX12" fmla="*/ 7518502 w 7518502"/>
                <a:gd name="connsiteY12" fmla="*/ 636214 h 666347"/>
                <a:gd name="connsiteX0" fmla="*/ 0 w 7518502"/>
                <a:gd name="connsiteY0" fmla="*/ 504688 h 768599"/>
                <a:gd name="connsiteX1" fmla="*/ 595020 w 7518502"/>
                <a:gd name="connsiteY1" fmla="*/ 102252 h 768599"/>
                <a:gd name="connsiteX2" fmla="*/ 1237811 w 7518502"/>
                <a:gd name="connsiteY2" fmla="*/ 0 h 768599"/>
                <a:gd name="connsiteX3" fmla="*/ 1873333 w 7518502"/>
                <a:gd name="connsiteY3" fmla="*/ 357270 h 768599"/>
                <a:gd name="connsiteX4" fmla="*/ 2477747 w 7518502"/>
                <a:gd name="connsiteY4" fmla="*/ 512305 h 768599"/>
                <a:gd name="connsiteX5" fmla="*/ 3117246 w 7518502"/>
                <a:gd name="connsiteY5" fmla="*/ 511587 h 768599"/>
                <a:gd name="connsiteX6" fmla="*/ 3754646 w 7518502"/>
                <a:gd name="connsiteY6" fmla="*/ 623948 h 768599"/>
                <a:gd name="connsiteX7" fmla="*/ 4367511 w 7518502"/>
                <a:gd name="connsiteY7" fmla="*/ 575802 h 768599"/>
                <a:gd name="connsiteX8" fmla="*/ 5000682 w 7518502"/>
                <a:gd name="connsiteY8" fmla="*/ 577505 h 768599"/>
                <a:gd name="connsiteX9" fmla="*/ 5622284 w 7518502"/>
                <a:gd name="connsiteY9" fmla="*/ 693303 h 768599"/>
                <a:gd name="connsiteX10" fmla="*/ 6259309 w 7518502"/>
                <a:gd name="connsiteY10" fmla="*/ 768599 h 768599"/>
                <a:gd name="connsiteX11" fmla="*/ 6891261 w 7518502"/>
                <a:gd name="connsiteY11" fmla="*/ 693597 h 768599"/>
                <a:gd name="connsiteX12" fmla="*/ 7518502 w 7518502"/>
                <a:gd name="connsiteY12" fmla="*/ 738466 h 768599"/>
                <a:gd name="connsiteX0" fmla="*/ 0 w 7518502"/>
                <a:gd name="connsiteY0" fmla="*/ 546696 h 810607"/>
                <a:gd name="connsiteX1" fmla="*/ 606021 w 7518502"/>
                <a:gd name="connsiteY1" fmla="*/ 0 h 810607"/>
                <a:gd name="connsiteX2" fmla="*/ 1237811 w 7518502"/>
                <a:gd name="connsiteY2" fmla="*/ 42008 h 810607"/>
                <a:gd name="connsiteX3" fmla="*/ 1873333 w 7518502"/>
                <a:gd name="connsiteY3" fmla="*/ 399278 h 810607"/>
                <a:gd name="connsiteX4" fmla="*/ 2477747 w 7518502"/>
                <a:gd name="connsiteY4" fmla="*/ 554313 h 810607"/>
                <a:gd name="connsiteX5" fmla="*/ 3117246 w 7518502"/>
                <a:gd name="connsiteY5" fmla="*/ 553595 h 810607"/>
                <a:gd name="connsiteX6" fmla="*/ 3754646 w 7518502"/>
                <a:gd name="connsiteY6" fmla="*/ 665956 h 810607"/>
                <a:gd name="connsiteX7" fmla="*/ 4367511 w 7518502"/>
                <a:gd name="connsiteY7" fmla="*/ 617810 h 810607"/>
                <a:gd name="connsiteX8" fmla="*/ 5000682 w 7518502"/>
                <a:gd name="connsiteY8" fmla="*/ 619513 h 810607"/>
                <a:gd name="connsiteX9" fmla="*/ 5622284 w 7518502"/>
                <a:gd name="connsiteY9" fmla="*/ 735311 h 810607"/>
                <a:gd name="connsiteX10" fmla="*/ 6259309 w 7518502"/>
                <a:gd name="connsiteY10" fmla="*/ 810607 h 810607"/>
                <a:gd name="connsiteX11" fmla="*/ 6891261 w 7518502"/>
                <a:gd name="connsiteY11" fmla="*/ 735605 h 810607"/>
                <a:gd name="connsiteX12" fmla="*/ 7518502 w 7518502"/>
                <a:gd name="connsiteY12" fmla="*/ 780474 h 810607"/>
                <a:gd name="connsiteX0" fmla="*/ 0 w 7546005"/>
                <a:gd name="connsiteY0" fmla="*/ 444403 h 810607"/>
                <a:gd name="connsiteX1" fmla="*/ 633524 w 7546005"/>
                <a:gd name="connsiteY1" fmla="*/ 0 h 810607"/>
                <a:gd name="connsiteX2" fmla="*/ 1265314 w 7546005"/>
                <a:gd name="connsiteY2" fmla="*/ 42008 h 810607"/>
                <a:gd name="connsiteX3" fmla="*/ 1900836 w 7546005"/>
                <a:gd name="connsiteY3" fmla="*/ 399278 h 810607"/>
                <a:gd name="connsiteX4" fmla="*/ 2505250 w 7546005"/>
                <a:gd name="connsiteY4" fmla="*/ 554313 h 810607"/>
                <a:gd name="connsiteX5" fmla="*/ 3144749 w 7546005"/>
                <a:gd name="connsiteY5" fmla="*/ 553595 h 810607"/>
                <a:gd name="connsiteX6" fmla="*/ 3782149 w 7546005"/>
                <a:gd name="connsiteY6" fmla="*/ 665956 h 810607"/>
                <a:gd name="connsiteX7" fmla="*/ 4395014 w 7546005"/>
                <a:gd name="connsiteY7" fmla="*/ 617810 h 810607"/>
                <a:gd name="connsiteX8" fmla="*/ 5028185 w 7546005"/>
                <a:gd name="connsiteY8" fmla="*/ 619513 h 810607"/>
                <a:gd name="connsiteX9" fmla="*/ 5649787 w 7546005"/>
                <a:gd name="connsiteY9" fmla="*/ 735311 h 810607"/>
                <a:gd name="connsiteX10" fmla="*/ 6286812 w 7546005"/>
                <a:gd name="connsiteY10" fmla="*/ 810607 h 810607"/>
                <a:gd name="connsiteX11" fmla="*/ 6918764 w 7546005"/>
                <a:gd name="connsiteY11" fmla="*/ 735605 h 810607"/>
                <a:gd name="connsiteX12" fmla="*/ 7546005 w 7546005"/>
                <a:gd name="connsiteY12" fmla="*/ 780474 h 810607"/>
                <a:gd name="connsiteX0" fmla="*/ 0 w 7546005"/>
                <a:gd name="connsiteY0" fmla="*/ 402395 h 768599"/>
                <a:gd name="connsiteX1" fmla="*/ 650434 w 7546005"/>
                <a:gd name="connsiteY1" fmla="*/ 66843 h 768599"/>
                <a:gd name="connsiteX2" fmla="*/ 1265314 w 7546005"/>
                <a:gd name="connsiteY2" fmla="*/ 0 h 768599"/>
                <a:gd name="connsiteX3" fmla="*/ 1900836 w 7546005"/>
                <a:gd name="connsiteY3" fmla="*/ 357270 h 768599"/>
                <a:gd name="connsiteX4" fmla="*/ 2505250 w 7546005"/>
                <a:gd name="connsiteY4" fmla="*/ 512305 h 768599"/>
                <a:gd name="connsiteX5" fmla="*/ 3144749 w 7546005"/>
                <a:gd name="connsiteY5" fmla="*/ 511587 h 768599"/>
                <a:gd name="connsiteX6" fmla="*/ 3782149 w 7546005"/>
                <a:gd name="connsiteY6" fmla="*/ 623948 h 768599"/>
                <a:gd name="connsiteX7" fmla="*/ 4395014 w 7546005"/>
                <a:gd name="connsiteY7" fmla="*/ 575802 h 768599"/>
                <a:gd name="connsiteX8" fmla="*/ 5028185 w 7546005"/>
                <a:gd name="connsiteY8" fmla="*/ 577505 h 768599"/>
                <a:gd name="connsiteX9" fmla="*/ 5649787 w 7546005"/>
                <a:gd name="connsiteY9" fmla="*/ 693303 h 768599"/>
                <a:gd name="connsiteX10" fmla="*/ 6286812 w 7546005"/>
                <a:gd name="connsiteY10" fmla="*/ 768599 h 768599"/>
                <a:gd name="connsiteX11" fmla="*/ 6918764 w 7546005"/>
                <a:gd name="connsiteY11" fmla="*/ 693597 h 768599"/>
                <a:gd name="connsiteX12" fmla="*/ 7546005 w 7546005"/>
                <a:gd name="connsiteY12" fmla="*/ 738466 h 768599"/>
                <a:gd name="connsiteX0" fmla="*/ 0 w 7546005"/>
                <a:gd name="connsiteY0" fmla="*/ 341922 h 708126"/>
                <a:gd name="connsiteX1" fmla="*/ 650434 w 7546005"/>
                <a:gd name="connsiteY1" fmla="*/ 6370 h 708126"/>
                <a:gd name="connsiteX2" fmla="*/ 1265314 w 7546005"/>
                <a:gd name="connsiteY2" fmla="*/ 0 h 708126"/>
                <a:gd name="connsiteX3" fmla="*/ 1900836 w 7546005"/>
                <a:gd name="connsiteY3" fmla="*/ 296797 h 708126"/>
                <a:gd name="connsiteX4" fmla="*/ 2505250 w 7546005"/>
                <a:gd name="connsiteY4" fmla="*/ 451832 h 708126"/>
                <a:gd name="connsiteX5" fmla="*/ 3144749 w 7546005"/>
                <a:gd name="connsiteY5" fmla="*/ 451114 h 708126"/>
                <a:gd name="connsiteX6" fmla="*/ 3782149 w 7546005"/>
                <a:gd name="connsiteY6" fmla="*/ 563475 h 708126"/>
                <a:gd name="connsiteX7" fmla="*/ 4395014 w 7546005"/>
                <a:gd name="connsiteY7" fmla="*/ 515329 h 708126"/>
                <a:gd name="connsiteX8" fmla="*/ 5028185 w 7546005"/>
                <a:gd name="connsiteY8" fmla="*/ 517032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505250 w 7546005"/>
                <a:gd name="connsiteY4" fmla="*/ 451832 h 708126"/>
                <a:gd name="connsiteX5" fmla="*/ 3144749 w 7546005"/>
                <a:gd name="connsiteY5" fmla="*/ 451114 h 708126"/>
                <a:gd name="connsiteX6" fmla="*/ 3782149 w 7546005"/>
                <a:gd name="connsiteY6" fmla="*/ 563475 h 708126"/>
                <a:gd name="connsiteX7" fmla="*/ 4395014 w 7546005"/>
                <a:gd name="connsiteY7" fmla="*/ 515329 h 708126"/>
                <a:gd name="connsiteX8" fmla="*/ 5028185 w 7546005"/>
                <a:gd name="connsiteY8" fmla="*/ 517032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49 w 7546005"/>
                <a:gd name="connsiteY5" fmla="*/ 451114 h 708126"/>
                <a:gd name="connsiteX6" fmla="*/ 3782149 w 7546005"/>
                <a:gd name="connsiteY6" fmla="*/ 563475 h 708126"/>
                <a:gd name="connsiteX7" fmla="*/ 4395014 w 7546005"/>
                <a:gd name="connsiteY7" fmla="*/ 515329 h 708126"/>
                <a:gd name="connsiteX8" fmla="*/ 5028185 w 7546005"/>
                <a:gd name="connsiteY8" fmla="*/ 517032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50 w 7546005"/>
                <a:gd name="connsiteY5" fmla="*/ 474030 h 708126"/>
                <a:gd name="connsiteX6" fmla="*/ 3782149 w 7546005"/>
                <a:gd name="connsiteY6" fmla="*/ 563475 h 708126"/>
                <a:gd name="connsiteX7" fmla="*/ 4395014 w 7546005"/>
                <a:gd name="connsiteY7" fmla="*/ 515329 h 708126"/>
                <a:gd name="connsiteX8" fmla="*/ 5028185 w 7546005"/>
                <a:gd name="connsiteY8" fmla="*/ 517032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50 w 7546005"/>
                <a:gd name="connsiteY5" fmla="*/ 474030 h 708126"/>
                <a:gd name="connsiteX6" fmla="*/ 3808848 w 7546005"/>
                <a:gd name="connsiteY6" fmla="*/ 520189 h 708126"/>
                <a:gd name="connsiteX7" fmla="*/ 4395014 w 7546005"/>
                <a:gd name="connsiteY7" fmla="*/ 515329 h 708126"/>
                <a:gd name="connsiteX8" fmla="*/ 5028185 w 7546005"/>
                <a:gd name="connsiteY8" fmla="*/ 517032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50 w 7546005"/>
                <a:gd name="connsiteY5" fmla="*/ 474030 h 708126"/>
                <a:gd name="connsiteX6" fmla="*/ 3808848 w 7546005"/>
                <a:gd name="connsiteY6" fmla="*/ 520189 h 708126"/>
                <a:gd name="connsiteX7" fmla="*/ 4373655 w 7546005"/>
                <a:gd name="connsiteY7" fmla="*/ 576438 h 708126"/>
                <a:gd name="connsiteX8" fmla="*/ 5028185 w 7546005"/>
                <a:gd name="connsiteY8" fmla="*/ 517032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50 w 7546005"/>
                <a:gd name="connsiteY5" fmla="*/ 474030 h 708126"/>
                <a:gd name="connsiteX6" fmla="*/ 3808848 w 7546005"/>
                <a:gd name="connsiteY6" fmla="*/ 520189 h 708126"/>
                <a:gd name="connsiteX7" fmla="*/ 4373655 w 7546005"/>
                <a:gd name="connsiteY7" fmla="*/ 576438 h 708126"/>
                <a:gd name="connsiteX8" fmla="*/ 5033525 w 7546005"/>
                <a:gd name="connsiteY8" fmla="*/ 583234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50 w 7546005"/>
                <a:gd name="connsiteY5" fmla="*/ 474030 h 708126"/>
                <a:gd name="connsiteX6" fmla="*/ 3808848 w 7546005"/>
                <a:gd name="connsiteY6" fmla="*/ 520189 h 708126"/>
                <a:gd name="connsiteX7" fmla="*/ 4373655 w 7546005"/>
                <a:gd name="connsiteY7" fmla="*/ 576438 h 708126"/>
                <a:gd name="connsiteX8" fmla="*/ 5028186 w 7546005"/>
                <a:gd name="connsiteY8" fmla="*/ 532310 h 708126"/>
                <a:gd name="connsiteX9" fmla="*/ 5649787 w 7546005"/>
                <a:gd name="connsiteY9" fmla="*/ 632830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708126"/>
                <a:gd name="connsiteX1" fmla="*/ 650434 w 7546005"/>
                <a:gd name="connsiteY1" fmla="*/ 6370 h 708126"/>
                <a:gd name="connsiteX2" fmla="*/ 1265314 w 7546005"/>
                <a:gd name="connsiteY2" fmla="*/ 0 h 708126"/>
                <a:gd name="connsiteX3" fmla="*/ 1867017 w 7546005"/>
                <a:gd name="connsiteY3" fmla="*/ 329049 h 708126"/>
                <a:gd name="connsiteX4" fmla="*/ 2499910 w 7546005"/>
                <a:gd name="connsiteY4" fmla="*/ 472202 h 708126"/>
                <a:gd name="connsiteX5" fmla="*/ 3144750 w 7546005"/>
                <a:gd name="connsiteY5" fmla="*/ 474030 h 708126"/>
                <a:gd name="connsiteX6" fmla="*/ 3808848 w 7546005"/>
                <a:gd name="connsiteY6" fmla="*/ 520189 h 708126"/>
                <a:gd name="connsiteX7" fmla="*/ 4373655 w 7546005"/>
                <a:gd name="connsiteY7" fmla="*/ 576438 h 708126"/>
                <a:gd name="connsiteX8" fmla="*/ 5028186 w 7546005"/>
                <a:gd name="connsiteY8" fmla="*/ 532310 h 708126"/>
                <a:gd name="connsiteX9" fmla="*/ 5633768 w 7546005"/>
                <a:gd name="connsiteY9" fmla="*/ 604822 h 708126"/>
                <a:gd name="connsiteX10" fmla="*/ 6286812 w 7546005"/>
                <a:gd name="connsiteY10" fmla="*/ 708126 h 708126"/>
                <a:gd name="connsiteX11" fmla="*/ 6918764 w 7546005"/>
                <a:gd name="connsiteY11" fmla="*/ 633124 h 708126"/>
                <a:gd name="connsiteX12" fmla="*/ 7546005 w 7546005"/>
                <a:gd name="connsiteY12" fmla="*/ 677993 h 708126"/>
                <a:gd name="connsiteX0" fmla="*/ 0 w 7546005"/>
                <a:gd name="connsiteY0" fmla="*/ 341922 h 677993"/>
                <a:gd name="connsiteX1" fmla="*/ 650434 w 7546005"/>
                <a:gd name="connsiteY1" fmla="*/ 6370 h 677993"/>
                <a:gd name="connsiteX2" fmla="*/ 1265314 w 7546005"/>
                <a:gd name="connsiteY2" fmla="*/ 0 h 677993"/>
                <a:gd name="connsiteX3" fmla="*/ 1867017 w 7546005"/>
                <a:gd name="connsiteY3" fmla="*/ 329049 h 677993"/>
                <a:gd name="connsiteX4" fmla="*/ 2499910 w 7546005"/>
                <a:gd name="connsiteY4" fmla="*/ 472202 h 677993"/>
                <a:gd name="connsiteX5" fmla="*/ 3144750 w 7546005"/>
                <a:gd name="connsiteY5" fmla="*/ 474030 h 677993"/>
                <a:gd name="connsiteX6" fmla="*/ 3808848 w 7546005"/>
                <a:gd name="connsiteY6" fmla="*/ 520189 h 677993"/>
                <a:gd name="connsiteX7" fmla="*/ 4373655 w 7546005"/>
                <a:gd name="connsiteY7" fmla="*/ 576438 h 677993"/>
                <a:gd name="connsiteX8" fmla="*/ 5028186 w 7546005"/>
                <a:gd name="connsiteY8" fmla="*/ 532310 h 677993"/>
                <a:gd name="connsiteX9" fmla="*/ 5633768 w 7546005"/>
                <a:gd name="connsiteY9" fmla="*/ 604822 h 677993"/>
                <a:gd name="connsiteX10" fmla="*/ 6292151 w 7546005"/>
                <a:gd name="connsiteY10" fmla="*/ 534983 h 677993"/>
                <a:gd name="connsiteX11" fmla="*/ 6918764 w 7546005"/>
                <a:gd name="connsiteY11" fmla="*/ 633124 h 677993"/>
                <a:gd name="connsiteX12" fmla="*/ 7546005 w 7546005"/>
                <a:gd name="connsiteY12" fmla="*/ 677993 h 677993"/>
                <a:gd name="connsiteX0" fmla="*/ 0 w 7546005"/>
                <a:gd name="connsiteY0" fmla="*/ 341922 h 677993"/>
                <a:gd name="connsiteX1" fmla="*/ 650434 w 7546005"/>
                <a:gd name="connsiteY1" fmla="*/ 6370 h 677993"/>
                <a:gd name="connsiteX2" fmla="*/ 1265314 w 7546005"/>
                <a:gd name="connsiteY2" fmla="*/ 0 h 677993"/>
                <a:gd name="connsiteX3" fmla="*/ 1867017 w 7546005"/>
                <a:gd name="connsiteY3" fmla="*/ 329049 h 677993"/>
                <a:gd name="connsiteX4" fmla="*/ 2499910 w 7546005"/>
                <a:gd name="connsiteY4" fmla="*/ 472202 h 677993"/>
                <a:gd name="connsiteX5" fmla="*/ 3144750 w 7546005"/>
                <a:gd name="connsiteY5" fmla="*/ 474030 h 677993"/>
                <a:gd name="connsiteX6" fmla="*/ 3808848 w 7546005"/>
                <a:gd name="connsiteY6" fmla="*/ 520189 h 677993"/>
                <a:gd name="connsiteX7" fmla="*/ 4373655 w 7546005"/>
                <a:gd name="connsiteY7" fmla="*/ 576438 h 677993"/>
                <a:gd name="connsiteX8" fmla="*/ 5028186 w 7546005"/>
                <a:gd name="connsiteY8" fmla="*/ 532310 h 677993"/>
                <a:gd name="connsiteX9" fmla="*/ 5633768 w 7546005"/>
                <a:gd name="connsiteY9" fmla="*/ 604822 h 677993"/>
                <a:gd name="connsiteX10" fmla="*/ 6292151 w 7546005"/>
                <a:gd name="connsiteY10" fmla="*/ 534983 h 677993"/>
                <a:gd name="connsiteX11" fmla="*/ 6902745 w 7546005"/>
                <a:gd name="connsiteY11" fmla="*/ 551645 h 677993"/>
                <a:gd name="connsiteX12" fmla="*/ 7546005 w 7546005"/>
                <a:gd name="connsiteY12" fmla="*/ 677993 h 677993"/>
                <a:gd name="connsiteX0" fmla="*/ 0 w 7535325"/>
                <a:gd name="connsiteY0" fmla="*/ 341922 h 604822"/>
                <a:gd name="connsiteX1" fmla="*/ 650434 w 7535325"/>
                <a:gd name="connsiteY1" fmla="*/ 6370 h 604822"/>
                <a:gd name="connsiteX2" fmla="*/ 1265314 w 7535325"/>
                <a:gd name="connsiteY2" fmla="*/ 0 h 604822"/>
                <a:gd name="connsiteX3" fmla="*/ 1867017 w 7535325"/>
                <a:gd name="connsiteY3" fmla="*/ 329049 h 604822"/>
                <a:gd name="connsiteX4" fmla="*/ 2499910 w 7535325"/>
                <a:gd name="connsiteY4" fmla="*/ 472202 h 604822"/>
                <a:gd name="connsiteX5" fmla="*/ 3144750 w 7535325"/>
                <a:gd name="connsiteY5" fmla="*/ 474030 h 604822"/>
                <a:gd name="connsiteX6" fmla="*/ 3808848 w 7535325"/>
                <a:gd name="connsiteY6" fmla="*/ 520189 h 604822"/>
                <a:gd name="connsiteX7" fmla="*/ 4373655 w 7535325"/>
                <a:gd name="connsiteY7" fmla="*/ 576438 h 604822"/>
                <a:gd name="connsiteX8" fmla="*/ 5028186 w 7535325"/>
                <a:gd name="connsiteY8" fmla="*/ 532310 h 604822"/>
                <a:gd name="connsiteX9" fmla="*/ 5633768 w 7535325"/>
                <a:gd name="connsiteY9" fmla="*/ 604822 h 604822"/>
                <a:gd name="connsiteX10" fmla="*/ 6292151 w 7535325"/>
                <a:gd name="connsiteY10" fmla="*/ 534983 h 604822"/>
                <a:gd name="connsiteX11" fmla="*/ 6902745 w 7535325"/>
                <a:gd name="connsiteY11" fmla="*/ 551645 h 604822"/>
                <a:gd name="connsiteX12" fmla="*/ 7535325 w 7535325"/>
                <a:gd name="connsiteY12" fmla="*/ 573598 h 60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5325" h="604822">
                  <a:moveTo>
                    <a:pt x="0" y="341922"/>
                  </a:moveTo>
                  <a:lnTo>
                    <a:pt x="650434" y="6370"/>
                  </a:lnTo>
                  <a:lnTo>
                    <a:pt x="1265314" y="0"/>
                  </a:lnTo>
                  <a:lnTo>
                    <a:pt x="1867017" y="329049"/>
                  </a:lnTo>
                  <a:lnTo>
                    <a:pt x="2499910" y="472202"/>
                  </a:lnTo>
                  <a:lnTo>
                    <a:pt x="3144750" y="474030"/>
                  </a:lnTo>
                  <a:lnTo>
                    <a:pt x="3808848" y="520189"/>
                  </a:lnTo>
                  <a:lnTo>
                    <a:pt x="4373655" y="576438"/>
                  </a:lnTo>
                  <a:lnTo>
                    <a:pt x="5028186" y="532310"/>
                  </a:lnTo>
                  <a:lnTo>
                    <a:pt x="5633768" y="604822"/>
                  </a:lnTo>
                  <a:lnTo>
                    <a:pt x="6292151" y="534983"/>
                  </a:lnTo>
                  <a:lnTo>
                    <a:pt x="6902745" y="551645"/>
                  </a:lnTo>
                  <a:lnTo>
                    <a:pt x="7535325" y="573598"/>
                  </a:lnTo>
                </a:path>
              </a:pathLst>
            </a:custGeom>
            <a:noFill/>
            <a:ln w="57150" cap="rnd" cmpd="sng" algn="ctr">
              <a:solidFill>
                <a:srgbClr val="FFCB0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mn-lt"/>
              </a:endParaRPr>
            </a:p>
          </p:txBody>
        </p:sp>
        <p:sp>
          <p:nvSpPr>
            <p:cNvPr id="95236" name="Freeform 95235"/>
            <p:cNvSpPr/>
            <p:nvPr/>
          </p:nvSpPr>
          <p:spPr bwMode="auto">
            <a:xfrm>
              <a:off x="1172788" y="2721030"/>
              <a:ext cx="7533304" cy="1742021"/>
            </a:xfrm>
            <a:custGeom>
              <a:avLst/>
              <a:gdLst>
                <a:gd name="connsiteX0" fmla="*/ 0 w 7569724"/>
                <a:gd name="connsiteY0" fmla="*/ 942681 h 942681"/>
                <a:gd name="connsiteX1" fmla="*/ 641023 w 7569724"/>
                <a:gd name="connsiteY1" fmla="*/ 933254 h 942681"/>
                <a:gd name="connsiteX2" fmla="*/ 1272619 w 7569724"/>
                <a:gd name="connsiteY2" fmla="*/ 593889 h 942681"/>
                <a:gd name="connsiteX3" fmla="*/ 1932495 w 7569724"/>
                <a:gd name="connsiteY3" fmla="*/ 678730 h 942681"/>
                <a:gd name="connsiteX4" fmla="*/ 2535810 w 7569724"/>
                <a:gd name="connsiteY4" fmla="*/ 452487 h 942681"/>
                <a:gd name="connsiteX5" fmla="*/ 3855563 w 7569724"/>
                <a:gd name="connsiteY5" fmla="*/ 452487 h 942681"/>
                <a:gd name="connsiteX6" fmla="*/ 4440025 w 7569724"/>
                <a:gd name="connsiteY6" fmla="*/ 311085 h 942681"/>
                <a:gd name="connsiteX7" fmla="*/ 5081048 w 7569724"/>
                <a:gd name="connsiteY7" fmla="*/ 499621 h 942681"/>
                <a:gd name="connsiteX8" fmla="*/ 5665509 w 7569724"/>
                <a:gd name="connsiteY8" fmla="*/ 348792 h 942681"/>
                <a:gd name="connsiteX9" fmla="*/ 6297105 w 7569724"/>
                <a:gd name="connsiteY9" fmla="*/ 0 h 942681"/>
                <a:gd name="connsiteX10" fmla="*/ 6919274 w 7569724"/>
                <a:gd name="connsiteY10" fmla="*/ 245097 h 942681"/>
                <a:gd name="connsiteX11" fmla="*/ 7569724 w 7569724"/>
                <a:gd name="connsiteY11" fmla="*/ 329938 h 942681"/>
                <a:gd name="connsiteX0" fmla="*/ 0 w 7569724"/>
                <a:gd name="connsiteY0" fmla="*/ 942681 h 942681"/>
                <a:gd name="connsiteX1" fmla="*/ 631879 w 7569724"/>
                <a:gd name="connsiteY1" fmla="*/ 584931 h 942681"/>
                <a:gd name="connsiteX2" fmla="*/ 1272619 w 7569724"/>
                <a:gd name="connsiteY2" fmla="*/ 593889 h 942681"/>
                <a:gd name="connsiteX3" fmla="*/ 1932495 w 7569724"/>
                <a:gd name="connsiteY3" fmla="*/ 678730 h 942681"/>
                <a:gd name="connsiteX4" fmla="*/ 2535810 w 7569724"/>
                <a:gd name="connsiteY4" fmla="*/ 452487 h 942681"/>
                <a:gd name="connsiteX5" fmla="*/ 3855563 w 7569724"/>
                <a:gd name="connsiteY5" fmla="*/ 452487 h 942681"/>
                <a:gd name="connsiteX6" fmla="*/ 4440025 w 7569724"/>
                <a:gd name="connsiteY6" fmla="*/ 311085 h 942681"/>
                <a:gd name="connsiteX7" fmla="*/ 5081048 w 7569724"/>
                <a:gd name="connsiteY7" fmla="*/ 499621 h 942681"/>
                <a:gd name="connsiteX8" fmla="*/ 5665509 w 7569724"/>
                <a:gd name="connsiteY8" fmla="*/ 348792 h 942681"/>
                <a:gd name="connsiteX9" fmla="*/ 6297105 w 7569724"/>
                <a:gd name="connsiteY9" fmla="*/ 0 h 942681"/>
                <a:gd name="connsiteX10" fmla="*/ 6919274 w 7569724"/>
                <a:gd name="connsiteY10" fmla="*/ 245097 h 942681"/>
                <a:gd name="connsiteX11" fmla="*/ 7569724 w 7569724"/>
                <a:gd name="connsiteY11" fmla="*/ 329938 h 942681"/>
                <a:gd name="connsiteX0" fmla="*/ 0 w 7569724"/>
                <a:gd name="connsiteY0" fmla="*/ 942681 h 942681"/>
                <a:gd name="connsiteX1" fmla="*/ 631879 w 7569724"/>
                <a:gd name="connsiteY1" fmla="*/ 584931 h 942681"/>
                <a:gd name="connsiteX2" fmla="*/ 1290907 w 7569724"/>
                <a:gd name="connsiteY2" fmla="*/ 715802 h 942681"/>
                <a:gd name="connsiteX3" fmla="*/ 1932495 w 7569724"/>
                <a:gd name="connsiteY3" fmla="*/ 678730 h 942681"/>
                <a:gd name="connsiteX4" fmla="*/ 2535810 w 7569724"/>
                <a:gd name="connsiteY4" fmla="*/ 452487 h 942681"/>
                <a:gd name="connsiteX5" fmla="*/ 3855563 w 7569724"/>
                <a:gd name="connsiteY5" fmla="*/ 452487 h 942681"/>
                <a:gd name="connsiteX6" fmla="*/ 4440025 w 7569724"/>
                <a:gd name="connsiteY6" fmla="*/ 311085 h 942681"/>
                <a:gd name="connsiteX7" fmla="*/ 5081048 w 7569724"/>
                <a:gd name="connsiteY7" fmla="*/ 499621 h 942681"/>
                <a:gd name="connsiteX8" fmla="*/ 5665509 w 7569724"/>
                <a:gd name="connsiteY8" fmla="*/ 348792 h 942681"/>
                <a:gd name="connsiteX9" fmla="*/ 6297105 w 7569724"/>
                <a:gd name="connsiteY9" fmla="*/ 0 h 942681"/>
                <a:gd name="connsiteX10" fmla="*/ 6919274 w 7569724"/>
                <a:gd name="connsiteY10" fmla="*/ 245097 h 942681"/>
                <a:gd name="connsiteX11" fmla="*/ 7569724 w 7569724"/>
                <a:gd name="connsiteY11" fmla="*/ 329938 h 942681"/>
                <a:gd name="connsiteX0" fmla="*/ 0 w 7569724"/>
                <a:gd name="connsiteY0" fmla="*/ 942681 h 987866"/>
                <a:gd name="connsiteX1" fmla="*/ 631879 w 7569724"/>
                <a:gd name="connsiteY1" fmla="*/ 584931 h 987866"/>
                <a:gd name="connsiteX2" fmla="*/ 1290907 w 7569724"/>
                <a:gd name="connsiteY2" fmla="*/ 715802 h 987866"/>
                <a:gd name="connsiteX3" fmla="*/ 1895919 w 7569724"/>
                <a:gd name="connsiteY3" fmla="*/ 987866 h 987866"/>
                <a:gd name="connsiteX4" fmla="*/ 2535810 w 7569724"/>
                <a:gd name="connsiteY4" fmla="*/ 452487 h 987866"/>
                <a:gd name="connsiteX5" fmla="*/ 3855563 w 7569724"/>
                <a:gd name="connsiteY5" fmla="*/ 452487 h 987866"/>
                <a:gd name="connsiteX6" fmla="*/ 4440025 w 7569724"/>
                <a:gd name="connsiteY6" fmla="*/ 311085 h 987866"/>
                <a:gd name="connsiteX7" fmla="*/ 5081048 w 7569724"/>
                <a:gd name="connsiteY7" fmla="*/ 499621 h 987866"/>
                <a:gd name="connsiteX8" fmla="*/ 5665509 w 7569724"/>
                <a:gd name="connsiteY8" fmla="*/ 348792 h 987866"/>
                <a:gd name="connsiteX9" fmla="*/ 6297105 w 7569724"/>
                <a:gd name="connsiteY9" fmla="*/ 0 h 987866"/>
                <a:gd name="connsiteX10" fmla="*/ 6919274 w 7569724"/>
                <a:gd name="connsiteY10" fmla="*/ 245097 h 987866"/>
                <a:gd name="connsiteX11" fmla="*/ 7569724 w 7569724"/>
                <a:gd name="connsiteY11" fmla="*/ 329938 h 987866"/>
                <a:gd name="connsiteX0" fmla="*/ 0 w 7569724"/>
                <a:gd name="connsiteY0" fmla="*/ 942681 h 1244921"/>
                <a:gd name="connsiteX1" fmla="*/ 631879 w 7569724"/>
                <a:gd name="connsiteY1" fmla="*/ 584931 h 1244921"/>
                <a:gd name="connsiteX2" fmla="*/ 1290907 w 7569724"/>
                <a:gd name="connsiteY2" fmla="*/ 715802 h 1244921"/>
                <a:gd name="connsiteX3" fmla="*/ 1895919 w 7569724"/>
                <a:gd name="connsiteY3" fmla="*/ 987866 h 1244921"/>
                <a:gd name="connsiteX4" fmla="*/ 2526666 w 7569724"/>
                <a:gd name="connsiteY4" fmla="*/ 1244921 h 1244921"/>
                <a:gd name="connsiteX5" fmla="*/ 3855563 w 7569724"/>
                <a:gd name="connsiteY5" fmla="*/ 452487 h 1244921"/>
                <a:gd name="connsiteX6" fmla="*/ 4440025 w 7569724"/>
                <a:gd name="connsiteY6" fmla="*/ 311085 h 1244921"/>
                <a:gd name="connsiteX7" fmla="*/ 5081048 w 7569724"/>
                <a:gd name="connsiteY7" fmla="*/ 499621 h 1244921"/>
                <a:gd name="connsiteX8" fmla="*/ 5665509 w 7569724"/>
                <a:gd name="connsiteY8" fmla="*/ 348792 h 1244921"/>
                <a:gd name="connsiteX9" fmla="*/ 6297105 w 7569724"/>
                <a:gd name="connsiteY9" fmla="*/ 0 h 1244921"/>
                <a:gd name="connsiteX10" fmla="*/ 6919274 w 7569724"/>
                <a:gd name="connsiteY10" fmla="*/ 245097 h 1244921"/>
                <a:gd name="connsiteX11" fmla="*/ 7569724 w 7569724"/>
                <a:gd name="connsiteY11" fmla="*/ 329938 h 1244921"/>
                <a:gd name="connsiteX0" fmla="*/ 0 w 7569724"/>
                <a:gd name="connsiteY0" fmla="*/ 942681 h 1257983"/>
                <a:gd name="connsiteX1" fmla="*/ 631879 w 7569724"/>
                <a:gd name="connsiteY1" fmla="*/ 584931 h 1257983"/>
                <a:gd name="connsiteX2" fmla="*/ 1290907 w 7569724"/>
                <a:gd name="connsiteY2" fmla="*/ 715802 h 1257983"/>
                <a:gd name="connsiteX3" fmla="*/ 1895919 w 7569724"/>
                <a:gd name="connsiteY3" fmla="*/ 987866 h 1257983"/>
                <a:gd name="connsiteX4" fmla="*/ 2526666 w 7569724"/>
                <a:gd name="connsiteY4" fmla="*/ 1244921 h 1257983"/>
                <a:gd name="connsiteX5" fmla="*/ 3178907 w 7569724"/>
                <a:gd name="connsiteY5" fmla="*/ 1257983 h 1257983"/>
                <a:gd name="connsiteX6" fmla="*/ 4440025 w 7569724"/>
                <a:gd name="connsiteY6" fmla="*/ 311085 h 1257983"/>
                <a:gd name="connsiteX7" fmla="*/ 5081048 w 7569724"/>
                <a:gd name="connsiteY7" fmla="*/ 499621 h 1257983"/>
                <a:gd name="connsiteX8" fmla="*/ 5665509 w 7569724"/>
                <a:gd name="connsiteY8" fmla="*/ 348792 h 1257983"/>
                <a:gd name="connsiteX9" fmla="*/ 6297105 w 7569724"/>
                <a:gd name="connsiteY9" fmla="*/ 0 h 1257983"/>
                <a:gd name="connsiteX10" fmla="*/ 6919274 w 7569724"/>
                <a:gd name="connsiteY10" fmla="*/ 245097 h 1257983"/>
                <a:gd name="connsiteX11" fmla="*/ 7569724 w 7569724"/>
                <a:gd name="connsiteY11" fmla="*/ 329938 h 1257983"/>
                <a:gd name="connsiteX0" fmla="*/ 0 w 7569724"/>
                <a:gd name="connsiteY0" fmla="*/ 942681 h 1312513"/>
                <a:gd name="connsiteX1" fmla="*/ 631879 w 7569724"/>
                <a:gd name="connsiteY1" fmla="*/ 584931 h 1312513"/>
                <a:gd name="connsiteX2" fmla="*/ 1290907 w 7569724"/>
                <a:gd name="connsiteY2" fmla="*/ 715802 h 1312513"/>
                <a:gd name="connsiteX3" fmla="*/ 1895919 w 7569724"/>
                <a:gd name="connsiteY3" fmla="*/ 987866 h 1312513"/>
                <a:gd name="connsiteX4" fmla="*/ 2526666 w 7569724"/>
                <a:gd name="connsiteY4" fmla="*/ 1244921 h 1312513"/>
                <a:gd name="connsiteX5" fmla="*/ 3178907 w 7569724"/>
                <a:gd name="connsiteY5" fmla="*/ 1257983 h 1312513"/>
                <a:gd name="connsiteX6" fmla="*/ 3790801 w 7569724"/>
                <a:gd name="connsiteY6" fmla="*/ 1312513 h 1312513"/>
                <a:gd name="connsiteX7" fmla="*/ 5081048 w 7569724"/>
                <a:gd name="connsiteY7" fmla="*/ 499621 h 1312513"/>
                <a:gd name="connsiteX8" fmla="*/ 5665509 w 7569724"/>
                <a:gd name="connsiteY8" fmla="*/ 348792 h 1312513"/>
                <a:gd name="connsiteX9" fmla="*/ 6297105 w 7569724"/>
                <a:gd name="connsiteY9" fmla="*/ 0 h 1312513"/>
                <a:gd name="connsiteX10" fmla="*/ 6919274 w 7569724"/>
                <a:gd name="connsiteY10" fmla="*/ 245097 h 1312513"/>
                <a:gd name="connsiteX11" fmla="*/ 7569724 w 7569724"/>
                <a:gd name="connsiteY11" fmla="*/ 329938 h 1312513"/>
                <a:gd name="connsiteX0" fmla="*/ 0 w 7569724"/>
                <a:gd name="connsiteY0" fmla="*/ 942681 h 1312513"/>
                <a:gd name="connsiteX1" fmla="*/ 631879 w 7569724"/>
                <a:gd name="connsiteY1" fmla="*/ 584931 h 1312513"/>
                <a:gd name="connsiteX2" fmla="*/ 1290907 w 7569724"/>
                <a:gd name="connsiteY2" fmla="*/ 715802 h 1312513"/>
                <a:gd name="connsiteX3" fmla="*/ 1895919 w 7569724"/>
                <a:gd name="connsiteY3" fmla="*/ 987866 h 1312513"/>
                <a:gd name="connsiteX4" fmla="*/ 2526666 w 7569724"/>
                <a:gd name="connsiteY4" fmla="*/ 1244921 h 1312513"/>
                <a:gd name="connsiteX5" fmla="*/ 3178907 w 7569724"/>
                <a:gd name="connsiteY5" fmla="*/ 1257983 h 1312513"/>
                <a:gd name="connsiteX6" fmla="*/ 3790801 w 7569724"/>
                <a:gd name="connsiteY6" fmla="*/ 1312513 h 1312513"/>
                <a:gd name="connsiteX7" fmla="*/ 4404392 w 7569724"/>
                <a:gd name="connsiteY7" fmla="*/ 1292055 h 1312513"/>
                <a:gd name="connsiteX8" fmla="*/ 5665509 w 7569724"/>
                <a:gd name="connsiteY8" fmla="*/ 348792 h 1312513"/>
                <a:gd name="connsiteX9" fmla="*/ 6297105 w 7569724"/>
                <a:gd name="connsiteY9" fmla="*/ 0 h 1312513"/>
                <a:gd name="connsiteX10" fmla="*/ 6919274 w 7569724"/>
                <a:gd name="connsiteY10" fmla="*/ 245097 h 1312513"/>
                <a:gd name="connsiteX11" fmla="*/ 7569724 w 7569724"/>
                <a:gd name="connsiteY11" fmla="*/ 329938 h 1312513"/>
                <a:gd name="connsiteX0" fmla="*/ 0 w 7569724"/>
                <a:gd name="connsiteY0" fmla="*/ 942681 h 1312513"/>
                <a:gd name="connsiteX1" fmla="*/ 631879 w 7569724"/>
                <a:gd name="connsiteY1" fmla="*/ 584931 h 1312513"/>
                <a:gd name="connsiteX2" fmla="*/ 1290907 w 7569724"/>
                <a:gd name="connsiteY2" fmla="*/ 715802 h 1312513"/>
                <a:gd name="connsiteX3" fmla="*/ 1895919 w 7569724"/>
                <a:gd name="connsiteY3" fmla="*/ 987866 h 1312513"/>
                <a:gd name="connsiteX4" fmla="*/ 2526666 w 7569724"/>
                <a:gd name="connsiteY4" fmla="*/ 1244921 h 1312513"/>
                <a:gd name="connsiteX5" fmla="*/ 3178907 w 7569724"/>
                <a:gd name="connsiteY5" fmla="*/ 1257983 h 1312513"/>
                <a:gd name="connsiteX6" fmla="*/ 3790801 w 7569724"/>
                <a:gd name="connsiteY6" fmla="*/ 1312513 h 1312513"/>
                <a:gd name="connsiteX7" fmla="*/ 4404392 w 7569724"/>
                <a:gd name="connsiteY7" fmla="*/ 1292055 h 1312513"/>
                <a:gd name="connsiteX8" fmla="*/ 5043717 w 7569724"/>
                <a:gd name="connsiteY8" fmla="*/ 1306679 h 1312513"/>
                <a:gd name="connsiteX9" fmla="*/ 6297105 w 7569724"/>
                <a:gd name="connsiteY9" fmla="*/ 0 h 1312513"/>
                <a:gd name="connsiteX10" fmla="*/ 6919274 w 7569724"/>
                <a:gd name="connsiteY10" fmla="*/ 245097 h 1312513"/>
                <a:gd name="connsiteX11" fmla="*/ 7569724 w 7569724"/>
                <a:gd name="connsiteY11" fmla="*/ 329938 h 1312513"/>
                <a:gd name="connsiteX0" fmla="*/ 0 w 7569724"/>
                <a:gd name="connsiteY0" fmla="*/ 697584 h 1109007"/>
                <a:gd name="connsiteX1" fmla="*/ 631879 w 7569724"/>
                <a:gd name="connsiteY1" fmla="*/ 339834 h 1109007"/>
                <a:gd name="connsiteX2" fmla="*/ 1290907 w 7569724"/>
                <a:gd name="connsiteY2" fmla="*/ 470705 h 1109007"/>
                <a:gd name="connsiteX3" fmla="*/ 1895919 w 7569724"/>
                <a:gd name="connsiteY3" fmla="*/ 742769 h 1109007"/>
                <a:gd name="connsiteX4" fmla="*/ 2526666 w 7569724"/>
                <a:gd name="connsiteY4" fmla="*/ 999824 h 1109007"/>
                <a:gd name="connsiteX5" fmla="*/ 3178907 w 7569724"/>
                <a:gd name="connsiteY5" fmla="*/ 1012886 h 1109007"/>
                <a:gd name="connsiteX6" fmla="*/ 3790801 w 7569724"/>
                <a:gd name="connsiteY6" fmla="*/ 1067416 h 1109007"/>
                <a:gd name="connsiteX7" fmla="*/ 4404392 w 7569724"/>
                <a:gd name="connsiteY7" fmla="*/ 1046958 h 1109007"/>
                <a:gd name="connsiteX8" fmla="*/ 5043717 w 7569724"/>
                <a:gd name="connsiteY8" fmla="*/ 1061582 h 1109007"/>
                <a:gd name="connsiteX9" fmla="*/ 5657025 w 7569724"/>
                <a:gd name="connsiteY9" fmla="*/ 1109007 h 1109007"/>
                <a:gd name="connsiteX10" fmla="*/ 6919274 w 7569724"/>
                <a:gd name="connsiteY10" fmla="*/ 0 h 1109007"/>
                <a:gd name="connsiteX11" fmla="*/ 7569724 w 7569724"/>
                <a:gd name="connsiteY11" fmla="*/ 84841 h 1109007"/>
                <a:gd name="connsiteX0" fmla="*/ 0 w 7569724"/>
                <a:gd name="connsiteY0" fmla="*/ 697584 h 1182891"/>
                <a:gd name="connsiteX1" fmla="*/ 631879 w 7569724"/>
                <a:gd name="connsiteY1" fmla="*/ 339834 h 1182891"/>
                <a:gd name="connsiteX2" fmla="*/ 1290907 w 7569724"/>
                <a:gd name="connsiteY2" fmla="*/ 470705 h 1182891"/>
                <a:gd name="connsiteX3" fmla="*/ 1895919 w 7569724"/>
                <a:gd name="connsiteY3" fmla="*/ 742769 h 1182891"/>
                <a:gd name="connsiteX4" fmla="*/ 2526666 w 7569724"/>
                <a:gd name="connsiteY4" fmla="*/ 999824 h 1182891"/>
                <a:gd name="connsiteX5" fmla="*/ 3178907 w 7569724"/>
                <a:gd name="connsiteY5" fmla="*/ 1012886 h 1182891"/>
                <a:gd name="connsiteX6" fmla="*/ 3790801 w 7569724"/>
                <a:gd name="connsiteY6" fmla="*/ 1067416 h 1182891"/>
                <a:gd name="connsiteX7" fmla="*/ 4404392 w 7569724"/>
                <a:gd name="connsiteY7" fmla="*/ 1046958 h 1182891"/>
                <a:gd name="connsiteX8" fmla="*/ 5043717 w 7569724"/>
                <a:gd name="connsiteY8" fmla="*/ 1061582 h 1182891"/>
                <a:gd name="connsiteX9" fmla="*/ 5657025 w 7569724"/>
                <a:gd name="connsiteY9" fmla="*/ 1109007 h 1182891"/>
                <a:gd name="connsiteX10" fmla="*/ 6259458 w 7569724"/>
                <a:gd name="connsiteY10" fmla="*/ 1111846 h 1182891"/>
                <a:gd name="connsiteX11" fmla="*/ 6919274 w 7569724"/>
                <a:gd name="connsiteY11" fmla="*/ 0 h 1182891"/>
                <a:gd name="connsiteX12" fmla="*/ 7569724 w 7569724"/>
                <a:gd name="connsiteY12" fmla="*/ 84841 h 1182891"/>
                <a:gd name="connsiteX0" fmla="*/ 0 w 7569724"/>
                <a:gd name="connsiteY0" fmla="*/ 697584 h 1111846"/>
                <a:gd name="connsiteX1" fmla="*/ 631879 w 7569724"/>
                <a:gd name="connsiteY1" fmla="*/ 339834 h 1111846"/>
                <a:gd name="connsiteX2" fmla="*/ 1290907 w 7569724"/>
                <a:gd name="connsiteY2" fmla="*/ 470705 h 1111846"/>
                <a:gd name="connsiteX3" fmla="*/ 1895919 w 7569724"/>
                <a:gd name="connsiteY3" fmla="*/ 742769 h 1111846"/>
                <a:gd name="connsiteX4" fmla="*/ 2526666 w 7569724"/>
                <a:gd name="connsiteY4" fmla="*/ 999824 h 1111846"/>
                <a:gd name="connsiteX5" fmla="*/ 3178907 w 7569724"/>
                <a:gd name="connsiteY5" fmla="*/ 1012886 h 1111846"/>
                <a:gd name="connsiteX6" fmla="*/ 3790801 w 7569724"/>
                <a:gd name="connsiteY6" fmla="*/ 1067416 h 1111846"/>
                <a:gd name="connsiteX7" fmla="*/ 4404392 w 7569724"/>
                <a:gd name="connsiteY7" fmla="*/ 1046958 h 1111846"/>
                <a:gd name="connsiteX8" fmla="*/ 5043717 w 7569724"/>
                <a:gd name="connsiteY8" fmla="*/ 1061582 h 1111846"/>
                <a:gd name="connsiteX9" fmla="*/ 5657025 w 7569724"/>
                <a:gd name="connsiteY9" fmla="*/ 1109007 h 1111846"/>
                <a:gd name="connsiteX10" fmla="*/ 6259458 w 7569724"/>
                <a:gd name="connsiteY10" fmla="*/ 1111846 h 1111846"/>
                <a:gd name="connsiteX11" fmla="*/ 6919274 w 7569724"/>
                <a:gd name="connsiteY11" fmla="*/ 0 h 1111846"/>
                <a:gd name="connsiteX12" fmla="*/ 7569724 w 7569724"/>
                <a:gd name="connsiteY12" fmla="*/ 84841 h 1111846"/>
                <a:gd name="connsiteX0" fmla="*/ 0 w 7569724"/>
                <a:gd name="connsiteY0" fmla="*/ 612743 h 1027005"/>
                <a:gd name="connsiteX1" fmla="*/ 631879 w 7569724"/>
                <a:gd name="connsiteY1" fmla="*/ 254993 h 1027005"/>
                <a:gd name="connsiteX2" fmla="*/ 1290907 w 7569724"/>
                <a:gd name="connsiteY2" fmla="*/ 385864 h 1027005"/>
                <a:gd name="connsiteX3" fmla="*/ 1895919 w 7569724"/>
                <a:gd name="connsiteY3" fmla="*/ 657928 h 1027005"/>
                <a:gd name="connsiteX4" fmla="*/ 2526666 w 7569724"/>
                <a:gd name="connsiteY4" fmla="*/ 914983 h 1027005"/>
                <a:gd name="connsiteX5" fmla="*/ 3178907 w 7569724"/>
                <a:gd name="connsiteY5" fmla="*/ 928045 h 1027005"/>
                <a:gd name="connsiteX6" fmla="*/ 3790801 w 7569724"/>
                <a:gd name="connsiteY6" fmla="*/ 982575 h 1027005"/>
                <a:gd name="connsiteX7" fmla="*/ 4404392 w 7569724"/>
                <a:gd name="connsiteY7" fmla="*/ 962117 h 1027005"/>
                <a:gd name="connsiteX8" fmla="*/ 5043717 w 7569724"/>
                <a:gd name="connsiteY8" fmla="*/ 976741 h 1027005"/>
                <a:gd name="connsiteX9" fmla="*/ 5657025 w 7569724"/>
                <a:gd name="connsiteY9" fmla="*/ 1024166 h 1027005"/>
                <a:gd name="connsiteX10" fmla="*/ 6259458 w 7569724"/>
                <a:gd name="connsiteY10" fmla="*/ 1027005 h 1027005"/>
                <a:gd name="connsiteX11" fmla="*/ 6882698 w 7569724"/>
                <a:gd name="connsiteY11" fmla="*/ 1016729 h 1027005"/>
                <a:gd name="connsiteX12" fmla="*/ 7569724 w 7569724"/>
                <a:gd name="connsiteY12" fmla="*/ 0 h 1027005"/>
                <a:gd name="connsiteX0" fmla="*/ 0 w 7551436"/>
                <a:gd name="connsiteY0" fmla="*/ 357750 h 772012"/>
                <a:gd name="connsiteX1" fmla="*/ 631879 w 7551436"/>
                <a:gd name="connsiteY1" fmla="*/ 0 h 772012"/>
                <a:gd name="connsiteX2" fmla="*/ 1290907 w 7551436"/>
                <a:gd name="connsiteY2" fmla="*/ 130871 h 772012"/>
                <a:gd name="connsiteX3" fmla="*/ 1895919 w 7551436"/>
                <a:gd name="connsiteY3" fmla="*/ 402935 h 772012"/>
                <a:gd name="connsiteX4" fmla="*/ 2526666 w 7551436"/>
                <a:gd name="connsiteY4" fmla="*/ 659990 h 772012"/>
                <a:gd name="connsiteX5" fmla="*/ 3178907 w 7551436"/>
                <a:gd name="connsiteY5" fmla="*/ 673052 h 772012"/>
                <a:gd name="connsiteX6" fmla="*/ 3790801 w 7551436"/>
                <a:gd name="connsiteY6" fmla="*/ 727582 h 772012"/>
                <a:gd name="connsiteX7" fmla="*/ 4404392 w 7551436"/>
                <a:gd name="connsiteY7" fmla="*/ 707124 h 772012"/>
                <a:gd name="connsiteX8" fmla="*/ 5043717 w 7551436"/>
                <a:gd name="connsiteY8" fmla="*/ 721748 h 772012"/>
                <a:gd name="connsiteX9" fmla="*/ 5657025 w 7551436"/>
                <a:gd name="connsiteY9" fmla="*/ 769173 h 772012"/>
                <a:gd name="connsiteX10" fmla="*/ 6259458 w 7551436"/>
                <a:gd name="connsiteY10" fmla="*/ 772012 h 772012"/>
                <a:gd name="connsiteX11" fmla="*/ 6882698 w 7551436"/>
                <a:gd name="connsiteY11" fmla="*/ 761736 h 772012"/>
                <a:gd name="connsiteX12" fmla="*/ 7551436 w 7551436"/>
                <a:gd name="connsiteY12" fmla="*/ 737726 h 772012"/>
                <a:gd name="connsiteX0" fmla="*/ 0 w 7551436"/>
                <a:gd name="connsiteY0" fmla="*/ 420700 h 834962"/>
                <a:gd name="connsiteX1" fmla="*/ 626365 w 7551436"/>
                <a:gd name="connsiteY1" fmla="*/ 0 h 834962"/>
                <a:gd name="connsiteX2" fmla="*/ 1290907 w 7551436"/>
                <a:gd name="connsiteY2" fmla="*/ 193821 h 834962"/>
                <a:gd name="connsiteX3" fmla="*/ 1895919 w 7551436"/>
                <a:gd name="connsiteY3" fmla="*/ 465885 h 834962"/>
                <a:gd name="connsiteX4" fmla="*/ 2526666 w 7551436"/>
                <a:gd name="connsiteY4" fmla="*/ 722940 h 834962"/>
                <a:gd name="connsiteX5" fmla="*/ 3178907 w 7551436"/>
                <a:gd name="connsiteY5" fmla="*/ 736002 h 834962"/>
                <a:gd name="connsiteX6" fmla="*/ 3790801 w 7551436"/>
                <a:gd name="connsiteY6" fmla="*/ 790532 h 834962"/>
                <a:gd name="connsiteX7" fmla="*/ 4404392 w 7551436"/>
                <a:gd name="connsiteY7" fmla="*/ 770074 h 834962"/>
                <a:gd name="connsiteX8" fmla="*/ 5043717 w 7551436"/>
                <a:gd name="connsiteY8" fmla="*/ 784698 h 834962"/>
                <a:gd name="connsiteX9" fmla="*/ 5657025 w 7551436"/>
                <a:gd name="connsiteY9" fmla="*/ 832123 h 834962"/>
                <a:gd name="connsiteX10" fmla="*/ 6259458 w 7551436"/>
                <a:gd name="connsiteY10" fmla="*/ 834962 h 834962"/>
                <a:gd name="connsiteX11" fmla="*/ 6882698 w 7551436"/>
                <a:gd name="connsiteY11" fmla="*/ 824686 h 834962"/>
                <a:gd name="connsiteX12" fmla="*/ 7551436 w 7551436"/>
                <a:gd name="connsiteY12" fmla="*/ 800676 h 834962"/>
                <a:gd name="connsiteX0" fmla="*/ 0 w 7551436"/>
                <a:gd name="connsiteY0" fmla="*/ 420700 h 834962"/>
                <a:gd name="connsiteX1" fmla="*/ 626365 w 7551436"/>
                <a:gd name="connsiteY1" fmla="*/ 0 h 834962"/>
                <a:gd name="connsiteX2" fmla="*/ 1257826 w 7551436"/>
                <a:gd name="connsiteY2" fmla="*/ 117757 h 834962"/>
                <a:gd name="connsiteX3" fmla="*/ 1895919 w 7551436"/>
                <a:gd name="connsiteY3" fmla="*/ 465885 h 834962"/>
                <a:gd name="connsiteX4" fmla="*/ 2526666 w 7551436"/>
                <a:gd name="connsiteY4" fmla="*/ 722940 h 834962"/>
                <a:gd name="connsiteX5" fmla="*/ 3178907 w 7551436"/>
                <a:gd name="connsiteY5" fmla="*/ 736002 h 834962"/>
                <a:gd name="connsiteX6" fmla="*/ 3790801 w 7551436"/>
                <a:gd name="connsiteY6" fmla="*/ 790532 h 834962"/>
                <a:gd name="connsiteX7" fmla="*/ 4404392 w 7551436"/>
                <a:gd name="connsiteY7" fmla="*/ 770074 h 834962"/>
                <a:gd name="connsiteX8" fmla="*/ 5043717 w 7551436"/>
                <a:gd name="connsiteY8" fmla="*/ 784698 h 834962"/>
                <a:gd name="connsiteX9" fmla="*/ 5657025 w 7551436"/>
                <a:gd name="connsiteY9" fmla="*/ 832123 h 834962"/>
                <a:gd name="connsiteX10" fmla="*/ 6259458 w 7551436"/>
                <a:gd name="connsiteY10" fmla="*/ 834962 h 834962"/>
                <a:gd name="connsiteX11" fmla="*/ 6882698 w 7551436"/>
                <a:gd name="connsiteY11" fmla="*/ 824686 h 834962"/>
                <a:gd name="connsiteX12" fmla="*/ 7551436 w 7551436"/>
                <a:gd name="connsiteY12" fmla="*/ 800676 h 834962"/>
                <a:gd name="connsiteX0" fmla="*/ 0 w 7551436"/>
                <a:gd name="connsiteY0" fmla="*/ 420700 h 834962"/>
                <a:gd name="connsiteX1" fmla="*/ 626365 w 7551436"/>
                <a:gd name="connsiteY1" fmla="*/ 0 h 834962"/>
                <a:gd name="connsiteX2" fmla="*/ 1257826 w 7551436"/>
                <a:gd name="connsiteY2" fmla="*/ 117757 h 834962"/>
                <a:gd name="connsiteX3" fmla="*/ 2050297 w 7551436"/>
                <a:gd name="connsiteY3" fmla="*/ 405559 h 834962"/>
                <a:gd name="connsiteX4" fmla="*/ 2526666 w 7551436"/>
                <a:gd name="connsiteY4" fmla="*/ 722940 h 834962"/>
                <a:gd name="connsiteX5" fmla="*/ 3178907 w 7551436"/>
                <a:gd name="connsiteY5" fmla="*/ 736002 h 834962"/>
                <a:gd name="connsiteX6" fmla="*/ 3790801 w 7551436"/>
                <a:gd name="connsiteY6" fmla="*/ 790532 h 834962"/>
                <a:gd name="connsiteX7" fmla="*/ 4404392 w 7551436"/>
                <a:gd name="connsiteY7" fmla="*/ 770074 h 834962"/>
                <a:gd name="connsiteX8" fmla="*/ 5043717 w 7551436"/>
                <a:gd name="connsiteY8" fmla="*/ 784698 h 834962"/>
                <a:gd name="connsiteX9" fmla="*/ 5657025 w 7551436"/>
                <a:gd name="connsiteY9" fmla="*/ 832123 h 834962"/>
                <a:gd name="connsiteX10" fmla="*/ 6259458 w 7551436"/>
                <a:gd name="connsiteY10" fmla="*/ 834962 h 834962"/>
                <a:gd name="connsiteX11" fmla="*/ 6882698 w 7551436"/>
                <a:gd name="connsiteY11" fmla="*/ 824686 h 834962"/>
                <a:gd name="connsiteX12" fmla="*/ 7551436 w 7551436"/>
                <a:gd name="connsiteY12" fmla="*/ 800676 h 834962"/>
                <a:gd name="connsiteX0" fmla="*/ 0 w 7551436"/>
                <a:gd name="connsiteY0" fmla="*/ 420700 h 834962"/>
                <a:gd name="connsiteX1" fmla="*/ 626365 w 7551436"/>
                <a:gd name="connsiteY1" fmla="*/ 0 h 834962"/>
                <a:gd name="connsiteX2" fmla="*/ 1257826 w 7551436"/>
                <a:gd name="connsiteY2" fmla="*/ 117757 h 834962"/>
                <a:gd name="connsiteX3" fmla="*/ 1857324 w 7551436"/>
                <a:gd name="connsiteY3" fmla="*/ 465886 h 834962"/>
                <a:gd name="connsiteX4" fmla="*/ 2526666 w 7551436"/>
                <a:gd name="connsiteY4" fmla="*/ 722940 h 834962"/>
                <a:gd name="connsiteX5" fmla="*/ 3178907 w 7551436"/>
                <a:gd name="connsiteY5" fmla="*/ 736002 h 834962"/>
                <a:gd name="connsiteX6" fmla="*/ 3790801 w 7551436"/>
                <a:gd name="connsiteY6" fmla="*/ 790532 h 834962"/>
                <a:gd name="connsiteX7" fmla="*/ 4404392 w 7551436"/>
                <a:gd name="connsiteY7" fmla="*/ 770074 h 834962"/>
                <a:gd name="connsiteX8" fmla="*/ 5043717 w 7551436"/>
                <a:gd name="connsiteY8" fmla="*/ 784698 h 834962"/>
                <a:gd name="connsiteX9" fmla="*/ 5657025 w 7551436"/>
                <a:gd name="connsiteY9" fmla="*/ 832123 h 834962"/>
                <a:gd name="connsiteX10" fmla="*/ 6259458 w 7551436"/>
                <a:gd name="connsiteY10" fmla="*/ 834962 h 834962"/>
                <a:gd name="connsiteX11" fmla="*/ 6882698 w 7551436"/>
                <a:gd name="connsiteY11" fmla="*/ 824686 h 834962"/>
                <a:gd name="connsiteX12" fmla="*/ 7551436 w 7551436"/>
                <a:gd name="connsiteY12" fmla="*/ 800676 h 834962"/>
                <a:gd name="connsiteX0" fmla="*/ 0 w 7551436"/>
                <a:gd name="connsiteY0" fmla="*/ 420700 h 834962"/>
                <a:gd name="connsiteX1" fmla="*/ 626365 w 7551436"/>
                <a:gd name="connsiteY1" fmla="*/ 0 h 834962"/>
                <a:gd name="connsiteX2" fmla="*/ 1257826 w 7551436"/>
                <a:gd name="connsiteY2" fmla="*/ 117757 h 834962"/>
                <a:gd name="connsiteX3" fmla="*/ 1857324 w 7551436"/>
                <a:gd name="connsiteY3" fmla="*/ 465886 h 834962"/>
                <a:gd name="connsiteX4" fmla="*/ 2510126 w 7551436"/>
                <a:gd name="connsiteY4" fmla="*/ 751792 h 834962"/>
                <a:gd name="connsiteX5" fmla="*/ 3178907 w 7551436"/>
                <a:gd name="connsiteY5" fmla="*/ 736002 h 834962"/>
                <a:gd name="connsiteX6" fmla="*/ 3790801 w 7551436"/>
                <a:gd name="connsiteY6" fmla="*/ 790532 h 834962"/>
                <a:gd name="connsiteX7" fmla="*/ 4404392 w 7551436"/>
                <a:gd name="connsiteY7" fmla="*/ 770074 h 834962"/>
                <a:gd name="connsiteX8" fmla="*/ 5043717 w 7551436"/>
                <a:gd name="connsiteY8" fmla="*/ 784698 h 834962"/>
                <a:gd name="connsiteX9" fmla="*/ 5657025 w 7551436"/>
                <a:gd name="connsiteY9" fmla="*/ 832123 h 834962"/>
                <a:gd name="connsiteX10" fmla="*/ 6259458 w 7551436"/>
                <a:gd name="connsiteY10" fmla="*/ 834962 h 834962"/>
                <a:gd name="connsiteX11" fmla="*/ 6882698 w 7551436"/>
                <a:gd name="connsiteY11" fmla="*/ 824686 h 834962"/>
                <a:gd name="connsiteX12" fmla="*/ 7551436 w 7551436"/>
                <a:gd name="connsiteY12" fmla="*/ 800676 h 834962"/>
                <a:gd name="connsiteX0" fmla="*/ 0 w 7551436"/>
                <a:gd name="connsiteY0" fmla="*/ 420700 h 834962"/>
                <a:gd name="connsiteX1" fmla="*/ 626365 w 7551436"/>
                <a:gd name="connsiteY1" fmla="*/ 0 h 834962"/>
                <a:gd name="connsiteX2" fmla="*/ 1257826 w 7551436"/>
                <a:gd name="connsiteY2" fmla="*/ 117757 h 834962"/>
                <a:gd name="connsiteX3" fmla="*/ 1857324 w 7551436"/>
                <a:gd name="connsiteY3" fmla="*/ 465886 h 834962"/>
                <a:gd name="connsiteX4" fmla="*/ 2510126 w 7551436"/>
                <a:gd name="connsiteY4" fmla="*/ 751792 h 834962"/>
                <a:gd name="connsiteX5" fmla="*/ 3123773 w 7551436"/>
                <a:gd name="connsiteY5" fmla="*/ 804198 h 834962"/>
                <a:gd name="connsiteX6" fmla="*/ 3790801 w 7551436"/>
                <a:gd name="connsiteY6" fmla="*/ 790532 h 834962"/>
                <a:gd name="connsiteX7" fmla="*/ 4404392 w 7551436"/>
                <a:gd name="connsiteY7" fmla="*/ 770074 h 834962"/>
                <a:gd name="connsiteX8" fmla="*/ 5043717 w 7551436"/>
                <a:gd name="connsiteY8" fmla="*/ 784698 h 834962"/>
                <a:gd name="connsiteX9" fmla="*/ 5657025 w 7551436"/>
                <a:gd name="connsiteY9" fmla="*/ 832123 h 834962"/>
                <a:gd name="connsiteX10" fmla="*/ 6259458 w 7551436"/>
                <a:gd name="connsiteY10" fmla="*/ 834962 h 834962"/>
                <a:gd name="connsiteX11" fmla="*/ 6882698 w 7551436"/>
                <a:gd name="connsiteY11" fmla="*/ 824686 h 834962"/>
                <a:gd name="connsiteX12" fmla="*/ 7551436 w 7551436"/>
                <a:gd name="connsiteY12" fmla="*/ 800676 h 834962"/>
                <a:gd name="connsiteX0" fmla="*/ 0 w 7551436"/>
                <a:gd name="connsiteY0" fmla="*/ 420700 h 874465"/>
                <a:gd name="connsiteX1" fmla="*/ 626365 w 7551436"/>
                <a:gd name="connsiteY1" fmla="*/ 0 h 874465"/>
                <a:gd name="connsiteX2" fmla="*/ 1257826 w 7551436"/>
                <a:gd name="connsiteY2" fmla="*/ 117757 h 874465"/>
                <a:gd name="connsiteX3" fmla="*/ 1857324 w 7551436"/>
                <a:gd name="connsiteY3" fmla="*/ 465886 h 874465"/>
                <a:gd name="connsiteX4" fmla="*/ 2510126 w 7551436"/>
                <a:gd name="connsiteY4" fmla="*/ 751792 h 874465"/>
                <a:gd name="connsiteX5" fmla="*/ 3123773 w 7551436"/>
                <a:gd name="connsiteY5" fmla="*/ 804198 h 874465"/>
                <a:gd name="connsiteX6" fmla="*/ 3752206 w 7551436"/>
                <a:gd name="connsiteY6" fmla="*/ 874465 h 874465"/>
                <a:gd name="connsiteX7" fmla="*/ 4404392 w 7551436"/>
                <a:gd name="connsiteY7" fmla="*/ 770074 h 874465"/>
                <a:gd name="connsiteX8" fmla="*/ 5043717 w 7551436"/>
                <a:gd name="connsiteY8" fmla="*/ 784698 h 874465"/>
                <a:gd name="connsiteX9" fmla="*/ 5657025 w 7551436"/>
                <a:gd name="connsiteY9" fmla="*/ 832123 h 874465"/>
                <a:gd name="connsiteX10" fmla="*/ 6259458 w 7551436"/>
                <a:gd name="connsiteY10" fmla="*/ 834962 h 874465"/>
                <a:gd name="connsiteX11" fmla="*/ 6882698 w 7551436"/>
                <a:gd name="connsiteY11" fmla="*/ 824686 h 874465"/>
                <a:gd name="connsiteX12" fmla="*/ 7551436 w 7551436"/>
                <a:gd name="connsiteY12" fmla="*/ 800676 h 874465"/>
                <a:gd name="connsiteX0" fmla="*/ 0 w 7551436"/>
                <a:gd name="connsiteY0" fmla="*/ 420700 h 874465"/>
                <a:gd name="connsiteX1" fmla="*/ 626365 w 7551436"/>
                <a:gd name="connsiteY1" fmla="*/ 0 h 874465"/>
                <a:gd name="connsiteX2" fmla="*/ 1257826 w 7551436"/>
                <a:gd name="connsiteY2" fmla="*/ 117757 h 874465"/>
                <a:gd name="connsiteX3" fmla="*/ 1857324 w 7551436"/>
                <a:gd name="connsiteY3" fmla="*/ 465886 h 874465"/>
                <a:gd name="connsiteX4" fmla="*/ 2510126 w 7551436"/>
                <a:gd name="connsiteY4" fmla="*/ 751792 h 874465"/>
                <a:gd name="connsiteX5" fmla="*/ 3123773 w 7551436"/>
                <a:gd name="connsiteY5" fmla="*/ 804198 h 874465"/>
                <a:gd name="connsiteX6" fmla="*/ 3752206 w 7551436"/>
                <a:gd name="connsiteY6" fmla="*/ 874465 h 874465"/>
                <a:gd name="connsiteX7" fmla="*/ 4382338 w 7551436"/>
                <a:gd name="connsiteY7" fmla="*/ 843515 h 874465"/>
                <a:gd name="connsiteX8" fmla="*/ 5043717 w 7551436"/>
                <a:gd name="connsiteY8" fmla="*/ 784698 h 874465"/>
                <a:gd name="connsiteX9" fmla="*/ 5657025 w 7551436"/>
                <a:gd name="connsiteY9" fmla="*/ 832123 h 874465"/>
                <a:gd name="connsiteX10" fmla="*/ 6259458 w 7551436"/>
                <a:gd name="connsiteY10" fmla="*/ 834962 h 874465"/>
                <a:gd name="connsiteX11" fmla="*/ 6882698 w 7551436"/>
                <a:gd name="connsiteY11" fmla="*/ 824686 h 874465"/>
                <a:gd name="connsiteX12" fmla="*/ 7551436 w 7551436"/>
                <a:gd name="connsiteY12" fmla="*/ 800676 h 874465"/>
                <a:gd name="connsiteX0" fmla="*/ 0 w 7551436"/>
                <a:gd name="connsiteY0" fmla="*/ 420700 h 876500"/>
                <a:gd name="connsiteX1" fmla="*/ 626365 w 7551436"/>
                <a:gd name="connsiteY1" fmla="*/ 0 h 876500"/>
                <a:gd name="connsiteX2" fmla="*/ 1257826 w 7551436"/>
                <a:gd name="connsiteY2" fmla="*/ 117757 h 876500"/>
                <a:gd name="connsiteX3" fmla="*/ 1857324 w 7551436"/>
                <a:gd name="connsiteY3" fmla="*/ 465886 h 876500"/>
                <a:gd name="connsiteX4" fmla="*/ 2510126 w 7551436"/>
                <a:gd name="connsiteY4" fmla="*/ 751792 h 876500"/>
                <a:gd name="connsiteX5" fmla="*/ 3123773 w 7551436"/>
                <a:gd name="connsiteY5" fmla="*/ 804198 h 876500"/>
                <a:gd name="connsiteX6" fmla="*/ 3752206 w 7551436"/>
                <a:gd name="connsiteY6" fmla="*/ 874465 h 876500"/>
                <a:gd name="connsiteX7" fmla="*/ 4382338 w 7551436"/>
                <a:gd name="connsiteY7" fmla="*/ 843515 h 876500"/>
                <a:gd name="connsiteX8" fmla="*/ 5049231 w 7551436"/>
                <a:gd name="connsiteY8" fmla="*/ 876500 h 876500"/>
                <a:gd name="connsiteX9" fmla="*/ 5657025 w 7551436"/>
                <a:gd name="connsiteY9" fmla="*/ 832123 h 876500"/>
                <a:gd name="connsiteX10" fmla="*/ 6259458 w 7551436"/>
                <a:gd name="connsiteY10" fmla="*/ 834962 h 876500"/>
                <a:gd name="connsiteX11" fmla="*/ 6882698 w 7551436"/>
                <a:gd name="connsiteY11" fmla="*/ 824686 h 876500"/>
                <a:gd name="connsiteX12" fmla="*/ 7551436 w 7551436"/>
                <a:gd name="connsiteY12" fmla="*/ 800676 h 876500"/>
                <a:gd name="connsiteX0" fmla="*/ 0 w 7551436"/>
                <a:gd name="connsiteY0" fmla="*/ 420700 h 916056"/>
                <a:gd name="connsiteX1" fmla="*/ 626365 w 7551436"/>
                <a:gd name="connsiteY1" fmla="*/ 0 h 916056"/>
                <a:gd name="connsiteX2" fmla="*/ 1257826 w 7551436"/>
                <a:gd name="connsiteY2" fmla="*/ 117757 h 916056"/>
                <a:gd name="connsiteX3" fmla="*/ 1857324 w 7551436"/>
                <a:gd name="connsiteY3" fmla="*/ 465886 h 916056"/>
                <a:gd name="connsiteX4" fmla="*/ 2510126 w 7551436"/>
                <a:gd name="connsiteY4" fmla="*/ 751792 h 916056"/>
                <a:gd name="connsiteX5" fmla="*/ 3123773 w 7551436"/>
                <a:gd name="connsiteY5" fmla="*/ 804198 h 916056"/>
                <a:gd name="connsiteX6" fmla="*/ 3752206 w 7551436"/>
                <a:gd name="connsiteY6" fmla="*/ 874465 h 916056"/>
                <a:gd name="connsiteX7" fmla="*/ 4382338 w 7551436"/>
                <a:gd name="connsiteY7" fmla="*/ 843515 h 916056"/>
                <a:gd name="connsiteX8" fmla="*/ 5049231 w 7551436"/>
                <a:gd name="connsiteY8" fmla="*/ 876500 h 916056"/>
                <a:gd name="connsiteX9" fmla="*/ 5640485 w 7551436"/>
                <a:gd name="connsiteY9" fmla="*/ 916056 h 916056"/>
                <a:gd name="connsiteX10" fmla="*/ 6259458 w 7551436"/>
                <a:gd name="connsiteY10" fmla="*/ 834962 h 916056"/>
                <a:gd name="connsiteX11" fmla="*/ 6882698 w 7551436"/>
                <a:gd name="connsiteY11" fmla="*/ 824686 h 916056"/>
                <a:gd name="connsiteX12" fmla="*/ 7551436 w 7551436"/>
                <a:gd name="connsiteY12" fmla="*/ 800676 h 916056"/>
                <a:gd name="connsiteX0" fmla="*/ 0 w 7551436"/>
                <a:gd name="connsiteY0" fmla="*/ 420700 h 916272"/>
                <a:gd name="connsiteX1" fmla="*/ 626365 w 7551436"/>
                <a:gd name="connsiteY1" fmla="*/ 0 h 916272"/>
                <a:gd name="connsiteX2" fmla="*/ 1257826 w 7551436"/>
                <a:gd name="connsiteY2" fmla="*/ 117757 h 916272"/>
                <a:gd name="connsiteX3" fmla="*/ 1857324 w 7551436"/>
                <a:gd name="connsiteY3" fmla="*/ 465886 h 916272"/>
                <a:gd name="connsiteX4" fmla="*/ 2510126 w 7551436"/>
                <a:gd name="connsiteY4" fmla="*/ 751792 h 916272"/>
                <a:gd name="connsiteX5" fmla="*/ 3123773 w 7551436"/>
                <a:gd name="connsiteY5" fmla="*/ 804198 h 916272"/>
                <a:gd name="connsiteX6" fmla="*/ 3752206 w 7551436"/>
                <a:gd name="connsiteY6" fmla="*/ 874465 h 916272"/>
                <a:gd name="connsiteX7" fmla="*/ 4382338 w 7551436"/>
                <a:gd name="connsiteY7" fmla="*/ 843515 h 916272"/>
                <a:gd name="connsiteX8" fmla="*/ 5049231 w 7551436"/>
                <a:gd name="connsiteY8" fmla="*/ 876500 h 916272"/>
                <a:gd name="connsiteX9" fmla="*/ 5640485 w 7551436"/>
                <a:gd name="connsiteY9" fmla="*/ 916056 h 916272"/>
                <a:gd name="connsiteX10" fmla="*/ 6259458 w 7551436"/>
                <a:gd name="connsiteY10" fmla="*/ 916272 h 916272"/>
                <a:gd name="connsiteX11" fmla="*/ 6882698 w 7551436"/>
                <a:gd name="connsiteY11" fmla="*/ 824686 h 916272"/>
                <a:gd name="connsiteX12" fmla="*/ 7551436 w 7551436"/>
                <a:gd name="connsiteY12" fmla="*/ 800676 h 916272"/>
                <a:gd name="connsiteX0" fmla="*/ 0 w 7551436"/>
                <a:gd name="connsiteY0" fmla="*/ 420700 h 921734"/>
                <a:gd name="connsiteX1" fmla="*/ 626365 w 7551436"/>
                <a:gd name="connsiteY1" fmla="*/ 0 h 921734"/>
                <a:gd name="connsiteX2" fmla="*/ 1257826 w 7551436"/>
                <a:gd name="connsiteY2" fmla="*/ 117757 h 921734"/>
                <a:gd name="connsiteX3" fmla="*/ 1857324 w 7551436"/>
                <a:gd name="connsiteY3" fmla="*/ 465886 h 921734"/>
                <a:gd name="connsiteX4" fmla="*/ 2510126 w 7551436"/>
                <a:gd name="connsiteY4" fmla="*/ 751792 h 921734"/>
                <a:gd name="connsiteX5" fmla="*/ 3123773 w 7551436"/>
                <a:gd name="connsiteY5" fmla="*/ 804198 h 921734"/>
                <a:gd name="connsiteX6" fmla="*/ 3752206 w 7551436"/>
                <a:gd name="connsiteY6" fmla="*/ 874465 h 921734"/>
                <a:gd name="connsiteX7" fmla="*/ 4382338 w 7551436"/>
                <a:gd name="connsiteY7" fmla="*/ 843515 h 921734"/>
                <a:gd name="connsiteX8" fmla="*/ 5049231 w 7551436"/>
                <a:gd name="connsiteY8" fmla="*/ 876500 h 921734"/>
                <a:gd name="connsiteX9" fmla="*/ 5640485 w 7551436"/>
                <a:gd name="connsiteY9" fmla="*/ 916056 h 921734"/>
                <a:gd name="connsiteX10" fmla="*/ 6259458 w 7551436"/>
                <a:gd name="connsiteY10" fmla="*/ 916272 h 921734"/>
                <a:gd name="connsiteX11" fmla="*/ 6888211 w 7551436"/>
                <a:gd name="connsiteY11" fmla="*/ 921734 h 921734"/>
                <a:gd name="connsiteX12" fmla="*/ 7551436 w 7551436"/>
                <a:gd name="connsiteY12" fmla="*/ 800676 h 921734"/>
                <a:gd name="connsiteX0" fmla="*/ 0 w 7534896"/>
                <a:gd name="connsiteY0" fmla="*/ 420700 h 921734"/>
                <a:gd name="connsiteX1" fmla="*/ 626365 w 7534896"/>
                <a:gd name="connsiteY1" fmla="*/ 0 h 921734"/>
                <a:gd name="connsiteX2" fmla="*/ 1257826 w 7534896"/>
                <a:gd name="connsiteY2" fmla="*/ 117757 h 921734"/>
                <a:gd name="connsiteX3" fmla="*/ 1857324 w 7534896"/>
                <a:gd name="connsiteY3" fmla="*/ 465886 h 921734"/>
                <a:gd name="connsiteX4" fmla="*/ 2510126 w 7534896"/>
                <a:gd name="connsiteY4" fmla="*/ 751792 h 921734"/>
                <a:gd name="connsiteX5" fmla="*/ 3123773 w 7534896"/>
                <a:gd name="connsiteY5" fmla="*/ 804198 h 921734"/>
                <a:gd name="connsiteX6" fmla="*/ 3752206 w 7534896"/>
                <a:gd name="connsiteY6" fmla="*/ 874465 h 921734"/>
                <a:gd name="connsiteX7" fmla="*/ 4382338 w 7534896"/>
                <a:gd name="connsiteY7" fmla="*/ 843515 h 921734"/>
                <a:gd name="connsiteX8" fmla="*/ 5049231 w 7534896"/>
                <a:gd name="connsiteY8" fmla="*/ 876500 h 921734"/>
                <a:gd name="connsiteX9" fmla="*/ 5640485 w 7534896"/>
                <a:gd name="connsiteY9" fmla="*/ 916056 h 921734"/>
                <a:gd name="connsiteX10" fmla="*/ 6259458 w 7534896"/>
                <a:gd name="connsiteY10" fmla="*/ 916272 h 921734"/>
                <a:gd name="connsiteX11" fmla="*/ 6888211 w 7534896"/>
                <a:gd name="connsiteY11" fmla="*/ 921734 h 921734"/>
                <a:gd name="connsiteX12" fmla="*/ 7534896 w 7534896"/>
                <a:gd name="connsiteY12" fmla="*/ 916084 h 921734"/>
                <a:gd name="connsiteX0" fmla="*/ 0 w 7534896"/>
                <a:gd name="connsiteY0" fmla="*/ 302943 h 803977"/>
                <a:gd name="connsiteX1" fmla="*/ 631718 w 7534896"/>
                <a:gd name="connsiteY1" fmla="*/ 24831 h 803977"/>
                <a:gd name="connsiteX2" fmla="*/ 1257826 w 7534896"/>
                <a:gd name="connsiteY2" fmla="*/ 0 h 803977"/>
                <a:gd name="connsiteX3" fmla="*/ 1857324 w 7534896"/>
                <a:gd name="connsiteY3" fmla="*/ 348129 h 803977"/>
                <a:gd name="connsiteX4" fmla="*/ 2510126 w 7534896"/>
                <a:gd name="connsiteY4" fmla="*/ 634035 h 803977"/>
                <a:gd name="connsiteX5" fmla="*/ 3123773 w 7534896"/>
                <a:gd name="connsiteY5" fmla="*/ 686441 h 803977"/>
                <a:gd name="connsiteX6" fmla="*/ 3752206 w 7534896"/>
                <a:gd name="connsiteY6" fmla="*/ 756708 h 803977"/>
                <a:gd name="connsiteX7" fmla="*/ 4382338 w 7534896"/>
                <a:gd name="connsiteY7" fmla="*/ 725758 h 803977"/>
                <a:gd name="connsiteX8" fmla="*/ 5049231 w 7534896"/>
                <a:gd name="connsiteY8" fmla="*/ 758743 h 803977"/>
                <a:gd name="connsiteX9" fmla="*/ 5640485 w 7534896"/>
                <a:gd name="connsiteY9" fmla="*/ 798299 h 803977"/>
                <a:gd name="connsiteX10" fmla="*/ 6259458 w 7534896"/>
                <a:gd name="connsiteY10" fmla="*/ 798515 h 803977"/>
                <a:gd name="connsiteX11" fmla="*/ 6888211 w 7534896"/>
                <a:gd name="connsiteY11" fmla="*/ 803977 h 803977"/>
                <a:gd name="connsiteX12" fmla="*/ 7534896 w 7534896"/>
                <a:gd name="connsiteY12" fmla="*/ 798327 h 803977"/>
                <a:gd name="connsiteX0" fmla="*/ 0 w 7534896"/>
                <a:gd name="connsiteY0" fmla="*/ 278112 h 779146"/>
                <a:gd name="connsiteX1" fmla="*/ 631718 w 7534896"/>
                <a:gd name="connsiteY1" fmla="*/ 0 h 779146"/>
                <a:gd name="connsiteX2" fmla="*/ 1241770 w 7534896"/>
                <a:gd name="connsiteY2" fmla="*/ 36278 h 779146"/>
                <a:gd name="connsiteX3" fmla="*/ 1857324 w 7534896"/>
                <a:gd name="connsiteY3" fmla="*/ 323298 h 779146"/>
                <a:gd name="connsiteX4" fmla="*/ 2510126 w 7534896"/>
                <a:gd name="connsiteY4" fmla="*/ 609204 h 779146"/>
                <a:gd name="connsiteX5" fmla="*/ 3123773 w 7534896"/>
                <a:gd name="connsiteY5" fmla="*/ 661610 h 779146"/>
                <a:gd name="connsiteX6" fmla="*/ 3752206 w 7534896"/>
                <a:gd name="connsiteY6" fmla="*/ 731877 h 779146"/>
                <a:gd name="connsiteX7" fmla="*/ 4382338 w 7534896"/>
                <a:gd name="connsiteY7" fmla="*/ 700927 h 779146"/>
                <a:gd name="connsiteX8" fmla="*/ 5049231 w 7534896"/>
                <a:gd name="connsiteY8" fmla="*/ 733912 h 779146"/>
                <a:gd name="connsiteX9" fmla="*/ 5640485 w 7534896"/>
                <a:gd name="connsiteY9" fmla="*/ 773468 h 779146"/>
                <a:gd name="connsiteX10" fmla="*/ 6259458 w 7534896"/>
                <a:gd name="connsiteY10" fmla="*/ 773684 h 779146"/>
                <a:gd name="connsiteX11" fmla="*/ 6888211 w 7534896"/>
                <a:gd name="connsiteY11" fmla="*/ 779146 h 779146"/>
                <a:gd name="connsiteX12" fmla="*/ 7534896 w 7534896"/>
                <a:gd name="connsiteY12" fmla="*/ 773496 h 779146"/>
                <a:gd name="connsiteX0" fmla="*/ 0 w 7534896"/>
                <a:gd name="connsiteY0" fmla="*/ 278112 h 779146"/>
                <a:gd name="connsiteX1" fmla="*/ 631718 w 7534896"/>
                <a:gd name="connsiteY1" fmla="*/ 0 h 779146"/>
                <a:gd name="connsiteX2" fmla="*/ 1241770 w 7534896"/>
                <a:gd name="connsiteY2" fmla="*/ 36278 h 779146"/>
                <a:gd name="connsiteX3" fmla="*/ 1878733 w 7534896"/>
                <a:gd name="connsiteY3" fmla="*/ 463340 h 779146"/>
                <a:gd name="connsiteX4" fmla="*/ 2510126 w 7534896"/>
                <a:gd name="connsiteY4" fmla="*/ 609204 h 779146"/>
                <a:gd name="connsiteX5" fmla="*/ 3123773 w 7534896"/>
                <a:gd name="connsiteY5" fmla="*/ 661610 h 779146"/>
                <a:gd name="connsiteX6" fmla="*/ 3752206 w 7534896"/>
                <a:gd name="connsiteY6" fmla="*/ 731877 h 779146"/>
                <a:gd name="connsiteX7" fmla="*/ 4382338 w 7534896"/>
                <a:gd name="connsiteY7" fmla="*/ 700927 h 779146"/>
                <a:gd name="connsiteX8" fmla="*/ 5049231 w 7534896"/>
                <a:gd name="connsiteY8" fmla="*/ 733912 h 779146"/>
                <a:gd name="connsiteX9" fmla="*/ 5640485 w 7534896"/>
                <a:gd name="connsiteY9" fmla="*/ 773468 h 779146"/>
                <a:gd name="connsiteX10" fmla="*/ 6259458 w 7534896"/>
                <a:gd name="connsiteY10" fmla="*/ 773684 h 779146"/>
                <a:gd name="connsiteX11" fmla="*/ 6888211 w 7534896"/>
                <a:gd name="connsiteY11" fmla="*/ 779146 h 779146"/>
                <a:gd name="connsiteX12" fmla="*/ 7534896 w 7534896"/>
                <a:gd name="connsiteY12" fmla="*/ 773496 h 779146"/>
                <a:gd name="connsiteX0" fmla="*/ 0 w 7534896"/>
                <a:gd name="connsiteY0" fmla="*/ 278112 h 779146"/>
                <a:gd name="connsiteX1" fmla="*/ 631718 w 7534896"/>
                <a:gd name="connsiteY1" fmla="*/ 0 h 779146"/>
                <a:gd name="connsiteX2" fmla="*/ 1241770 w 7534896"/>
                <a:gd name="connsiteY2" fmla="*/ 36278 h 779146"/>
                <a:gd name="connsiteX3" fmla="*/ 1878733 w 7534896"/>
                <a:gd name="connsiteY3" fmla="*/ 463340 h 779146"/>
                <a:gd name="connsiteX4" fmla="*/ 2510127 w 7534896"/>
                <a:gd name="connsiteY4" fmla="*/ 698321 h 779146"/>
                <a:gd name="connsiteX5" fmla="*/ 3123773 w 7534896"/>
                <a:gd name="connsiteY5" fmla="*/ 661610 h 779146"/>
                <a:gd name="connsiteX6" fmla="*/ 3752206 w 7534896"/>
                <a:gd name="connsiteY6" fmla="*/ 731877 h 779146"/>
                <a:gd name="connsiteX7" fmla="*/ 4382338 w 7534896"/>
                <a:gd name="connsiteY7" fmla="*/ 700927 h 779146"/>
                <a:gd name="connsiteX8" fmla="*/ 5049231 w 7534896"/>
                <a:gd name="connsiteY8" fmla="*/ 733912 h 779146"/>
                <a:gd name="connsiteX9" fmla="*/ 5640485 w 7534896"/>
                <a:gd name="connsiteY9" fmla="*/ 773468 h 779146"/>
                <a:gd name="connsiteX10" fmla="*/ 6259458 w 7534896"/>
                <a:gd name="connsiteY10" fmla="*/ 773684 h 779146"/>
                <a:gd name="connsiteX11" fmla="*/ 6888211 w 7534896"/>
                <a:gd name="connsiteY11" fmla="*/ 779146 h 779146"/>
                <a:gd name="connsiteX12" fmla="*/ 7534896 w 7534896"/>
                <a:gd name="connsiteY12" fmla="*/ 773496 h 779146"/>
                <a:gd name="connsiteX0" fmla="*/ 0 w 7534896"/>
                <a:gd name="connsiteY0" fmla="*/ 278112 h 779146"/>
                <a:gd name="connsiteX1" fmla="*/ 631718 w 7534896"/>
                <a:gd name="connsiteY1" fmla="*/ 0 h 779146"/>
                <a:gd name="connsiteX2" fmla="*/ 1241770 w 7534896"/>
                <a:gd name="connsiteY2" fmla="*/ 36278 h 779146"/>
                <a:gd name="connsiteX3" fmla="*/ 1878733 w 7534896"/>
                <a:gd name="connsiteY3" fmla="*/ 463340 h 779146"/>
                <a:gd name="connsiteX4" fmla="*/ 2510127 w 7534896"/>
                <a:gd name="connsiteY4" fmla="*/ 698321 h 779146"/>
                <a:gd name="connsiteX5" fmla="*/ 3129126 w 7534896"/>
                <a:gd name="connsiteY5" fmla="*/ 697257 h 779146"/>
                <a:gd name="connsiteX6" fmla="*/ 3752206 w 7534896"/>
                <a:gd name="connsiteY6" fmla="*/ 731877 h 779146"/>
                <a:gd name="connsiteX7" fmla="*/ 4382338 w 7534896"/>
                <a:gd name="connsiteY7" fmla="*/ 700927 h 779146"/>
                <a:gd name="connsiteX8" fmla="*/ 5049231 w 7534896"/>
                <a:gd name="connsiteY8" fmla="*/ 733912 h 779146"/>
                <a:gd name="connsiteX9" fmla="*/ 5640485 w 7534896"/>
                <a:gd name="connsiteY9" fmla="*/ 773468 h 779146"/>
                <a:gd name="connsiteX10" fmla="*/ 6259458 w 7534896"/>
                <a:gd name="connsiteY10" fmla="*/ 773684 h 779146"/>
                <a:gd name="connsiteX11" fmla="*/ 6888211 w 7534896"/>
                <a:gd name="connsiteY11" fmla="*/ 779146 h 779146"/>
                <a:gd name="connsiteX12" fmla="*/ 7534896 w 7534896"/>
                <a:gd name="connsiteY12" fmla="*/ 773496 h 779146"/>
                <a:gd name="connsiteX0" fmla="*/ 0 w 7534896"/>
                <a:gd name="connsiteY0" fmla="*/ 278112 h 779146"/>
                <a:gd name="connsiteX1" fmla="*/ 631718 w 7534896"/>
                <a:gd name="connsiteY1" fmla="*/ 0 h 779146"/>
                <a:gd name="connsiteX2" fmla="*/ 1241770 w 7534896"/>
                <a:gd name="connsiteY2" fmla="*/ 36278 h 779146"/>
                <a:gd name="connsiteX3" fmla="*/ 1878733 w 7534896"/>
                <a:gd name="connsiteY3" fmla="*/ 463340 h 779146"/>
                <a:gd name="connsiteX4" fmla="*/ 2510127 w 7534896"/>
                <a:gd name="connsiteY4" fmla="*/ 698321 h 779146"/>
                <a:gd name="connsiteX5" fmla="*/ 3129126 w 7534896"/>
                <a:gd name="connsiteY5" fmla="*/ 697257 h 779146"/>
                <a:gd name="connsiteX6" fmla="*/ 3752206 w 7534896"/>
                <a:gd name="connsiteY6" fmla="*/ 632575 h 779146"/>
                <a:gd name="connsiteX7" fmla="*/ 4382338 w 7534896"/>
                <a:gd name="connsiteY7" fmla="*/ 700927 h 779146"/>
                <a:gd name="connsiteX8" fmla="*/ 5049231 w 7534896"/>
                <a:gd name="connsiteY8" fmla="*/ 733912 h 779146"/>
                <a:gd name="connsiteX9" fmla="*/ 5640485 w 7534896"/>
                <a:gd name="connsiteY9" fmla="*/ 773468 h 779146"/>
                <a:gd name="connsiteX10" fmla="*/ 6259458 w 7534896"/>
                <a:gd name="connsiteY10" fmla="*/ 773684 h 779146"/>
                <a:gd name="connsiteX11" fmla="*/ 6888211 w 7534896"/>
                <a:gd name="connsiteY11" fmla="*/ 779146 h 779146"/>
                <a:gd name="connsiteX12" fmla="*/ 7534896 w 7534896"/>
                <a:gd name="connsiteY12" fmla="*/ 773496 h 779146"/>
                <a:gd name="connsiteX0" fmla="*/ 0 w 7534896"/>
                <a:gd name="connsiteY0" fmla="*/ 278112 h 779146"/>
                <a:gd name="connsiteX1" fmla="*/ 631718 w 7534896"/>
                <a:gd name="connsiteY1" fmla="*/ 0 h 779146"/>
                <a:gd name="connsiteX2" fmla="*/ 1241770 w 7534896"/>
                <a:gd name="connsiteY2" fmla="*/ 36278 h 779146"/>
                <a:gd name="connsiteX3" fmla="*/ 1878733 w 7534896"/>
                <a:gd name="connsiteY3" fmla="*/ 463340 h 779146"/>
                <a:gd name="connsiteX4" fmla="*/ 2510127 w 7534896"/>
                <a:gd name="connsiteY4" fmla="*/ 698321 h 779146"/>
                <a:gd name="connsiteX5" fmla="*/ 3129126 w 7534896"/>
                <a:gd name="connsiteY5" fmla="*/ 697257 h 779146"/>
                <a:gd name="connsiteX6" fmla="*/ 3752206 w 7534896"/>
                <a:gd name="connsiteY6" fmla="*/ 731877 h 779146"/>
                <a:gd name="connsiteX7" fmla="*/ 4382338 w 7534896"/>
                <a:gd name="connsiteY7" fmla="*/ 700927 h 779146"/>
                <a:gd name="connsiteX8" fmla="*/ 5049231 w 7534896"/>
                <a:gd name="connsiteY8" fmla="*/ 733912 h 779146"/>
                <a:gd name="connsiteX9" fmla="*/ 5640485 w 7534896"/>
                <a:gd name="connsiteY9" fmla="*/ 773468 h 779146"/>
                <a:gd name="connsiteX10" fmla="*/ 6259458 w 7534896"/>
                <a:gd name="connsiteY10" fmla="*/ 773684 h 779146"/>
                <a:gd name="connsiteX11" fmla="*/ 6888211 w 7534896"/>
                <a:gd name="connsiteY11" fmla="*/ 779146 h 779146"/>
                <a:gd name="connsiteX12" fmla="*/ 7534896 w 7534896"/>
                <a:gd name="connsiteY12" fmla="*/ 773496 h 779146"/>
                <a:gd name="connsiteX0" fmla="*/ 0 w 7534896"/>
                <a:gd name="connsiteY0" fmla="*/ 278112 h 810414"/>
                <a:gd name="connsiteX1" fmla="*/ 631718 w 7534896"/>
                <a:gd name="connsiteY1" fmla="*/ 0 h 810414"/>
                <a:gd name="connsiteX2" fmla="*/ 1241770 w 7534896"/>
                <a:gd name="connsiteY2" fmla="*/ 36278 h 810414"/>
                <a:gd name="connsiteX3" fmla="*/ 1878733 w 7534896"/>
                <a:gd name="connsiteY3" fmla="*/ 463340 h 810414"/>
                <a:gd name="connsiteX4" fmla="*/ 2510127 w 7534896"/>
                <a:gd name="connsiteY4" fmla="*/ 698321 h 810414"/>
                <a:gd name="connsiteX5" fmla="*/ 3129126 w 7534896"/>
                <a:gd name="connsiteY5" fmla="*/ 697257 h 810414"/>
                <a:gd name="connsiteX6" fmla="*/ 3752206 w 7534896"/>
                <a:gd name="connsiteY6" fmla="*/ 731877 h 810414"/>
                <a:gd name="connsiteX7" fmla="*/ 4376986 w 7534896"/>
                <a:gd name="connsiteY7" fmla="*/ 810414 h 810414"/>
                <a:gd name="connsiteX8" fmla="*/ 5049231 w 7534896"/>
                <a:gd name="connsiteY8" fmla="*/ 733912 h 810414"/>
                <a:gd name="connsiteX9" fmla="*/ 5640485 w 7534896"/>
                <a:gd name="connsiteY9" fmla="*/ 773468 h 810414"/>
                <a:gd name="connsiteX10" fmla="*/ 6259458 w 7534896"/>
                <a:gd name="connsiteY10" fmla="*/ 773684 h 810414"/>
                <a:gd name="connsiteX11" fmla="*/ 6888211 w 7534896"/>
                <a:gd name="connsiteY11" fmla="*/ 779146 h 810414"/>
                <a:gd name="connsiteX12" fmla="*/ 7534896 w 7534896"/>
                <a:gd name="connsiteY12" fmla="*/ 773496 h 810414"/>
                <a:gd name="connsiteX0" fmla="*/ 0 w 7534896"/>
                <a:gd name="connsiteY0" fmla="*/ 278112 h 810414"/>
                <a:gd name="connsiteX1" fmla="*/ 631718 w 7534896"/>
                <a:gd name="connsiteY1" fmla="*/ 0 h 810414"/>
                <a:gd name="connsiteX2" fmla="*/ 1241770 w 7534896"/>
                <a:gd name="connsiteY2" fmla="*/ 36278 h 810414"/>
                <a:gd name="connsiteX3" fmla="*/ 1878733 w 7534896"/>
                <a:gd name="connsiteY3" fmla="*/ 463340 h 810414"/>
                <a:gd name="connsiteX4" fmla="*/ 2510127 w 7534896"/>
                <a:gd name="connsiteY4" fmla="*/ 698321 h 810414"/>
                <a:gd name="connsiteX5" fmla="*/ 3129126 w 7534896"/>
                <a:gd name="connsiteY5" fmla="*/ 697257 h 810414"/>
                <a:gd name="connsiteX6" fmla="*/ 3752206 w 7534896"/>
                <a:gd name="connsiteY6" fmla="*/ 731877 h 810414"/>
                <a:gd name="connsiteX7" fmla="*/ 4376986 w 7534896"/>
                <a:gd name="connsiteY7" fmla="*/ 810414 h 810414"/>
                <a:gd name="connsiteX8" fmla="*/ 5027822 w 7534896"/>
                <a:gd name="connsiteY8" fmla="*/ 797567 h 810414"/>
                <a:gd name="connsiteX9" fmla="*/ 5640485 w 7534896"/>
                <a:gd name="connsiteY9" fmla="*/ 773468 h 810414"/>
                <a:gd name="connsiteX10" fmla="*/ 6259458 w 7534896"/>
                <a:gd name="connsiteY10" fmla="*/ 773684 h 810414"/>
                <a:gd name="connsiteX11" fmla="*/ 6888211 w 7534896"/>
                <a:gd name="connsiteY11" fmla="*/ 779146 h 810414"/>
                <a:gd name="connsiteX12" fmla="*/ 7534896 w 7534896"/>
                <a:gd name="connsiteY12" fmla="*/ 773496 h 810414"/>
                <a:gd name="connsiteX0" fmla="*/ 0 w 7534896"/>
                <a:gd name="connsiteY0" fmla="*/ 278112 h 829485"/>
                <a:gd name="connsiteX1" fmla="*/ 631718 w 7534896"/>
                <a:gd name="connsiteY1" fmla="*/ 0 h 829485"/>
                <a:gd name="connsiteX2" fmla="*/ 1241770 w 7534896"/>
                <a:gd name="connsiteY2" fmla="*/ 36278 h 829485"/>
                <a:gd name="connsiteX3" fmla="*/ 1878733 w 7534896"/>
                <a:gd name="connsiteY3" fmla="*/ 463340 h 829485"/>
                <a:gd name="connsiteX4" fmla="*/ 2510127 w 7534896"/>
                <a:gd name="connsiteY4" fmla="*/ 698321 h 829485"/>
                <a:gd name="connsiteX5" fmla="*/ 3129126 w 7534896"/>
                <a:gd name="connsiteY5" fmla="*/ 697257 h 829485"/>
                <a:gd name="connsiteX6" fmla="*/ 3752206 w 7534896"/>
                <a:gd name="connsiteY6" fmla="*/ 731877 h 829485"/>
                <a:gd name="connsiteX7" fmla="*/ 4376986 w 7534896"/>
                <a:gd name="connsiteY7" fmla="*/ 810414 h 829485"/>
                <a:gd name="connsiteX8" fmla="*/ 5027822 w 7534896"/>
                <a:gd name="connsiteY8" fmla="*/ 797567 h 829485"/>
                <a:gd name="connsiteX9" fmla="*/ 5624429 w 7534896"/>
                <a:gd name="connsiteY9" fmla="*/ 829485 h 829485"/>
                <a:gd name="connsiteX10" fmla="*/ 6259458 w 7534896"/>
                <a:gd name="connsiteY10" fmla="*/ 773684 h 829485"/>
                <a:gd name="connsiteX11" fmla="*/ 6888211 w 7534896"/>
                <a:gd name="connsiteY11" fmla="*/ 779146 h 829485"/>
                <a:gd name="connsiteX12" fmla="*/ 7534896 w 7534896"/>
                <a:gd name="connsiteY12" fmla="*/ 773496 h 829485"/>
                <a:gd name="connsiteX0" fmla="*/ 0 w 7534896"/>
                <a:gd name="connsiteY0" fmla="*/ 278112 h 829485"/>
                <a:gd name="connsiteX1" fmla="*/ 631718 w 7534896"/>
                <a:gd name="connsiteY1" fmla="*/ 0 h 829485"/>
                <a:gd name="connsiteX2" fmla="*/ 1241770 w 7534896"/>
                <a:gd name="connsiteY2" fmla="*/ 36278 h 829485"/>
                <a:gd name="connsiteX3" fmla="*/ 1878733 w 7534896"/>
                <a:gd name="connsiteY3" fmla="*/ 463340 h 829485"/>
                <a:gd name="connsiteX4" fmla="*/ 2510127 w 7534896"/>
                <a:gd name="connsiteY4" fmla="*/ 698321 h 829485"/>
                <a:gd name="connsiteX5" fmla="*/ 3129126 w 7534896"/>
                <a:gd name="connsiteY5" fmla="*/ 697257 h 829485"/>
                <a:gd name="connsiteX6" fmla="*/ 3752206 w 7534896"/>
                <a:gd name="connsiteY6" fmla="*/ 731877 h 829485"/>
                <a:gd name="connsiteX7" fmla="*/ 4376986 w 7534896"/>
                <a:gd name="connsiteY7" fmla="*/ 810414 h 829485"/>
                <a:gd name="connsiteX8" fmla="*/ 5027822 w 7534896"/>
                <a:gd name="connsiteY8" fmla="*/ 797567 h 829485"/>
                <a:gd name="connsiteX9" fmla="*/ 5624429 w 7534896"/>
                <a:gd name="connsiteY9" fmla="*/ 829485 h 829485"/>
                <a:gd name="connsiteX10" fmla="*/ 6259458 w 7534896"/>
                <a:gd name="connsiteY10" fmla="*/ 816970 h 829485"/>
                <a:gd name="connsiteX11" fmla="*/ 6888211 w 7534896"/>
                <a:gd name="connsiteY11" fmla="*/ 779146 h 829485"/>
                <a:gd name="connsiteX12" fmla="*/ 7534896 w 7534896"/>
                <a:gd name="connsiteY12" fmla="*/ 773496 h 829485"/>
                <a:gd name="connsiteX0" fmla="*/ 0 w 7534896"/>
                <a:gd name="connsiteY0" fmla="*/ 278112 h 829485"/>
                <a:gd name="connsiteX1" fmla="*/ 631718 w 7534896"/>
                <a:gd name="connsiteY1" fmla="*/ 0 h 829485"/>
                <a:gd name="connsiteX2" fmla="*/ 1241770 w 7534896"/>
                <a:gd name="connsiteY2" fmla="*/ 36278 h 829485"/>
                <a:gd name="connsiteX3" fmla="*/ 1878733 w 7534896"/>
                <a:gd name="connsiteY3" fmla="*/ 463340 h 829485"/>
                <a:gd name="connsiteX4" fmla="*/ 2510127 w 7534896"/>
                <a:gd name="connsiteY4" fmla="*/ 698321 h 829485"/>
                <a:gd name="connsiteX5" fmla="*/ 3129126 w 7534896"/>
                <a:gd name="connsiteY5" fmla="*/ 697257 h 829485"/>
                <a:gd name="connsiteX6" fmla="*/ 3752206 w 7534896"/>
                <a:gd name="connsiteY6" fmla="*/ 731877 h 829485"/>
                <a:gd name="connsiteX7" fmla="*/ 4376986 w 7534896"/>
                <a:gd name="connsiteY7" fmla="*/ 810414 h 829485"/>
                <a:gd name="connsiteX8" fmla="*/ 5027822 w 7534896"/>
                <a:gd name="connsiteY8" fmla="*/ 797567 h 829485"/>
                <a:gd name="connsiteX9" fmla="*/ 5624429 w 7534896"/>
                <a:gd name="connsiteY9" fmla="*/ 829485 h 829485"/>
                <a:gd name="connsiteX10" fmla="*/ 6259458 w 7534896"/>
                <a:gd name="connsiteY10" fmla="*/ 816970 h 829485"/>
                <a:gd name="connsiteX11" fmla="*/ 6882859 w 7534896"/>
                <a:gd name="connsiteY11" fmla="*/ 807154 h 829485"/>
                <a:gd name="connsiteX12" fmla="*/ 7534896 w 7534896"/>
                <a:gd name="connsiteY12" fmla="*/ 773496 h 829485"/>
                <a:gd name="connsiteX0" fmla="*/ 0 w 7540248"/>
                <a:gd name="connsiteY0" fmla="*/ 278112 h 829485"/>
                <a:gd name="connsiteX1" fmla="*/ 631718 w 7540248"/>
                <a:gd name="connsiteY1" fmla="*/ 0 h 829485"/>
                <a:gd name="connsiteX2" fmla="*/ 1241770 w 7540248"/>
                <a:gd name="connsiteY2" fmla="*/ 36278 h 829485"/>
                <a:gd name="connsiteX3" fmla="*/ 1878733 w 7540248"/>
                <a:gd name="connsiteY3" fmla="*/ 463340 h 829485"/>
                <a:gd name="connsiteX4" fmla="*/ 2510127 w 7540248"/>
                <a:gd name="connsiteY4" fmla="*/ 698321 h 829485"/>
                <a:gd name="connsiteX5" fmla="*/ 3129126 w 7540248"/>
                <a:gd name="connsiteY5" fmla="*/ 697257 h 829485"/>
                <a:gd name="connsiteX6" fmla="*/ 3752206 w 7540248"/>
                <a:gd name="connsiteY6" fmla="*/ 731877 h 829485"/>
                <a:gd name="connsiteX7" fmla="*/ 4376986 w 7540248"/>
                <a:gd name="connsiteY7" fmla="*/ 810414 h 829485"/>
                <a:gd name="connsiteX8" fmla="*/ 5027822 w 7540248"/>
                <a:gd name="connsiteY8" fmla="*/ 797567 h 829485"/>
                <a:gd name="connsiteX9" fmla="*/ 5624429 w 7540248"/>
                <a:gd name="connsiteY9" fmla="*/ 829485 h 829485"/>
                <a:gd name="connsiteX10" fmla="*/ 6259458 w 7540248"/>
                <a:gd name="connsiteY10" fmla="*/ 816970 h 829485"/>
                <a:gd name="connsiteX11" fmla="*/ 6882859 w 7540248"/>
                <a:gd name="connsiteY11" fmla="*/ 807154 h 829485"/>
                <a:gd name="connsiteX12" fmla="*/ 7540248 w 7540248"/>
                <a:gd name="connsiteY12" fmla="*/ 819328 h 82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0248" h="829485">
                  <a:moveTo>
                    <a:pt x="0" y="278112"/>
                  </a:moveTo>
                  <a:lnTo>
                    <a:pt x="631718" y="0"/>
                  </a:lnTo>
                  <a:lnTo>
                    <a:pt x="1241770" y="36278"/>
                  </a:lnTo>
                  <a:lnTo>
                    <a:pt x="1878733" y="463340"/>
                  </a:lnTo>
                  <a:lnTo>
                    <a:pt x="2510127" y="698321"/>
                  </a:lnTo>
                  <a:lnTo>
                    <a:pt x="3129126" y="697257"/>
                  </a:lnTo>
                  <a:lnTo>
                    <a:pt x="3752206" y="731877"/>
                  </a:lnTo>
                  <a:lnTo>
                    <a:pt x="4376986" y="810414"/>
                  </a:lnTo>
                  <a:lnTo>
                    <a:pt x="5027822" y="797567"/>
                  </a:lnTo>
                  <a:lnTo>
                    <a:pt x="5624429" y="829485"/>
                  </a:lnTo>
                  <a:lnTo>
                    <a:pt x="6259458" y="816970"/>
                  </a:lnTo>
                  <a:lnTo>
                    <a:pt x="6882859" y="807154"/>
                  </a:lnTo>
                  <a:lnTo>
                    <a:pt x="7540248" y="819328"/>
                  </a:lnTo>
                </a:path>
              </a:pathLst>
            </a:custGeom>
            <a:noFill/>
            <a:ln w="57150" cap="rnd"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mn-lt"/>
              </a:endParaRPr>
            </a:p>
          </p:txBody>
        </p:sp>
      </p:grpSp>
      <p:sp>
        <p:nvSpPr>
          <p:cNvPr id="60" name="Rectangle 59">
            <a:extLst>
              <a:ext uri="{FF2B5EF4-FFF2-40B4-BE49-F238E27FC236}">
                <a16:creationId xmlns:a16="http://schemas.microsoft.com/office/drawing/2014/main" id="{B56B95AB-A200-44B9-9E72-3D0397960D9D}"/>
              </a:ext>
            </a:extLst>
          </p:cNvPr>
          <p:cNvSpPr/>
          <p:nvPr/>
        </p:nvSpPr>
        <p:spPr>
          <a:xfrm>
            <a:off x="1449335" y="5319418"/>
            <a:ext cx="9386748" cy="553998"/>
          </a:xfrm>
          <a:prstGeom prst="rect">
            <a:avLst/>
          </a:prstGeom>
          <a:noFill/>
        </p:spPr>
        <p:txBody>
          <a:bodyPr wrap="square" rtlCol="0">
            <a:spAutoFit/>
          </a:bodyPr>
          <a:lstStyle/>
          <a:p>
            <a:pPr algn="ctr">
              <a:buClr>
                <a:srgbClr val="4472C4"/>
              </a:buClr>
            </a:pPr>
            <a:r>
              <a:rPr lang="en-US" sz="1500" dirty="0">
                <a:latin typeface="Verdana" panose="020B0604030504040204" pitchFamily="34" charset="0"/>
                <a:ea typeface="Verdana" panose="020B0604030504040204" pitchFamily="34" charset="0"/>
                <a:cs typeface="Verdana" panose="020B0604030504040204" pitchFamily="34" charset="0"/>
              </a:rPr>
              <a:t>113/189 of Omegaven-treated patients reached DBIL levels &lt;2 mg/dL and AST or ALT levels &lt;3 times the upper limit of normal at end of study.</a:t>
            </a:r>
            <a:r>
              <a:rPr lang="en-US" sz="1500" baseline="30000" dirty="0">
                <a:latin typeface="Verdana" panose="020B0604030504040204" pitchFamily="34" charset="0"/>
                <a:ea typeface="Verdana" panose="020B0604030504040204" pitchFamily="34" charset="0"/>
                <a:cs typeface="Verdana" panose="020B0604030504040204" pitchFamily="34" charset="0"/>
              </a:rPr>
              <a:t>2</a:t>
            </a:r>
          </a:p>
        </p:txBody>
      </p:sp>
      <p:pic>
        <p:nvPicPr>
          <p:cNvPr id="7" name="Audio 6">
            <a:hlinkClick r:id="" action="ppaction://media"/>
            <a:extLst>
              <a:ext uri="{FF2B5EF4-FFF2-40B4-BE49-F238E27FC236}">
                <a16:creationId xmlns:a16="http://schemas.microsoft.com/office/drawing/2014/main" id="{1FB40699-A05A-442A-B897-1D0EAEA6F1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20516006"/>
      </p:ext>
    </p:extLst>
  </p:cSld>
  <p:clrMapOvr>
    <a:masterClrMapping/>
  </p:clrMapOvr>
  <p:transition advTm="225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5" y="342842"/>
            <a:ext cx="8321610" cy="911858"/>
          </a:xfrm>
        </p:spPr>
        <p:txBody>
          <a:bodyPr>
            <a:noAutofit/>
          </a:bodyPr>
          <a:lstStyle/>
          <a:p>
            <a:r>
              <a:rPr lang="en-US" altLang="en-US" sz="2800" dirty="0"/>
              <a:t>Essential fatty acid status in patients receiving Omegaven</a:t>
            </a:r>
            <a:r>
              <a:rPr lang="en-US" altLang="en-US" sz="2800" baseline="30000" dirty="0"/>
              <a:t>1,2</a:t>
            </a:r>
          </a:p>
        </p:txBody>
      </p:sp>
      <p:sp>
        <p:nvSpPr>
          <p:cNvPr id="3" name="Text Placeholder 2"/>
          <p:cNvSpPr>
            <a:spLocks noGrp="1"/>
          </p:cNvSpPr>
          <p:nvPr>
            <p:ph type="body" sz="quarter" idx="4294967295"/>
          </p:nvPr>
        </p:nvSpPr>
        <p:spPr>
          <a:xfrm>
            <a:off x="776717" y="4941407"/>
            <a:ext cx="10102596" cy="861774"/>
          </a:xfrm>
          <a:prstGeom prst="rect">
            <a:avLst/>
          </a:prstGeom>
          <a:noFill/>
        </p:spPr>
        <p:txBody>
          <a:bodyPr wrap="square" rtlCol="0">
            <a:spAutoFit/>
          </a:bodyPr>
          <a:lstStyle/>
          <a:p>
            <a:pPr>
              <a:spcBef>
                <a:spcPct val="0"/>
              </a:spcBef>
            </a:pPr>
            <a:r>
              <a:rPr lang="en-US" sz="1500" kern="1200" dirty="0"/>
              <a:t>In a study with 123 patients, 6 patients treated with Omegaven for up to 2 years, </a:t>
            </a:r>
            <a:r>
              <a:rPr lang="en-US" altLang="en-US" sz="1500" kern="1200" dirty="0"/>
              <a:t>reported </a:t>
            </a:r>
            <a:r>
              <a:rPr lang="en-US" sz="1500" kern="1200" dirty="0"/>
              <a:t>no clinical signs of EFAD</a:t>
            </a:r>
          </a:p>
          <a:p>
            <a:pPr>
              <a:spcBef>
                <a:spcPct val="0"/>
              </a:spcBef>
            </a:pPr>
            <a:r>
              <a:rPr lang="en-US" sz="1500" kern="1200" dirty="0"/>
              <a:t>The majority of Omegaven-treated patients received concurrent lipids from enteral nutrition</a:t>
            </a:r>
          </a:p>
        </p:txBody>
      </p:sp>
      <p:grpSp>
        <p:nvGrpSpPr>
          <p:cNvPr id="16" name="Group 15"/>
          <p:cNvGrpSpPr/>
          <p:nvPr/>
        </p:nvGrpSpPr>
        <p:grpSpPr>
          <a:xfrm>
            <a:off x="1447800" y="1540813"/>
            <a:ext cx="7520311" cy="3167014"/>
            <a:chOff x="304966" y="1639957"/>
            <a:chExt cx="8427554" cy="3549079"/>
          </a:xfrm>
        </p:grpSpPr>
        <p:grpSp>
          <p:nvGrpSpPr>
            <p:cNvPr id="10" name="Group 9"/>
            <p:cNvGrpSpPr/>
            <p:nvPr/>
          </p:nvGrpSpPr>
          <p:grpSpPr>
            <a:xfrm>
              <a:off x="304966" y="1639957"/>
              <a:ext cx="8427554" cy="3104676"/>
              <a:chOff x="137147" y="1639957"/>
              <a:chExt cx="8802752" cy="3104676"/>
            </a:xfrm>
          </p:grpSpPr>
          <p:sp>
            <p:nvSpPr>
              <p:cNvPr id="11" name="Rectangle 10"/>
              <p:cNvSpPr/>
              <p:nvPr/>
            </p:nvSpPr>
            <p:spPr bwMode="auto">
              <a:xfrm>
                <a:off x="827567" y="1639957"/>
                <a:ext cx="8046720" cy="3089308"/>
              </a:xfrm>
              <a:prstGeom prst="rect">
                <a:avLst/>
              </a:prstGeom>
              <a:solidFill>
                <a:schemeClr val="bg1">
                  <a:lumMod val="95000"/>
                </a:schemeClr>
              </a:solidFill>
              <a:ln w="6350" cap="flat" cmpd="sng" algn="ctr">
                <a:solidFill>
                  <a:schemeClr val="bg1">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endParaRPr lang="en-US" sz="1200" dirty="0">
                  <a:solidFill>
                    <a:srgbClr val="FFFF00"/>
                  </a:solidFill>
                  <a:latin typeface="+mn-lt"/>
                </a:endParaRPr>
              </a:p>
            </p:txBody>
          </p:sp>
          <p:sp>
            <p:nvSpPr>
              <p:cNvPr id="26" name="TextBox 25"/>
              <p:cNvSpPr txBox="1"/>
              <p:nvPr/>
            </p:nvSpPr>
            <p:spPr>
              <a:xfrm rot="16200000">
                <a:off x="-836344" y="3427858"/>
                <a:ext cx="2163139" cy="216157"/>
              </a:xfrm>
              <a:prstGeom prst="rect">
                <a:avLst/>
              </a:prstGeom>
              <a:noFill/>
            </p:spPr>
            <p:txBody>
              <a:bodyPr wrap="none" lIns="0" tIns="0" rIns="0" bIns="0" rtlCol="0" anchor="ctr" anchorCtr="0">
                <a:spAutoFit/>
              </a:bodyPr>
              <a:lstStyle/>
              <a:p>
                <a:pPr algn="ctr"/>
                <a:r>
                  <a:rPr lang="en-US" sz="1200" b="1" dirty="0">
                    <a:latin typeface="+mn-lt"/>
                  </a:rPr>
                  <a:t>Median Triene: Tetraene Ratio</a:t>
                </a:r>
              </a:p>
            </p:txBody>
          </p:sp>
          <p:grpSp>
            <p:nvGrpSpPr>
              <p:cNvPr id="42" name="Group 41"/>
              <p:cNvGrpSpPr/>
              <p:nvPr/>
            </p:nvGrpSpPr>
            <p:grpSpPr>
              <a:xfrm>
                <a:off x="837030" y="1654281"/>
                <a:ext cx="1827688" cy="413888"/>
                <a:chOff x="1014855" y="3002427"/>
                <a:chExt cx="3100243" cy="358362"/>
              </a:xfrm>
            </p:grpSpPr>
            <p:sp>
              <p:nvSpPr>
                <p:cNvPr id="43" name="TextBox 42"/>
                <p:cNvSpPr txBox="1"/>
                <p:nvPr/>
              </p:nvSpPr>
              <p:spPr>
                <a:xfrm>
                  <a:off x="1014855" y="3002427"/>
                  <a:ext cx="3100243" cy="358362"/>
                </a:xfrm>
                <a:prstGeom prst="rect">
                  <a:avLst/>
                </a:prstGeom>
                <a:solidFill>
                  <a:schemeClr val="bg1">
                    <a:lumMod val="95000"/>
                  </a:schemeClr>
                </a:solidFill>
              </p:spPr>
              <p:txBody>
                <a:bodyPr wrap="square" lIns="91440" tIns="0" rIns="0" bIns="0" rtlCol="0" anchor="ctr" anchorCtr="0">
                  <a:spAutoFit/>
                </a:bodyPr>
                <a:lstStyle>
                  <a:defPPr>
                    <a:defRPr lang="en-US"/>
                  </a:defPPr>
                  <a:lvl1pPr algn="ctr">
                    <a:lnSpc>
                      <a:spcPct val="85000"/>
                    </a:lnSpc>
                    <a:defRPr sz="1600" b="1"/>
                  </a:lvl1pPr>
                </a:lstStyle>
                <a:p>
                  <a:pPr algn="l">
                    <a:lnSpc>
                      <a:spcPct val="100000"/>
                    </a:lnSpc>
                  </a:pPr>
                  <a:r>
                    <a:rPr lang="en-US" sz="1200" dirty="0">
                      <a:latin typeface="+mn-lt"/>
                    </a:rPr>
                    <a:t>Treatment Group</a:t>
                  </a:r>
                </a:p>
                <a:p>
                  <a:pPr marL="282575" algn="l">
                    <a:lnSpc>
                      <a:spcPct val="100000"/>
                    </a:lnSpc>
                    <a:tabLst>
                      <a:tab pos="1716088" algn="l"/>
                      <a:tab pos="3884613" algn="l"/>
                      <a:tab pos="5713413" algn="l"/>
                    </a:tabLst>
                  </a:pPr>
                  <a:r>
                    <a:rPr lang="en-US" sz="1200" b="0" dirty="0">
                      <a:latin typeface="+mn-lt"/>
                    </a:rPr>
                    <a:t>Omegaven</a:t>
                  </a:r>
                </a:p>
              </p:txBody>
            </p:sp>
            <p:sp>
              <p:nvSpPr>
                <p:cNvPr id="44" name="Rectangle 43"/>
                <p:cNvSpPr/>
                <p:nvPr/>
              </p:nvSpPr>
              <p:spPr bwMode="auto">
                <a:xfrm>
                  <a:off x="1246287" y="3239721"/>
                  <a:ext cx="310213" cy="84841"/>
                </a:xfrm>
                <a:prstGeom prst="rect">
                  <a:avLst/>
                </a:prstGeom>
                <a:solidFill>
                  <a:srgbClr val="4472C4"/>
                </a:solidFill>
                <a:ln w="9525" cap="flat" cmpd="sng" algn="ctr">
                  <a:solidFill>
                    <a:srgbClr val="4472C4"/>
                  </a:solidFill>
                  <a:prstDash val="solid"/>
                  <a:round/>
                  <a:headEnd type="none" w="med" len="med"/>
                  <a:tailEnd type="none" w="med" len="med"/>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a:lnSpc>
                      <a:spcPct val="90000"/>
                    </a:lnSpc>
                  </a:pPr>
                  <a:endParaRPr lang="en-US" sz="1200" dirty="0">
                    <a:solidFill>
                      <a:srgbClr val="FFFF00"/>
                    </a:solidFill>
                    <a:latin typeface="+mn-lt"/>
                  </a:endParaRPr>
                </a:p>
              </p:txBody>
            </p:sp>
          </p:grpSp>
          <p:sp>
            <p:nvSpPr>
              <p:cNvPr id="12" name="Rectangle 11"/>
              <p:cNvSpPr/>
              <p:nvPr/>
            </p:nvSpPr>
            <p:spPr bwMode="auto">
              <a:xfrm>
                <a:off x="833131" y="3382126"/>
                <a:ext cx="8034130" cy="417440"/>
              </a:xfrm>
              <a:prstGeom prst="rect">
                <a:avLst/>
              </a:prstGeom>
              <a:gradFill flip="none" rotWithShape="1">
                <a:gsLst>
                  <a:gs pos="44000">
                    <a:srgbClr val="FEFEFE"/>
                  </a:gs>
                  <a:gs pos="0">
                    <a:schemeClr val="bg1">
                      <a:lumMod val="95000"/>
                    </a:schemeClr>
                  </a:gs>
                  <a:gs pos="64000">
                    <a:schemeClr val="bg1"/>
                  </a:gs>
                  <a:gs pos="96000">
                    <a:schemeClr val="bg1">
                      <a:lumMod val="95000"/>
                    </a:schemeClr>
                  </a:gs>
                </a:gsLst>
                <a:lin ang="162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grpSp>
            <p:nvGrpSpPr>
              <p:cNvPr id="17" name="Group 16"/>
              <p:cNvGrpSpPr/>
              <p:nvPr/>
            </p:nvGrpSpPr>
            <p:grpSpPr>
              <a:xfrm>
                <a:off x="493734" y="2460555"/>
                <a:ext cx="8385349" cy="931223"/>
                <a:chOff x="463917" y="2637526"/>
                <a:chExt cx="8385349" cy="575413"/>
              </a:xfrm>
            </p:grpSpPr>
            <p:cxnSp>
              <p:nvCxnSpPr>
                <p:cNvPr id="14" name="Straight Connector 13"/>
                <p:cNvCxnSpPr>
                  <a:cxnSpLocks/>
                </p:cNvCxnSpPr>
                <p:nvPr/>
              </p:nvCxnSpPr>
              <p:spPr bwMode="auto">
                <a:xfrm>
                  <a:off x="817629" y="2694579"/>
                  <a:ext cx="8011757"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57" name="TextBox 256"/>
                <p:cNvSpPr txBox="1"/>
                <p:nvPr/>
              </p:nvSpPr>
              <p:spPr>
                <a:xfrm>
                  <a:off x="463917" y="2637526"/>
                  <a:ext cx="286317" cy="114107"/>
                </a:xfrm>
                <a:prstGeom prst="rect">
                  <a:avLst/>
                </a:prstGeom>
                <a:noFill/>
              </p:spPr>
              <p:txBody>
                <a:bodyPr wrap="none" lIns="0" tIns="0" rIns="0" bIns="0" rtlCol="0" anchor="ctr" anchorCtr="0">
                  <a:spAutoFit/>
                </a:bodyPr>
                <a:lstStyle>
                  <a:defPPr>
                    <a:defRPr lang="en-US"/>
                  </a:defPPr>
                  <a:lvl1pPr algn="r">
                    <a:defRPr sz="1200">
                      <a:latin typeface="+mn-lt"/>
                    </a:defRPr>
                  </a:lvl1pPr>
                </a:lstStyle>
                <a:p>
                  <a:r>
                    <a:rPr lang="en-US" dirty="0"/>
                    <a:t>0.20</a:t>
                  </a:r>
                </a:p>
              </p:txBody>
            </p:sp>
            <p:cxnSp>
              <p:nvCxnSpPr>
                <p:cNvPr id="81" name="Straight Connector 80"/>
                <p:cNvCxnSpPr/>
                <p:nvPr/>
              </p:nvCxnSpPr>
              <p:spPr bwMode="auto">
                <a:xfrm>
                  <a:off x="807689" y="2927414"/>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sp>
              <p:nvSpPr>
                <p:cNvPr id="82" name="TextBox 81"/>
                <p:cNvSpPr txBox="1"/>
                <p:nvPr/>
              </p:nvSpPr>
              <p:spPr>
                <a:xfrm>
                  <a:off x="464331" y="2860292"/>
                  <a:ext cx="286317" cy="114107"/>
                </a:xfrm>
                <a:prstGeom prst="rect">
                  <a:avLst/>
                </a:prstGeom>
                <a:noFill/>
              </p:spPr>
              <p:txBody>
                <a:bodyPr wrap="none" lIns="0" tIns="0" rIns="0" bIns="0" rtlCol="0" anchor="ctr" anchorCtr="0">
                  <a:spAutoFit/>
                </a:bodyPr>
                <a:lstStyle/>
                <a:p>
                  <a:pPr algn="r"/>
                  <a:r>
                    <a:rPr lang="en-US" sz="1200" dirty="0">
                      <a:latin typeface="+mn-lt"/>
                    </a:rPr>
                    <a:t>0.18</a:t>
                  </a:r>
                </a:p>
              </p:txBody>
            </p:sp>
            <p:cxnSp>
              <p:nvCxnSpPr>
                <p:cNvPr id="90" name="Straight Connector 89"/>
                <p:cNvCxnSpPr/>
                <p:nvPr/>
              </p:nvCxnSpPr>
              <p:spPr bwMode="auto">
                <a:xfrm>
                  <a:off x="817629" y="3165954"/>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sp>
              <p:nvSpPr>
                <p:cNvPr id="91" name="TextBox 90"/>
                <p:cNvSpPr txBox="1"/>
                <p:nvPr/>
              </p:nvSpPr>
              <p:spPr>
                <a:xfrm>
                  <a:off x="474271" y="3098832"/>
                  <a:ext cx="286317" cy="114107"/>
                </a:xfrm>
                <a:prstGeom prst="rect">
                  <a:avLst/>
                </a:prstGeom>
                <a:noFill/>
              </p:spPr>
              <p:txBody>
                <a:bodyPr wrap="none" lIns="0" tIns="0" rIns="0" bIns="0" rtlCol="0" anchor="ctr" anchorCtr="0">
                  <a:spAutoFit/>
                </a:bodyPr>
                <a:lstStyle/>
                <a:p>
                  <a:pPr algn="r"/>
                  <a:r>
                    <a:rPr lang="en-US" sz="1200" dirty="0">
                      <a:latin typeface="+mn-lt"/>
                    </a:rPr>
                    <a:t>0.16</a:t>
                  </a:r>
                </a:p>
              </p:txBody>
            </p:sp>
          </p:grpSp>
          <p:sp>
            <p:nvSpPr>
              <p:cNvPr id="25" name="TextBox 24"/>
              <p:cNvSpPr txBox="1"/>
              <p:nvPr/>
            </p:nvSpPr>
            <p:spPr>
              <a:xfrm>
                <a:off x="484209" y="4559967"/>
                <a:ext cx="286317" cy="184666"/>
              </a:xfrm>
              <a:prstGeom prst="rect">
                <a:avLst/>
              </a:prstGeom>
              <a:noFill/>
            </p:spPr>
            <p:txBody>
              <a:bodyPr wrap="none" lIns="0" tIns="0" rIns="0" bIns="0" rtlCol="0" anchor="ctr" anchorCtr="0">
                <a:spAutoFit/>
              </a:bodyPr>
              <a:lstStyle/>
              <a:p>
                <a:pPr algn="r"/>
                <a:r>
                  <a:rPr lang="en-US" sz="1200" dirty="0">
                    <a:latin typeface="+mn-lt"/>
                  </a:rPr>
                  <a:t>0.00</a:t>
                </a:r>
              </a:p>
            </p:txBody>
          </p:sp>
          <p:cxnSp>
            <p:nvCxnSpPr>
              <p:cNvPr id="86" name="Straight Connector 85"/>
              <p:cNvCxnSpPr/>
              <p:nvPr/>
            </p:nvCxnSpPr>
            <p:spPr bwMode="auto">
              <a:xfrm>
                <a:off x="847446" y="3909971"/>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sp>
            <p:nvSpPr>
              <p:cNvPr id="87" name="TextBox 86"/>
              <p:cNvSpPr txBox="1"/>
              <p:nvPr/>
            </p:nvSpPr>
            <p:spPr>
              <a:xfrm>
                <a:off x="504088" y="3799666"/>
                <a:ext cx="286317" cy="184666"/>
              </a:xfrm>
              <a:prstGeom prst="rect">
                <a:avLst/>
              </a:prstGeom>
              <a:noFill/>
            </p:spPr>
            <p:txBody>
              <a:bodyPr wrap="none" lIns="0" tIns="0" rIns="0" bIns="0" rtlCol="0" anchor="ctr" anchorCtr="0">
                <a:spAutoFit/>
              </a:bodyPr>
              <a:lstStyle/>
              <a:p>
                <a:pPr algn="r"/>
                <a:r>
                  <a:rPr lang="en-US" sz="1200" dirty="0">
                    <a:latin typeface="+mn-lt"/>
                  </a:rPr>
                  <a:t>0.04</a:t>
                </a:r>
              </a:p>
            </p:txBody>
          </p:sp>
          <p:cxnSp>
            <p:nvCxnSpPr>
              <p:cNvPr id="88" name="Straight Connector 87"/>
              <p:cNvCxnSpPr/>
              <p:nvPr/>
            </p:nvCxnSpPr>
            <p:spPr bwMode="auto">
              <a:xfrm>
                <a:off x="837507" y="4300306"/>
                <a:ext cx="8031637" cy="0"/>
              </a:xfrm>
              <a:prstGeom prst="line">
                <a:avLst/>
              </a:prstGeom>
              <a:solidFill>
                <a:schemeClr val="accent1"/>
              </a:solidFill>
              <a:ln w="6350" cap="flat" cmpd="sng" algn="ctr">
                <a:solidFill>
                  <a:schemeClr val="bg1">
                    <a:lumMod val="85000"/>
                  </a:schemeClr>
                </a:solidFill>
                <a:prstDash val="solid"/>
                <a:round/>
                <a:headEnd type="none" w="med" len="med"/>
                <a:tailEnd type="none" w="med" len="med"/>
              </a:ln>
              <a:effectLst/>
            </p:spPr>
          </p:cxnSp>
          <p:sp>
            <p:nvSpPr>
              <p:cNvPr id="89" name="TextBox 88"/>
              <p:cNvSpPr txBox="1"/>
              <p:nvPr/>
            </p:nvSpPr>
            <p:spPr>
              <a:xfrm>
                <a:off x="494150" y="4189999"/>
                <a:ext cx="286317" cy="184666"/>
              </a:xfrm>
              <a:prstGeom prst="rect">
                <a:avLst/>
              </a:prstGeom>
              <a:noFill/>
            </p:spPr>
            <p:txBody>
              <a:bodyPr wrap="none" lIns="0" tIns="0" rIns="0" bIns="0" rtlCol="0" anchor="ctr" anchorCtr="0">
                <a:spAutoFit/>
              </a:bodyPr>
              <a:lstStyle/>
              <a:p>
                <a:pPr algn="r"/>
                <a:r>
                  <a:rPr lang="en-US" sz="1200" dirty="0">
                    <a:latin typeface="+mn-lt"/>
                  </a:rPr>
                  <a:t>0.02</a:t>
                </a:r>
              </a:p>
            </p:txBody>
          </p:sp>
          <p:grpSp>
            <p:nvGrpSpPr>
              <p:cNvPr id="24" name="Group 23"/>
              <p:cNvGrpSpPr/>
              <p:nvPr/>
            </p:nvGrpSpPr>
            <p:grpSpPr>
              <a:xfrm>
                <a:off x="788272" y="3476536"/>
                <a:ext cx="106326" cy="169200"/>
                <a:chOff x="758455" y="3675319"/>
                <a:chExt cx="106326" cy="169200"/>
              </a:xfrm>
            </p:grpSpPr>
            <p:sp>
              <p:nvSpPr>
                <p:cNvPr id="18" name="Rectangle 17"/>
                <p:cNvSpPr/>
                <p:nvPr/>
              </p:nvSpPr>
              <p:spPr bwMode="auto">
                <a:xfrm>
                  <a:off x="758456" y="3700130"/>
                  <a:ext cx="106325" cy="131135"/>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cxnSp>
              <p:nvCxnSpPr>
                <p:cNvPr id="23" name="Straight Connector 22"/>
                <p:cNvCxnSpPr/>
                <p:nvPr/>
              </p:nvCxnSpPr>
              <p:spPr bwMode="auto">
                <a:xfrm flipV="1">
                  <a:off x="761999" y="3675319"/>
                  <a:ext cx="73152" cy="27432"/>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100" name="Straight Connector 99"/>
                <p:cNvCxnSpPr/>
                <p:nvPr/>
              </p:nvCxnSpPr>
              <p:spPr bwMode="auto">
                <a:xfrm flipV="1">
                  <a:off x="758455" y="3817087"/>
                  <a:ext cx="73152" cy="27432"/>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grpSp>
          <p:grpSp>
            <p:nvGrpSpPr>
              <p:cNvPr id="102" name="Group 101"/>
              <p:cNvGrpSpPr/>
              <p:nvPr/>
            </p:nvGrpSpPr>
            <p:grpSpPr>
              <a:xfrm>
                <a:off x="8833573" y="3480080"/>
                <a:ext cx="106326" cy="169200"/>
                <a:chOff x="758455" y="3675319"/>
                <a:chExt cx="106326" cy="169200"/>
              </a:xfrm>
            </p:grpSpPr>
            <p:sp>
              <p:nvSpPr>
                <p:cNvPr id="103" name="Rectangle 102"/>
                <p:cNvSpPr/>
                <p:nvPr/>
              </p:nvSpPr>
              <p:spPr bwMode="auto">
                <a:xfrm>
                  <a:off x="758456" y="3700130"/>
                  <a:ext cx="106325" cy="131135"/>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90000"/>
                    </a:lnSpc>
                  </a:pPr>
                  <a:endParaRPr lang="en-US" sz="1600" dirty="0">
                    <a:solidFill>
                      <a:srgbClr val="FFFF00"/>
                    </a:solidFill>
                  </a:endParaRPr>
                </a:p>
              </p:txBody>
            </p:sp>
            <p:cxnSp>
              <p:nvCxnSpPr>
                <p:cNvPr id="104" name="Straight Connector 103"/>
                <p:cNvCxnSpPr/>
                <p:nvPr/>
              </p:nvCxnSpPr>
              <p:spPr bwMode="auto">
                <a:xfrm flipV="1">
                  <a:off x="761999" y="3675319"/>
                  <a:ext cx="73152" cy="27432"/>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106" name="Straight Connector 105"/>
                <p:cNvCxnSpPr/>
                <p:nvPr/>
              </p:nvCxnSpPr>
              <p:spPr bwMode="auto">
                <a:xfrm flipV="1">
                  <a:off x="758455" y="3817087"/>
                  <a:ext cx="73152" cy="27432"/>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grpSp>
          <p:sp>
            <p:nvSpPr>
              <p:cNvPr id="6" name="Rectangle 5"/>
              <p:cNvSpPr/>
              <p:nvPr/>
            </p:nvSpPr>
            <p:spPr>
              <a:xfrm>
                <a:off x="2289640" y="2437581"/>
                <a:ext cx="4744498" cy="273216"/>
              </a:xfrm>
              <a:prstGeom prst="rect">
                <a:avLst/>
              </a:prstGeom>
              <a:solidFill>
                <a:schemeClr val="bg1">
                  <a:lumMod val="95000"/>
                </a:schemeClr>
              </a:solidFill>
            </p:spPr>
            <p:txBody>
              <a:bodyPr wrap="none" lIns="0" tIns="0" rIns="0" bIns="0" anchor="ctr" anchorCtr="0">
                <a:noAutofit/>
              </a:bodyPr>
              <a:lstStyle/>
              <a:p>
                <a:pPr algn="ctr">
                  <a:lnSpc>
                    <a:spcPct val="80000"/>
                  </a:lnSpc>
                  <a:spcBef>
                    <a:spcPts val="0"/>
                  </a:spcBef>
                  <a:spcAft>
                    <a:spcPts val="0"/>
                  </a:spcAft>
                  <a:buSzPts val="1000"/>
                  <a:tabLst>
                    <a:tab pos="457200" algn="l"/>
                  </a:tabLst>
                </a:pPr>
                <a:r>
                  <a:rPr lang="en-US" sz="1400" b="1" dirty="0">
                    <a:solidFill>
                      <a:schemeClr val="accent2"/>
                    </a:solidFill>
                    <a:latin typeface="+mn-lt"/>
                    <a:ea typeface="Times New Roman" panose="02020603050405020304" pitchFamily="18" charset="0"/>
                    <a:cs typeface="Times New Roman" panose="02020603050405020304" pitchFamily="18" charset="0"/>
                  </a:rPr>
                  <a:t>Essential Fatty Acid Deficiency (EFAD) Realized</a:t>
                </a:r>
              </a:p>
            </p:txBody>
          </p:sp>
        </p:grpSp>
        <p:grpSp>
          <p:nvGrpSpPr>
            <p:cNvPr id="9" name="Group 8"/>
            <p:cNvGrpSpPr/>
            <p:nvPr/>
          </p:nvGrpSpPr>
          <p:grpSpPr>
            <a:xfrm>
              <a:off x="1290543" y="4804614"/>
              <a:ext cx="7212330" cy="384422"/>
              <a:chOff x="1024708" y="5003397"/>
              <a:chExt cx="7212330" cy="384422"/>
            </a:xfrm>
          </p:grpSpPr>
          <p:sp>
            <p:nvSpPr>
              <p:cNvPr id="105" name="TextBox 104"/>
              <p:cNvSpPr txBox="1"/>
              <p:nvPr/>
            </p:nvSpPr>
            <p:spPr>
              <a:xfrm>
                <a:off x="4265676" y="5203153"/>
                <a:ext cx="870046" cy="184666"/>
              </a:xfrm>
              <a:prstGeom prst="rect">
                <a:avLst/>
              </a:prstGeom>
              <a:noFill/>
            </p:spPr>
            <p:txBody>
              <a:bodyPr wrap="none" lIns="0" tIns="0" rIns="0" bIns="0" rtlCol="0" anchor="ctr" anchorCtr="0">
                <a:spAutoFit/>
              </a:bodyPr>
              <a:lstStyle/>
              <a:p>
                <a:pPr algn="ctr"/>
                <a:r>
                  <a:rPr lang="en-US" sz="1200" b="1" dirty="0">
                    <a:latin typeface="+mn-lt"/>
                  </a:rPr>
                  <a:t>Time (Weeks)</a:t>
                </a:r>
              </a:p>
            </p:txBody>
          </p:sp>
          <p:sp>
            <p:nvSpPr>
              <p:cNvPr id="292" name="TextBox 291"/>
              <p:cNvSpPr txBox="1"/>
              <p:nvPr/>
            </p:nvSpPr>
            <p:spPr>
              <a:xfrm>
                <a:off x="1024708" y="5003397"/>
                <a:ext cx="147476"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BL</a:t>
                </a:r>
              </a:p>
            </p:txBody>
          </p:sp>
          <p:sp>
            <p:nvSpPr>
              <p:cNvPr id="293" name="TextBox 292"/>
              <p:cNvSpPr txBox="1"/>
              <p:nvPr/>
            </p:nvSpPr>
            <p:spPr>
              <a:xfrm>
                <a:off x="1546468" y="5003397"/>
                <a:ext cx="78547"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4</a:t>
                </a:r>
              </a:p>
            </p:txBody>
          </p:sp>
          <p:sp>
            <p:nvSpPr>
              <p:cNvPr id="294" name="TextBox 293"/>
              <p:cNvSpPr txBox="1"/>
              <p:nvPr/>
            </p:nvSpPr>
            <p:spPr>
              <a:xfrm>
                <a:off x="2069132"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10</a:t>
                </a:r>
              </a:p>
            </p:txBody>
          </p:sp>
          <p:sp>
            <p:nvSpPr>
              <p:cNvPr id="295" name="TextBox 294"/>
              <p:cNvSpPr txBox="1"/>
              <p:nvPr/>
            </p:nvSpPr>
            <p:spPr>
              <a:xfrm>
                <a:off x="2586701"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20</a:t>
                </a:r>
              </a:p>
            </p:txBody>
          </p:sp>
          <p:sp>
            <p:nvSpPr>
              <p:cNvPr id="296" name="TextBox 295"/>
              <p:cNvSpPr txBox="1"/>
              <p:nvPr/>
            </p:nvSpPr>
            <p:spPr>
              <a:xfrm>
                <a:off x="3104270"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28</a:t>
                </a:r>
              </a:p>
            </p:txBody>
          </p:sp>
          <p:sp>
            <p:nvSpPr>
              <p:cNvPr id="297" name="TextBox 296"/>
              <p:cNvSpPr txBox="1"/>
              <p:nvPr/>
            </p:nvSpPr>
            <p:spPr>
              <a:xfrm>
                <a:off x="3621839"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36</a:t>
                </a:r>
              </a:p>
            </p:txBody>
          </p:sp>
          <p:sp>
            <p:nvSpPr>
              <p:cNvPr id="298" name="TextBox 297"/>
              <p:cNvSpPr txBox="1"/>
              <p:nvPr/>
            </p:nvSpPr>
            <p:spPr>
              <a:xfrm>
                <a:off x="4139408"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44</a:t>
                </a:r>
              </a:p>
            </p:txBody>
          </p:sp>
          <p:sp>
            <p:nvSpPr>
              <p:cNvPr id="299" name="TextBox 298"/>
              <p:cNvSpPr txBox="1"/>
              <p:nvPr/>
            </p:nvSpPr>
            <p:spPr>
              <a:xfrm>
                <a:off x="5174547"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60</a:t>
                </a:r>
              </a:p>
            </p:txBody>
          </p:sp>
          <p:sp>
            <p:nvSpPr>
              <p:cNvPr id="300" name="TextBox 299"/>
              <p:cNvSpPr txBox="1"/>
              <p:nvPr/>
            </p:nvSpPr>
            <p:spPr>
              <a:xfrm>
                <a:off x="4656978"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52</a:t>
                </a:r>
              </a:p>
            </p:txBody>
          </p:sp>
          <p:sp>
            <p:nvSpPr>
              <p:cNvPr id="301" name="TextBox 300"/>
              <p:cNvSpPr txBox="1"/>
              <p:nvPr/>
            </p:nvSpPr>
            <p:spPr>
              <a:xfrm>
                <a:off x="5692116"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68</a:t>
                </a:r>
              </a:p>
            </p:txBody>
          </p:sp>
          <p:sp>
            <p:nvSpPr>
              <p:cNvPr id="302" name="TextBox 301"/>
              <p:cNvSpPr txBox="1"/>
              <p:nvPr/>
            </p:nvSpPr>
            <p:spPr>
              <a:xfrm>
                <a:off x="6209685"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76</a:t>
                </a:r>
              </a:p>
            </p:txBody>
          </p:sp>
          <p:sp>
            <p:nvSpPr>
              <p:cNvPr id="303" name="TextBox 302"/>
              <p:cNvSpPr txBox="1"/>
              <p:nvPr/>
            </p:nvSpPr>
            <p:spPr>
              <a:xfrm>
                <a:off x="6727254"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84</a:t>
                </a:r>
              </a:p>
            </p:txBody>
          </p:sp>
          <p:sp>
            <p:nvSpPr>
              <p:cNvPr id="304" name="TextBox 303"/>
              <p:cNvSpPr txBox="1"/>
              <p:nvPr/>
            </p:nvSpPr>
            <p:spPr>
              <a:xfrm>
                <a:off x="7244824" y="5003397"/>
                <a:ext cx="15709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92</a:t>
                </a:r>
              </a:p>
            </p:txBody>
          </p:sp>
          <p:sp>
            <p:nvSpPr>
              <p:cNvPr id="305" name="TextBox 304"/>
              <p:cNvSpPr txBox="1"/>
              <p:nvPr/>
            </p:nvSpPr>
            <p:spPr>
              <a:xfrm>
                <a:off x="7777290" y="5003397"/>
                <a:ext cx="17793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spc="-150" dirty="0">
                    <a:latin typeface="+mn-lt"/>
                  </a:rPr>
                  <a:t>100</a:t>
                </a:r>
              </a:p>
            </p:txBody>
          </p:sp>
          <p:sp>
            <p:nvSpPr>
              <p:cNvPr id="308" name="TextBox 307"/>
              <p:cNvSpPr txBox="1"/>
              <p:nvPr/>
            </p:nvSpPr>
            <p:spPr>
              <a:xfrm>
                <a:off x="8059104" y="5003397"/>
                <a:ext cx="177934"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150" dirty="0">
                    <a:latin typeface="+mn-lt"/>
                  </a:rPr>
                  <a:t>104</a:t>
                </a:r>
              </a:p>
            </p:txBody>
          </p:sp>
          <p:sp>
            <p:nvSpPr>
              <p:cNvPr id="309" name="TextBox 308"/>
              <p:cNvSpPr txBox="1"/>
              <p:nvPr/>
            </p:nvSpPr>
            <p:spPr>
              <a:xfrm>
                <a:off x="7510029"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96</a:t>
                </a:r>
              </a:p>
            </p:txBody>
          </p:sp>
          <p:sp>
            <p:nvSpPr>
              <p:cNvPr id="310" name="TextBox 309"/>
              <p:cNvSpPr txBox="1"/>
              <p:nvPr/>
            </p:nvSpPr>
            <p:spPr>
              <a:xfrm>
                <a:off x="7002776"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88</a:t>
                </a:r>
              </a:p>
            </p:txBody>
          </p:sp>
          <p:sp>
            <p:nvSpPr>
              <p:cNvPr id="311" name="TextBox 310"/>
              <p:cNvSpPr txBox="1"/>
              <p:nvPr/>
            </p:nvSpPr>
            <p:spPr>
              <a:xfrm>
                <a:off x="6474882"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80</a:t>
                </a:r>
              </a:p>
            </p:txBody>
          </p:sp>
          <p:sp>
            <p:nvSpPr>
              <p:cNvPr id="312" name="TextBox 311"/>
              <p:cNvSpPr txBox="1"/>
              <p:nvPr/>
            </p:nvSpPr>
            <p:spPr>
              <a:xfrm>
                <a:off x="5957313"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72</a:t>
                </a:r>
              </a:p>
            </p:txBody>
          </p:sp>
          <p:sp>
            <p:nvSpPr>
              <p:cNvPr id="313" name="TextBox 312"/>
              <p:cNvSpPr txBox="1"/>
              <p:nvPr/>
            </p:nvSpPr>
            <p:spPr>
              <a:xfrm>
                <a:off x="5439743"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64</a:t>
                </a:r>
              </a:p>
            </p:txBody>
          </p:sp>
          <p:sp>
            <p:nvSpPr>
              <p:cNvPr id="314" name="TextBox 313"/>
              <p:cNvSpPr txBox="1"/>
              <p:nvPr/>
            </p:nvSpPr>
            <p:spPr>
              <a:xfrm>
                <a:off x="4922174"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56</a:t>
                </a:r>
              </a:p>
            </p:txBody>
          </p:sp>
          <p:sp>
            <p:nvSpPr>
              <p:cNvPr id="315" name="TextBox 314"/>
              <p:cNvSpPr txBox="1"/>
              <p:nvPr/>
            </p:nvSpPr>
            <p:spPr>
              <a:xfrm>
                <a:off x="4404605"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48</a:t>
                </a:r>
              </a:p>
            </p:txBody>
          </p:sp>
          <p:sp>
            <p:nvSpPr>
              <p:cNvPr id="316" name="TextBox 315"/>
              <p:cNvSpPr txBox="1"/>
              <p:nvPr/>
            </p:nvSpPr>
            <p:spPr>
              <a:xfrm>
                <a:off x="3887036"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40</a:t>
                </a:r>
              </a:p>
            </p:txBody>
          </p:sp>
          <p:sp>
            <p:nvSpPr>
              <p:cNvPr id="317" name="TextBox 316"/>
              <p:cNvSpPr txBox="1"/>
              <p:nvPr/>
            </p:nvSpPr>
            <p:spPr>
              <a:xfrm>
                <a:off x="3369467"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32</a:t>
                </a:r>
              </a:p>
            </p:txBody>
          </p:sp>
          <p:sp>
            <p:nvSpPr>
              <p:cNvPr id="318" name="TextBox 317"/>
              <p:cNvSpPr txBox="1"/>
              <p:nvPr/>
            </p:nvSpPr>
            <p:spPr>
              <a:xfrm>
                <a:off x="2851897"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24</a:t>
                </a:r>
              </a:p>
            </p:txBody>
          </p:sp>
          <p:sp>
            <p:nvSpPr>
              <p:cNvPr id="319" name="TextBox 318"/>
              <p:cNvSpPr txBox="1"/>
              <p:nvPr/>
            </p:nvSpPr>
            <p:spPr>
              <a:xfrm>
                <a:off x="2334328" y="5003397"/>
                <a:ext cx="144270"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12</a:t>
                </a:r>
              </a:p>
            </p:txBody>
          </p:sp>
          <p:sp>
            <p:nvSpPr>
              <p:cNvPr id="320" name="TextBox 319"/>
              <p:cNvSpPr txBox="1"/>
              <p:nvPr/>
            </p:nvSpPr>
            <p:spPr>
              <a:xfrm>
                <a:off x="1809242" y="5003397"/>
                <a:ext cx="72135"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kern="0" spc="-50" dirty="0">
                    <a:latin typeface="+mn-lt"/>
                  </a:rPr>
                  <a:t>8</a:t>
                </a:r>
              </a:p>
            </p:txBody>
          </p:sp>
          <p:sp>
            <p:nvSpPr>
              <p:cNvPr id="321" name="TextBox 320"/>
              <p:cNvSpPr txBox="1"/>
              <p:nvPr/>
            </p:nvSpPr>
            <p:spPr>
              <a:xfrm>
                <a:off x="1319617" y="5003397"/>
                <a:ext cx="78547" cy="158377"/>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200" b="0" dirty="0">
                    <a:latin typeface="+mn-lt"/>
                  </a:rPr>
                  <a:t>2</a:t>
                </a:r>
              </a:p>
            </p:txBody>
          </p:sp>
        </p:grpSp>
        <p:grpSp>
          <p:nvGrpSpPr>
            <p:cNvPr id="19" name="Group 18"/>
            <p:cNvGrpSpPr/>
            <p:nvPr/>
          </p:nvGrpSpPr>
          <p:grpSpPr>
            <a:xfrm>
              <a:off x="1036457" y="2176108"/>
              <a:ext cx="6877610" cy="131959"/>
              <a:chOff x="770622" y="2590647"/>
              <a:chExt cx="6877610" cy="131959"/>
            </a:xfrm>
          </p:grpSpPr>
          <p:sp>
            <p:nvSpPr>
              <p:cNvPr id="119" name="TextBox 118"/>
              <p:cNvSpPr txBox="1"/>
              <p:nvPr/>
            </p:nvSpPr>
            <p:spPr>
              <a:xfrm>
                <a:off x="770622" y="2590647"/>
                <a:ext cx="168315"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N</a:t>
                </a:r>
                <a:r>
                  <a:rPr lang="en-US" sz="1000" b="0" spc="-150" dirty="0">
                    <a:latin typeface="+mn-lt"/>
                  </a:rPr>
                  <a:t>(0)</a:t>
                </a:r>
              </a:p>
            </p:txBody>
          </p:sp>
          <p:sp>
            <p:nvSpPr>
              <p:cNvPr id="120" name="TextBox 119"/>
              <p:cNvSpPr txBox="1"/>
              <p:nvPr/>
            </p:nvSpPr>
            <p:spPr>
              <a:xfrm>
                <a:off x="1552695"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44</a:t>
                </a:r>
              </a:p>
            </p:txBody>
          </p:sp>
          <p:sp>
            <p:nvSpPr>
              <p:cNvPr id="121" name="TextBox 120"/>
              <p:cNvSpPr txBox="1"/>
              <p:nvPr/>
            </p:nvSpPr>
            <p:spPr>
              <a:xfrm>
                <a:off x="2053117"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23</a:t>
                </a:r>
              </a:p>
            </p:txBody>
          </p:sp>
          <p:sp>
            <p:nvSpPr>
              <p:cNvPr id="122" name="TextBox 121"/>
              <p:cNvSpPr txBox="1"/>
              <p:nvPr/>
            </p:nvSpPr>
            <p:spPr>
              <a:xfrm>
                <a:off x="2595710"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22</a:t>
                </a:r>
              </a:p>
            </p:txBody>
          </p:sp>
          <p:sp>
            <p:nvSpPr>
              <p:cNvPr id="123" name="TextBox 122"/>
              <p:cNvSpPr txBox="1"/>
              <p:nvPr/>
            </p:nvSpPr>
            <p:spPr>
              <a:xfrm>
                <a:off x="3119644"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14</a:t>
                </a:r>
              </a:p>
            </p:txBody>
          </p:sp>
          <p:sp>
            <p:nvSpPr>
              <p:cNvPr id="124" name="TextBox 123"/>
              <p:cNvSpPr txBox="1"/>
              <p:nvPr/>
            </p:nvSpPr>
            <p:spPr>
              <a:xfrm>
                <a:off x="3682658"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7</a:t>
                </a:r>
              </a:p>
            </p:txBody>
          </p:sp>
          <p:sp>
            <p:nvSpPr>
              <p:cNvPr id="125" name="TextBox 124"/>
              <p:cNvSpPr txBox="1"/>
              <p:nvPr/>
            </p:nvSpPr>
            <p:spPr>
              <a:xfrm>
                <a:off x="4200370"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9</a:t>
                </a:r>
              </a:p>
            </p:txBody>
          </p:sp>
          <p:sp>
            <p:nvSpPr>
              <p:cNvPr id="126" name="TextBox 125"/>
              <p:cNvSpPr txBox="1"/>
              <p:nvPr/>
            </p:nvSpPr>
            <p:spPr>
              <a:xfrm>
                <a:off x="5215376"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11</a:t>
                </a:r>
              </a:p>
            </p:txBody>
          </p:sp>
          <p:sp>
            <p:nvSpPr>
              <p:cNvPr id="127" name="TextBox 126"/>
              <p:cNvSpPr txBox="1"/>
              <p:nvPr/>
            </p:nvSpPr>
            <p:spPr>
              <a:xfrm>
                <a:off x="4724304"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6</a:t>
                </a:r>
              </a:p>
            </p:txBody>
          </p:sp>
          <p:sp>
            <p:nvSpPr>
              <p:cNvPr id="128" name="TextBox 127"/>
              <p:cNvSpPr txBox="1"/>
              <p:nvPr/>
            </p:nvSpPr>
            <p:spPr>
              <a:xfrm>
                <a:off x="5778390"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9</a:t>
                </a:r>
              </a:p>
            </p:txBody>
          </p:sp>
          <p:sp>
            <p:nvSpPr>
              <p:cNvPr id="129" name="TextBox 128"/>
              <p:cNvSpPr txBox="1"/>
              <p:nvPr/>
            </p:nvSpPr>
            <p:spPr>
              <a:xfrm>
                <a:off x="6314764"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8</a:t>
                </a:r>
              </a:p>
            </p:txBody>
          </p:sp>
          <p:sp>
            <p:nvSpPr>
              <p:cNvPr id="130" name="TextBox 129"/>
              <p:cNvSpPr txBox="1"/>
              <p:nvPr/>
            </p:nvSpPr>
            <p:spPr>
              <a:xfrm>
                <a:off x="6838696"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6</a:t>
                </a:r>
              </a:p>
            </p:txBody>
          </p:sp>
          <p:sp>
            <p:nvSpPr>
              <p:cNvPr id="132" name="TextBox 131"/>
              <p:cNvSpPr txBox="1"/>
              <p:nvPr/>
            </p:nvSpPr>
            <p:spPr>
              <a:xfrm>
                <a:off x="7582509"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6</a:t>
                </a:r>
              </a:p>
            </p:txBody>
          </p:sp>
          <p:sp>
            <p:nvSpPr>
              <p:cNvPr id="134" name="TextBox 133"/>
              <p:cNvSpPr txBox="1"/>
              <p:nvPr/>
            </p:nvSpPr>
            <p:spPr>
              <a:xfrm>
                <a:off x="7294923"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7</a:t>
                </a:r>
              </a:p>
            </p:txBody>
          </p:sp>
          <p:sp>
            <p:nvSpPr>
              <p:cNvPr id="136" name="TextBox 135"/>
              <p:cNvSpPr txBox="1"/>
              <p:nvPr/>
            </p:nvSpPr>
            <p:spPr>
              <a:xfrm>
                <a:off x="6595391"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8</a:t>
                </a:r>
              </a:p>
            </p:txBody>
          </p:sp>
          <p:sp>
            <p:nvSpPr>
              <p:cNvPr id="137" name="TextBox 136"/>
              <p:cNvSpPr txBox="1"/>
              <p:nvPr/>
            </p:nvSpPr>
            <p:spPr>
              <a:xfrm>
                <a:off x="5995054"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10</a:t>
                </a:r>
              </a:p>
            </p:txBody>
          </p:sp>
          <p:sp>
            <p:nvSpPr>
              <p:cNvPr id="138" name="TextBox 137"/>
              <p:cNvSpPr txBox="1"/>
              <p:nvPr/>
            </p:nvSpPr>
            <p:spPr>
              <a:xfrm>
                <a:off x="5516423" y="2590647"/>
                <a:ext cx="65723"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7</a:t>
                </a:r>
              </a:p>
            </p:txBody>
          </p:sp>
          <p:sp>
            <p:nvSpPr>
              <p:cNvPr id="139" name="TextBox 138"/>
              <p:cNvSpPr txBox="1"/>
              <p:nvPr/>
            </p:nvSpPr>
            <p:spPr>
              <a:xfrm>
                <a:off x="4965849"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10</a:t>
                </a:r>
              </a:p>
            </p:txBody>
          </p:sp>
          <p:sp>
            <p:nvSpPr>
              <p:cNvPr id="140" name="TextBox 139"/>
              <p:cNvSpPr txBox="1"/>
              <p:nvPr/>
            </p:nvSpPr>
            <p:spPr>
              <a:xfrm>
                <a:off x="4423255"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10</a:t>
                </a:r>
              </a:p>
            </p:txBody>
          </p:sp>
          <p:sp>
            <p:nvSpPr>
              <p:cNvPr id="141" name="TextBox 140"/>
              <p:cNvSpPr txBox="1"/>
              <p:nvPr/>
            </p:nvSpPr>
            <p:spPr>
              <a:xfrm>
                <a:off x="3886883"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12</a:t>
                </a:r>
              </a:p>
            </p:txBody>
          </p:sp>
          <p:sp>
            <p:nvSpPr>
              <p:cNvPr id="142" name="TextBox 141"/>
              <p:cNvSpPr txBox="1"/>
              <p:nvPr/>
            </p:nvSpPr>
            <p:spPr>
              <a:xfrm>
                <a:off x="3350509"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11</a:t>
                </a:r>
              </a:p>
            </p:txBody>
          </p:sp>
          <p:sp>
            <p:nvSpPr>
              <p:cNvPr id="143" name="TextBox 142"/>
              <p:cNvSpPr txBox="1"/>
              <p:nvPr/>
            </p:nvSpPr>
            <p:spPr>
              <a:xfrm>
                <a:off x="2876338"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12</a:t>
                </a:r>
              </a:p>
            </p:txBody>
          </p:sp>
          <p:sp>
            <p:nvSpPr>
              <p:cNvPr id="144" name="TextBox 143"/>
              <p:cNvSpPr txBox="1"/>
              <p:nvPr/>
            </p:nvSpPr>
            <p:spPr>
              <a:xfrm>
                <a:off x="2327524"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16</a:t>
                </a:r>
              </a:p>
            </p:txBody>
          </p:sp>
          <p:sp>
            <p:nvSpPr>
              <p:cNvPr id="145" name="TextBox 144"/>
              <p:cNvSpPr txBox="1"/>
              <p:nvPr/>
            </p:nvSpPr>
            <p:spPr>
              <a:xfrm>
                <a:off x="1796794"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kern="0" dirty="0">
                    <a:latin typeface="+mn-lt"/>
                  </a:rPr>
                  <a:t>38</a:t>
                </a:r>
              </a:p>
            </p:txBody>
          </p:sp>
          <p:sp>
            <p:nvSpPr>
              <p:cNvPr id="146" name="TextBox 145"/>
              <p:cNvSpPr txBox="1"/>
              <p:nvPr/>
            </p:nvSpPr>
            <p:spPr>
              <a:xfrm>
                <a:off x="1043136"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49</a:t>
                </a:r>
              </a:p>
            </p:txBody>
          </p:sp>
          <p:sp>
            <p:nvSpPr>
              <p:cNvPr id="147" name="TextBox 146"/>
              <p:cNvSpPr txBox="1"/>
              <p:nvPr/>
            </p:nvSpPr>
            <p:spPr>
              <a:xfrm>
                <a:off x="1298172" y="2590647"/>
                <a:ext cx="131446" cy="131959"/>
              </a:xfrm>
              <a:prstGeom prst="rect">
                <a:avLst/>
              </a:prstGeom>
              <a:noFill/>
            </p:spPr>
            <p:txBody>
              <a:bodyPr wrap="none" lIns="0" tIns="0" rIns="0" bIns="0" rtlCol="0" anchor="ctr" anchorCtr="0">
                <a:spAutoFit/>
              </a:bodyPr>
              <a:lstStyle>
                <a:defPPr>
                  <a:defRPr lang="en-US"/>
                </a:defPPr>
                <a:lvl1pPr algn="ctr">
                  <a:lnSpc>
                    <a:spcPct val="85000"/>
                  </a:lnSpc>
                  <a:defRPr sz="1600" b="1"/>
                </a:lvl1pPr>
              </a:lstStyle>
              <a:p>
                <a:r>
                  <a:rPr lang="en-US" sz="1000" b="0" dirty="0">
                    <a:latin typeface="+mn-lt"/>
                  </a:rPr>
                  <a:t>48</a:t>
                </a:r>
              </a:p>
            </p:txBody>
          </p:sp>
        </p:grpSp>
        <p:sp>
          <p:nvSpPr>
            <p:cNvPr id="322" name="Freeform 321"/>
            <p:cNvSpPr/>
            <p:nvPr/>
          </p:nvSpPr>
          <p:spPr bwMode="auto">
            <a:xfrm>
              <a:off x="1340421" y="4045227"/>
              <a:ext cx="7063999" cy="408769"/>
            </a:xfrm>
            <a:custGeom>
              <a:avLst/>
              <a:gdLst>
                <a:gd name="connsiteX0" fmla="*/ 0 w 7456227"/>
                <a:gd name="connsiteY0" fmla="*/ 295702 h 691487"/>
                <a:gd name="connsiteX1" fmla="*/ 168323 w 7456227"/>
                <a:gd name="connsiteY1" fmla="*/ 213815 h 691487"/>
                <a:gd name="connsiteX2" fmla="*/ 295702 w 7456227"/>
                <a:gd name="connsiteY2" fmla="*/ 100084 h 691487"/>
                <a:gd name="connsiteX3" fmla="*/ 427630 w 7456227"/>
                <a:gd name="connsiteY3" fmla="*/ 0 h 691487"/>
                <a:gd name="connsiteX4" fmla="*/ 582305 w 7456227"/>
                <a:gd name="connsiteY4" fmla="*/ 172872 h 691487"/>
                <a:gd name="connsiteX5" fmla="*/ 705135 w 7456227"/>
                <a:gd name="connsiteY5" fmla="*/ 136478 h 691487"/>
                <a:gd name="connsiteX6" fmla="*/ 846161 w 7456227"/>
                <a:gd name="connsiteY6" fmla="*/ 400335 h 691487"/>
                <a:gd name="connsiteX7" fmla="*/ 991737 w 7456227"/>
                <a:gd name="connsiteY7" fmla="*/ 386687 h 691487"/>
                <a:gd name="connsiteX8" fmla="*/ 1105469 w 7456227"/>
                <a:gd name="connsiteY8" fmla="*/ 341194 h 691487"/>
                <a:gd name="connsiteX9" fmla="*/ 1269242 w 7456227"/>
                <a:gd name="connsiteY9" fmla="*/ 345744 h 691487"/>
                <a:gd name="connsiteX10" fmla="*/ 1410269 w 7456227"/>
                <a:gd name="connsiteY10" fmla="*/ 400335 h 691487"/>
                <a:gd name="connsiteX11" fmla="*/ 1528549 w 7456227"/>
                <a:gd name="connsiteY11" fmla="*/ 454926 h 691487"/>
                <a:gd name="connsiteX12" fmla="*/ 1665027 w 7456227"/>
                <a:gd name="connsiteY12" fmla="*/ 418532 h 691487"/>
                <a:gd name="connsiteX13" fmla="*/ 1796955 w 7456227"/>
                <a:gd name="connsiteY13" fmla="*/ 486770 h 691487"/>
                <a:gd name="connsiteX14" fmla="*/ 1947081 w 7456227"/>
                <a:gd name="connsiteY14" fmla="*/ 586854 h 691487"/>
                <a:gd name="connsiteX15" fmla="*/ 2074460 w 7456227"/>
                <a:gd name="connsiteY15" fmla="*/ 482221 h 691487"/>
                <a:gd name="connsiteX16" fmla="*/ 2229135 w 7456227"/>
                <a:gd name="connsiteY16" fmla="*/ 518615 h 691487"/>
                <a:gd name="connsiteX17" fmla="*/ 2361063 w 7456227"/>
                <a:gd name="connsiteY17" fmla="*/ 459475 h 691487"/>
                <a:gd name="connsiteX18" fmla="*/ 2497540 w 7456227"/>
                <a:gd name="connsiteY18" fmla="*/ 495869 h 691487"/>
                <a:gd name="connsiteX19" fmla="*/ 2634018 w 7456227"/>
                <a:gd name="connsiteY19" fmla="*/ 486770 h 691487"/>
                <a:gd name="connsiteX20" fmla="*/ 2756848 w 7456227"/>
                <a:gd name="connsiteY20" fmla="*/ 491320 h 691487"/>
                <a:gd name="connsiteX21" fmla="*/ 2893326 w 7456227"/>
                <a:gd name="connsiteY21" fmla="*/ 504968 h 691487"/>
                <a:gd name="connsiteX22" fmla="*/ 3011606 w 7456227"/>
                <a:gd name="connsiteY22" fmla="*/ 486770 h 691487"/>
                <a:gd name="connsiteX23" fmla="*/ 3184478 w 7456227"/>
                <a:gd name="connsiteY23" fmla="*/ 541362 h 691487"/>
                <a:gd name="connsiteX24" fmla="*/ 3325505 w 7456227"/>
                <a:gd name="connsiteY24" fmla="*/ 518615 h 691487"/>
                <a:gd name="connsiteX25" fmla="*/ 3439236 w 7456227"/>
                <a:gd name="connsiteY25" fmla="*/ 545911 h 691487"/>
                <a:gd name="connsiteX26" fmla="*/ 3598460 w 7456227"/>
                <a:gd name="connsiteY26" fmla="*/ 600502 h 691487"/>
                <a:gd name="connsiteX27" fmla="*/ 3744036 w 7456227"/>
                <a:gd name="connsiteY27" fmla="*/ 586854 h 691487"/>
                <a:gd name="connsiteX28" fmla="*/ 3857767 w 7456227"/>
                <a:gd name="connsiteY28" fmla="*/ 518615 h 691487"/>
                <a:gd name="connsiteX29" fmla="*/ 4003343 w 7456227"/>
                <a:gd name="connsiteY29" fmla="*/ 332096 h 691487"/>
                <a:gd name="connsiteX30" fmla="*/ 4148920 w 7456227"/>
                <a:gd name="connsiteY30" fmla="*/ 486770 h 691487"/>
                <a:gd name="connsiteX31" fmla="*/ 4299045 w 7456227"/>
                <a:gd name="connsiteY31" fmla="*/ 527714 h 691487"/>
                <a:gd name="connsiteX32" fmla="*/ 4408227 w 7456227"/>
                <a:gd name="connsiteY32" fmla="*/ 395785 h 691487"/>
                <a:gd name="connsiteX33" fmla="*/ 4576549 w 7456227"/>
                <a:gd name="connsiteY33" fmla="*/ 532263 h 691487"/>
                <a:gd name="connsiteX34" fmla="*/ 4703929 w 7456227"/>
                <a:gd name="connsiteY34" fmla="*/ 436729 h 691487"/>
                <a:gd name="connsiteX35" fmla="*/ 4831308 w 7456227"/>
                <a:gd name="connsiteY35" fmla="*/ 632347 h 691487"/>
                <a:gd name="connsiteX36" fmla="*/ 4981433 w 7456227"/>
                <a:gd name="connsiteY36" fmla="*/ 614150 h 691487"/>
                <a:gd name="connsiteX37" fmla="*/ 5117911 w 7456227"/>
                <a:gd name="connsiteY37" fmla="*/ 204717 h 691487"/>
                <a:gd name="connsiteX38" fmla="*/ 5245290 w 7456227"/>
                <a:gd name="connsiteY38" fmla="*/ 545911 h 691487"/>
                <a:gd name="connsiteX39" fmla="*/ 5372669 w 7456227"/>
                <a:gd name="connsiteY39" fmla="*/ 486770 h 691487"/>
                <a:gd name="connsiteX40" fmla="*/ 5518245 w 7456227"/>
                <a:gd name="connsiteY40" fmla="*/ 436729 h 691487"/>
                <a:gd name="connsiteX41" fmla="*/ 5654723 w 7456227"/>
                <a:gd name="connsiteY41" fmla="*/ 514066 h 691487"/>
                <a:gd name="connsiteX42" fmla="*/ 5791200 w 7456227"/>
                <a:gd name="connsiteY42" fmla="*/ 382138 h 691487"/>
                <a:gd name="connsiteX43" fmla="*/ 5950424 w 7456227"/>
                <a:gd name="connsiteY43" fmla="*/ 491320 h 691487"/>
                <a:gd name="connsiteX44" fmla="*/ 6073254 w 7456227"/>
                <a:gd name="connsiteY44" fmla="*/ 441278 h 691487"/>
                <a:gd name="connsiteX45" fmla="*/ 6205182 w 7456227"/>
                <a:gd name="connsiteY45" fmla="*/ 418532 h 691487"/>
                <a:gd name="connsiteX46" fmla="*/ 6487236 w 7456227"/>
                <a:gd name="connsiteY46" fmla="*/ 368490 h 691487"/>
                <a:gd name="connsiteX47" fmla="*/ 6610066 w 7456227"/>
                <a:gd name="connsiteY47" fmla="*/ 418532 h 691487"/>
                <a:gd name="connsiteX48" fmla="*/ 6901218 w 7456227"/>
                <a:gd name="connsiteY48" fmla="*/ 450376 h 691487"/>
                <a:gd name="connsiteX49" fmla="*/ 7033146 w 7456227"/>
                <a:gd name="connsiteY49" fmla="*/ 491320 h 691487"/>
                <a:gd name="connsiteX50" fmla="*/ 7315200 w 7456227"/>
                <a:gd name="connsiteY50" fmla="*/ 691487 h 691487"/>
                <a:gd name="connsiteX51" fmla="*/ 7456227 w 7456227"/>
                <a:gd name="connsiteY51" fmla="*/ 577756 h 691487"/>
                <a:gd name="connsiteX0" fmla="*/ 0 w 7456227"/>
                <a:gd name="connsiteY0" fmla="*/ 295702 h 691487"/>
                <a:gd name="connsiteX1" fmla="*/ 168323 w 7456227"/>
                <a:gd name="connsiteY1" fmla="*/ 213815 h 691487"/>
                <a:gd name="connsiteX2" fmla="*/ 295702 w 7456227"/>
                <a:gd name="connsiteY2" fmla="*/ 100084 h 691487"/>
                <a:gd name="connsiteX3" fmla="*/ 427630 w 7456227"/>
                <a:gd name="connsiteY3" fmla="*/ 0 h 691487"/>
                <a:gd name="connsiteX4" fmla="*/ 582305 w 7456227"/>
                <a:gd name="connsiteY4" fmla="*/ 172872 h 691487"/>
                <a:gd name="connsiteX5" fmla="*/ 705135 w 7456227"/>
                <a:gd name="connsiteY5" fmla="*/ 136478 h 691487"/>
                <a:gd name="connsiteX6" fmla="*/ 846161 w 7456227"/>
                <a:gd name="connsiteY6" fmla="*/ 400335 h 691487"/>
                <a:gd name="connsiteX7" fmla="*/ 991737 w 7456227"/>
                <a:gd name="connsiteY7" fmla="*/ 386687 h 691487"/>
                <a:gd name="connsiteX8" fmla="*/ 1105469 w 7456227"/>
                <a:gd name="connsiteY8" fmla="*/ 341194 h 691487"/>
                <a:gd name="connsiteX9" fmla="*/ 1269242 w 7456227"/>
                <a:gd name="connsiteY9" fmla="*/ 345744 h 691487"/>
                <a:gd name="connsiteX10" fmla="*/ 1410269 w 7456227"/>
                <a:gd name="connsiteY10" fmla="*/ 400335 h 691487"/>
                <a:gd name="connsiteX11" fmla="*/ 1528549 w 7456227"/>
                <a:gd name="connsiteY11" fmla="*/ 454926 h 691487"/>
                <a:gd name="connsiteX12" fmla="*/ 1665027 w 7456227"/>
                <a:gd name="connsiteY12" fmla="*/ 418532 h 691487"/>
                <a:gd name="connsiteX13" fmla="*/ 1796955 w 7456227"/>
                <a:gd name="connsiteY13" fmla="*/ 486770 h 691487"/>
                <a:gd name="connsiteX14" fmla="*/ 1947081 w 7456227"/>
                <a:gd name="connsiteY14" fmla="*/ 586854 h 691487"/>
                <a:gd name="connsiteX15" fmla="*/ 2074460 w 7456227"/>
                <a:gd name="connsiteY15" fmla="*/ 482221 h 691487"/>
                <a:gd name="connsiteX16" fmla="*/ 2229135 w 7456227"/>
                <a:gd name="connsiteY16" fmla="*/ 518615 h 691487"/>
                <a:gd name="connsiteX17" fmla="*/ 2361063 w 7456227"/>
                <a:gd name="connsiteY17" fmla="*/ 459475 h 691487"/>
                <a:gd name="connsiteX18" fmla="*/ 2497540 w 7456227"/>
                <a:gd name="connsiteY18" fmla="*/ 495869 h 691487"/>
                <a:gd name="connsiteX19" fmla="*/ 2634018 w 7456227"/>
                <a:gd name="connsiteY19" fmla="*/ 486770 h 691487"/>
                <a:gd name="connsiteX20" fmla="*/ 2756848 w 7456227"/>
                <a:gd name="connsiteY20" fmla="*/ 491320 h 691487"/>
                <a:gd name="connsiteX21" fmla="*/ 2893326 w 7456227"/>
                <a:gd name="connsiteY21" fmla="*/ 504968 h 691487"/>
                <a:gd name="connsiteX22" fmla="*/ 3011606 w 7456227"/>
                <a:gd name="connsiteY22" fmla="*/ 486770 h 691487"/>
                <a:gd name="connsiteX23" fmla="*/ 3184478 w 7456227"/>
                <a:gd name="connsiteY23" fmla="*/ 541362 h 691487"/>
                <a:gd name="connsiteX24" fmla="*/ 3325505 w 7456227"/>
                <a:gd name="connsiteY24" fmla="*/ 518615 h 691487"/>
                <a:gd name="connsiteX25" fmla="*/ 3439236 w 7456227"/>
                <a:gd name="connsiteY25" fmla="*/ 545911 h 691487"/>
                <a:gd name="connsiteX26" fmla="*/ 3595048 w 7456227"/>
                <a:gd name="connsiteY26" fmla="*/ 585148 h 691487"/>
                <a:gd name="connsiteX27" fmla="*/ 3744036 w 7456227"/>
                <a:gd name="connsiteY27" fmla="*/ 586854 h 691487"/>
                <a:gd name="connsiteX28" fmla="*/ 3857767 w 7456227"/>
                <a:gd name="connsiteY28" fmla="*/ 518615 h 691487"/>
                <a:gd name="connsiteX29" fmla="*/ 4003343 w 7456227"/>
                <a:gd name="connsiteY29" fmla="*/ 332096 h 691487"/>
                <a:gd name="connsiteX30" fmla="*/ 4148920 w 7456227"/>
                <a:gd name="connsiteY30" fmla="*/ 486770 h 691487"/>
                <a:gd name="connsiteX31" fmla="*/ 4299045 w 7456227"/>
                <a:gd name="connsiteY31" fmla="*/ 527714 h 691487"/>
                <a:gd name="connsiteX32" fmla="*/ 4408227 w 7456227"/>
                <a:gd name="connsiteY32" fmla="*/ 395785 h 691487"/>
                <a:gd name="connsiteX33" fmla="*/ 4576549 w 7456227"/>
                <a:gd name="connsiteY33" fmla="*/ 532263 h 691487"/>
                <a:gd name="connsiteX34" fmla="*/ 4703929 w 7456227"/>
                <a:gd name="connsiteY34" fmla="*/ 436729 h 691487"/>
                <a:gd name="connsiteX35" fmla="*/ 4831308 w 7456227"/>
                <a:gd name="connsiteY35" fmla="*/ 632347 h 691487"/>
                <a:gd name="connsiteX36" fmla="*/ 4981433 w 7456227"/>
                <a:gd name="connsiteY36" fmla="*/ 614150 h 691487"/>
                <a:gd name="connsiteX37" fmla="*/ 5117911 w 7456227"/>
                <a:gd name="connsiteY37" fmla="*/ 204717 h 691487"/>
                <a:gd name="connsiteX38" fmla="*/ 5245290 w 7456227"/>
                <a:gd name="connsiteY38" fmla="*/ 545911 h 691487"/>
                <a:gd name="connsiteX39" fmla="*/ 5372669 w 7456227"/>
                <a:gd name="connsiteY39" fmla="*/ 486770 h 691487"/>
                <a:gd name="connsiteX40" fmla="*/ 5518245 w 7456227"/>
                <a:gd name="connsiteY40" fmla="*/ 436729 h 691487"/>
                <a:gd name="connsiteX41" fmla="*/ 5654723 w 7456227"/>
                <a:gd name="connsiteY41" fmla="*/ 514066 h 691487"/>
                <a:gd name="connsiteX42" fmla="*/ 5791200 w 7456227"/>
                <a:gd name="connsiteY42" fmla="*/ 382138 h 691487"/>
                <a:gd name="connsiteX43" fmla="*/ 5950424 w 7456227"/>
                <a:gd name="connsiteY43" fmla="*/ 491320 h 691487"/>
                <a:gd name="connsiteX44" fmla="*/ 6073254 w 7456227"/>
                <a:gd name="connsiteY44" fmla="*/ 441278 h 691487"/>
                <a:gd name="connsiteX45" fmla="*/ 6205182 w 7456227"/>
                <a:gd name="connsiteY45" fmla="*/ 418532 h 691487"/>
                <a:gd name="connsiteX46" fmla="*/ 6487236 w 7456227"/>
                <a:gd name="connsiteY46" fmla="*/ 368490 h 691487"/>
                <a:gd name="connsiteX47" fmla="*/ 6610066 w 7456227"/>
                <a:gd name="connsiteY47" fmla="*/ 418532 h 691487"/>
                <a:gd name="connsiteX48" fmla="*/ 6901218 w 7456227"/>
                <a:gd name="connsiteY48" fmla="*/ 450376 h 691487"/>
                <a:gd name="connsiteX49" fmla="*/ 7033146 w 7456227"/>
                <a:gd name="connsiteY49" fmla="*/ 491320 h 691487"/>
                <a:gd name="connsiteX50" fmla="*/ 7315200 w 7456227"/>
                <a:gd name="connsiteY50" fmla="*/ 691487 h 691487"/>
                <a:gd name="connsiteX51" fmla="*/ 7456227 w 7456227"/>
                <a:gd name="connsiteY51" fmla="*/ 577756 h 691487"/>
                <a:gd name="connsiteX0" fmla="*/ 0 w 7456227"/>
                <a:gd name="connsiteY0" fmla="*/ 295702 h 691487"/>
                <a:gd name="connsiteX1" fmla="*/ 168323 w 7456227"/>
                <a:gd name="connsiteY1" fmla="*/ 213815 h 691487"/>
                <a:gd name="connsiteX2" fmla="*/ 295702 w 7456227"/>
                <a:gd name="connsiteY2" fmla="*/ 100084 h 691487"/>
                <a:gd name="connsiteX3" fmla="*/ 427630 w 7456227"/>
                <a:gd name="connsiteY3" fmla="*/ 0 h 691487"/>
                <a:gd name="connsiteX4" fmla="*/ 582305 w 7456227"/>
                <a:gd name="connsiteY4" fmla="*/ 172872 h 691487"/>
                <a:gd name="connsiteX5" fmla="*/ 705135 w 7456227"/>
                <a:gd name="connsiteY5" fmla="*/ 136478 h 691487"/>
                <a:gd name="connsiteX6" fmla="*/ 846161 w 7456227"/>
                <a:gd name="connsiteY6" fmla="*/ 400335 h 691487"/>
                <a:gd name="connsiteX7" fmla="*/ 991737 w 7456227"/>
                <a:gd name="connsiteY7" fmla="*/ 386687 h 691487"/>
                <a:gd name="connsiteX8" fmla="*/ 1105469 w 7456227"/>
                <a:gd name="connsiteY8" fmla="*/ 341194 h 691487"/>
                <a:gd name="connsiteX9" fmla="*/ 1269242 w 7456227"/>
                <a:gd name="connsiteY9" fmla="*/ 345744 h 691487"/>
                <a:gd name="connsiteX10" fmla="*/ 1410269 w 7456227"/>
                <a:gd name="connsiteY10" fmla="*/ 400335 h 691487"/>
                <a:gd name="connsiteX11" fmla="*/ 1528549 w 7456227"/>
                <a:gd name="connsiteY11" fmla="*/ 454926 h 691487"/>
                <a:gd name="connsiteX12" fmla="*/ 1665027 w 7456227"/>
                <a:gd name="connsiteY12" fmla="*/ 418532 h 691487"/>
                <a:gd name="connsiteX13" fmla="*/ 1796955 w 7456227"/>
                <a:gd name="connsiteY13" fmla="*/ 486770 h 691487"/>
                <a:gd name="connsiteX14" fmla="*/ 1947081 w 7456227"/>
                <a:gd name="connsiteY14" fmla="*/ 586854 h 691487"/>
                <a:gd name="connsiteX15" fmla="*/ 2074460 w 7456227"/>
                <a:gd name="connsiteY15" fmla="*/ 482221 h 691487"/>
                <a:gd name="connsiteX16" fmla="*/ 2229135 w 7456227"/>
                <a:gd name="connsiteY16" fmla="*/ 518615 h 691487"/>
                <a:gd name="connsiteX17" fmla="*/ 2361063 w 7456227"/>
                <a:gd name="connsiteY17" fmla="*/ 459475 h 691487"/>
                <a:gd name="connsiteX18" fmla="*/ 2497540 w 7456227"/>
                <a:gd name="connsiteY18" fmla="*/ 495869 h 691487"/>
                <a:gd name="connsiteX19" fmla="*/ 2634018 w 7456227"/>
                <a:gd name="connsiteY19" fmla="*/ 486770 h 691487"/>
                <a:gd name="connsiteX20" fmla="*/ 2756848 w 7456227"/>
                <a:gd name="connsiteY20" fmla="*/ 491320 h 691487"/>
                <a:gd name="connsiteX21" fmla="*/ 2893326 w 7456227"/>
                <a:gd name="connsiteY21" fmla="*/ 504968 h 691487"/>
                <a:gd name="connsiteX22" fmla="*/ 3011606 w 7456227"/>
                <a:gd name="connsiteY22" fmla="*/ 486770 h 691487"/>
                <a:gd name="connsiteX23" fmla="*/ 3184478 w 7456227"/>
                <a:gd name="connsiteY23" fmla="*/ 541362 h 691487"/>
                <a:gd name="connsiteX24" fmla="*/ 3325505 w 7456227"/>
                <a:gd name="connsiteY24" fmla="*/ 518615 h 691487"/>
                <a:gd name="connsiteX25" fmla="*/ 3446060 w 7456227"/>
                <a:gd name="connsiteY25" fmla="*/ 533969 h 691487"/>
                <a:gd name="connsiteX26" fmla="*/ 3595048 w 7456227"/>
                <a:gd name="connsiteY26" fmla="*/ 585148 h 691487"/>
                <a:gd name="connsiteX27" fmla="*/ 3744036 w 7456227"/>
                <a:gd name="connsiteY27" fmla="*/ 586854 h 691487"/>
                <a:gd name="connsiteX28" fmla="*/ 3857767 w 7456227"/>
                <a:gd name="connsiteY28" fmla="*/ 518615 h 691487"/>
                <a:gd name="connsiteX29" fmla="*/ 4003343 w 7456227"/>
                <a:gd name="connsiteY29" fmla="*/ 332096 h 691487"/>
                <a:gd name="connsiteX30" fmla="*/ 4148920 w 7456227"/>
                <a:gd name="connsiteY30" fmla="*/ 486770 h 691487"/>
                <a:gd name="connsiteX31" fmla="*/ 4299045 w 7456227"/>
                <a:gd name="connsiteY31" fmla="*/ 527714 h 691487"/>
                <a:gd name="connsiteX32" fmla="*/ 4408227 w 7456227"/>
                <a:gd name="connsiteY32" fmla="*/ 395785 h 691487"/>
                <a:gd name="connsiteX33" fmla="*/ 4576549 w 7456227"/>
                <a:gd name="connsiteY33" fmla="*/ 532263 h 691487"/>
                <a:gd name="connsiteX34" fmla="*/ 4703929 w 7456227"/>
                <a:gd name="connsiteY34" fmla="*/ 436729 h 691487"/>
                <a:gd name="connsiteX35" fmla="*/ 4831308 w 7456227"/>
                <a:gd name="connsiteY35" fmla="*/ 632347 h 691487"/>
                <a:gd name="connsiteX36" fmla="*/ 4981433 w 7456227"/>
                <a:gd name="connsiteY36" fmla="*/ 614150 h 691487"/>
                <a:gd name="connsiteX37" fmla="*/ 5117911 w 7456227"/>
                <a:gd name="connsiteY37" fmla="*/ 204717 h 691487"/>
                <a:gd name="connsiteX38" fmla="*/ 5245290 w 7456227"/>
                <a:gd name="connsiteY38" fmla="*/ 545911 h 691487"/>
                <a:gd name="connsiteX39" fmla="*/ 5372669 w 7456227"/>
                <a:gd name="connsiteY39" fmla="*/ 486770 h 691487"/>
                <a:gd name="connsiteX40" fmla="*/ 5518245 w 7456227"/>
                <a:gd name="connsiteY40" fmla="*/ 436729 h 691487"/>
                <a:gd name="connsiteX41" fmla="*/ 5654723 w 7456227"/>
                <a:gd name="connsiteY41" fmla="*/ 514066 h 691487"/>
                <a:gd name="connsiteX42" fmla="*/ 5791200 w 7456227"/>
                <a:gd name="connsiteY42" fmla="*/ 382138 h 691487"/>
                <a:gd name="connsiteX43" fmla="*/ 5950424 w 7456227"/>
                <a:gd name="connsiteY43" fmla="*/ 491320 h 691487"/>
                <a:gd name="connsiteX44" fmla="*/ 6073254 w 7456227"/>
                <a:gd name="connsiteY44" fmla="*/ 441278 h 691487"/>
                <a:gd name="connsiteX45" fmla="*/ 6205182 w 7456227"/>
                <a:gd name="connsiteY45" fmla="*/ 418532 h 691487"/>
                <a:gd name="connsiteX46" fmla="*/ 6487236 w 7456227"/>
                <a:gd name="connsiteY46" fmla="*/ 368490 h 691487"/>
                <a:gd name="connsiteX47" fmla="*/ 6610066 w 7456227"/>
                <a:gd name="connsiteY47" fmla="*/ 418532 h 691487"/>
                <a:gd name="connsiteX48" fmla="*/ 6901218 w 7456227"/>
                <a:gd name="connsiteY48" fmla="*/ 450376 h 691487"/>
                <a:gd name="connsiteX49" fmla="*/ 7033146 w 7456227"/>
                <a:gd name="connsiteY49" fmla="*/ 491320 h 691487"/>
                <a:gd name="connsiteX50" fmla="*/ 7315200 w 7456227"/>
                <a:gd name="connsiteY50" fmla="*/ 691487 h 691487"/>
                <a:gd name="connsiteX51" fmla="*/ 7456227 w 7456227"/>
                <a:gd name="connsiteY51" fmla="*/ 577756 h 691487"/>
                <a:gd name="connsiteX0" fmla="*/ 0 w 7456227"/>
                <a:gd name="connsiteY0" fmla="*/ 295702 h 691487"/>
                <a:gd name="connsiteX1" fmla="*/ 168323 w 7456227"/>
                <a:gd name="connsiteY1" fmla="*/ 213815 h 691487"/>
                <a:gd name="connsiteX2" fmla="*/ 293996 w 7456227"/>
                <a:gd name="connsiteY2" fmla="*/ 94966 h 691487"/>
                <a:gd name="connsiteX3" fmla="*/ 427630 w 7456227"/>
                <a:gd name="connsiteY3" fmla="*/ 0 h 691487"/>
                <a:gd name="connsiteX4" fmla="*/ 582305 w 7456227"/>
                <a:gd name="connsiteY4" fmla="*/ 172872 h 691487"/>
                <a:gd name="connsiteX5" fmla="*/ 705135 w 7456227"/>
                <a:gd name="connsiteY5" fmla="*/ 136478 h 691487"/>
                <a:gd name="connsiteX6" fmla="*/ 846161 w 7456227"/>
                <a:gd name="connsiteY6" fmla="*/ 400335 h 691487"/>
                <a:gd name="connsiteX7" fmla="*/ 991737 w 7456227"/>
                <a:gd name="connsiteY7" fmla="*/ 386687 h 691487"/>
                <a:gd name="connsiteX8" fmla="*/ 1105469 w 7456227"/>
                <a:gd name="connsiteY8" fmla="*/ 341194 h 691487"/>
                <a:gd name="connsiteX9" fmla="*/ 1269242 w 7456227"/>
                <a:gd name="connsiteY9" fmla="*/ 345744 h 691487"/>
                <a:gd name="connsiteX10" fmla="*/ 1410269 w 7456227"/>
                <a:gd name="connsiteY10" fmla="*/ 400335 h 691487"/>
                <a:gd name="connsiteX11" fmla="*/ 1528549 w 7456227"/>
                <a:gd name="connsiteY11" fmla="*/ 454926 h 691487"/>
                <a:gd name="connsiteX12" fmla="*/ 1665027 w 7456227"/>
                <a:gd name="connsiteY12" fmla="*/ 418532 h 691487"/>
                <a:gd name="connsiteX13" fmla="*/ 1796955 w 7456227"/>
                <a:gd name="connsiteY13" fmla="*/ 486770 h 691487"/>
                <a:gd name="connsiteX14" fmla="*/ 1947081 w 7456227"/>
                <a:gd name="connsiteY14" fmla="*/ 586854 h 691487"/>
                <a:gd name="connsiteX15" fmla="*/ 2074460 w 7456227"/>
                <a:gd name="connsiteY15" fmla="*/ 482221 h 691487"/>
                <a:gd name="connsiteX16" fmla="*/ 2229135 w 7456227"/>
                <a:gd name="connsiteY16" fmla="*/ 518615 h 691487"/>
                <a:gd name="connsiteX17" fmla="*/ 2361063 w 7456227"/>
                <a:gd name="connsiteY17" fmla="*/ 459475 h 691487"/>
                <a:gd name="connsiteX18" fmla="*/ 2497540 w 7456227"/>
                <a:gd name="connsiteY18" fmla="*/ 495869 h 691487"/>
                <a:gd name="connsiteX19" fmla="*/ 2634018 w 7456227"/>
                <a:gd name="connsiteY19" fmla="*/ 486770 h 691487"/>
                <a:gd name="connsiteX20" fmla="*/ 2756848 w 7456227"/>
                <a:gd name="connsiteY20" fmla="*/ 491320 h 691487"/>
                <a:gd name="connsiteX21" fmla="*/ 2893326 w 7456227"/>
                <a:gd name="connsiteY21" fmla="*/ 504968 h 691487"/>
                <a:gd name="connsiteX22" fmla="*/ 3011606 w 7456227"/>
                <a:gd name="connsiteY22" fmla="*/ 486770 h 691487"/>
                <a:gd name="connsiteX23" fmla="*/ 3184478 w 7456227"/>
                <a:gd name="connsiteY23" fmla="*/ 541362 h 691487"/>
                <a:gd name="connsiteX24" fmla="*/ 3325505 w 7456227"/>
                <a:gd name="connsiteY24" fmla="*/ 518615 h 691487"/>
                <a:gd name="connsiteX25" fmla="*/ 3446060 w 7456227"/>
                <a:gd name="connsiteY25" fmla="*/ 533969 h 691487"/>
                <a:gd name="connsiteX26" fmla="*/ 3595048 w 7456227"/>
                <a:gd name="connsiteY26" fmla="*/ 585148 h 691487"/>
                <a:gd name="connsiteX27" fmla="*/ 3744036 w 7456227"/>
                <a:gd name="connsiteY27" fmla="*/ 586854 h 691487"/>
                <a:gd name="connsiteX28" fmla="*/ 3857767 w 7456227"/>
                <a:gd name="connsiteY28" fmla="*/ 518615 h 691487"/>
                <a:gd name="connsiteX29" fmla="*/ 4003343 w 7456227"/>
                <a:gd name="connsiteY29" fmla="*/ 332096 h 691487"/>
                <a:gd name="connsiteX30" fmla="*/ 4148920 w 7456227"/>
                <a:gd name="connsiteY30" fmla="*/ 486770 h 691487"/>
                <a:gd name="connsiteX31" fmla="*/ 4299045 w 7456227"/>
                <a:gd name="connsiteY31" fmla="*/ 527714 h 691487"/>
                <a:gd name="connsiteX32" fmla="*/ 4408227 w 7456227"/>
                <a:gd name="connsiteY32" fmla="*/ 395785 h 691487"/>
                <a:gd name="connsiteX33" fmla="*/ 4576549 w 7456227"/>
                <a:gd name="connsiteY33" fmla="*/ 532263 h 691487"/>
                <a:gd name="connsiteX34" fmla="*/ 4703929 w 7456227"/>
                <a:gd name="connsiteY34" fmla="*/ 436729 h 691487"/>
                <a:gd name="connsiteX35" fmla="*/ 4831308 w 7456227"/>
                <a:gd name="connsiteY35" fmla="*/ 632347 h 691487"/>
                <a:gd name="connsiteX36" fmla="*/ 4981433 w 7456227"/>
                <a:gd name="connsiteY36" fmla="*/ 614150 h 691487"/>
                <a:gd name="connsiteX37" fmla="*/ 5117911 w 7456227"/>
                <a:gd name="connsiteY37" fmla="*/ 204717 h 691487"/>
                <a:gd name="connsiteX38" fmla="*/ 5245290 w 7456227"/>
                <a:gd name="connsiteY38" fmla="*/ 545911 h 691487"/>
                <a:gd name="connsiteX39" fmla="*/ 5372669 w 7456227"/>
                <a:gd name="connsiteY39" fmla="*/ 486770 h 691487"/>
                <a:gd name="connsiteX40" fmla="*/ 5518245 w 7456227"/>
                <a:gd name="connsiteY40" fmla="*/ 436729 h 691487"/>
                <a:gd name="connsiteX41" fmla="*/ 5654723 w 7456227"/>
                <a:gd name="connsiteY41" fmla="*/ 514066 h 691487"/>
                <a:gd name="connsiteX42" fmla="*/ 5791200 w 7456227"/>
                <a:gd name="connsiteY42" fmla="*/ 382138 h 691487"/>
                <a:gd name="connsiteX43" fmla="*/ 5950424 w 7456227"/>
                <a:gd name="connsiteY43" fmla="*/ 491320 h 691487"/>
                <a:gd name="connsiteX44" fmla="*/ 6073254 w 7456227"/>
                <a:gd name="connsiteY44" fmla="*/ 441278 h 691487"/>
                <a:gd name="connsiteX45" fmla="*/ 6205182 w 7456227"/>
                <a:gd name="connsiteY45" fmla="*/ 418532 h 691487"/>
                <a:gd name="connsiteX46" fmla="*/ 6487236 w 7456227"/>
                <a:gd name="connsiteY46" fmla="*/ 368490 h 691487"/>
                <a:gd name="connsiteX47" fmla="*/ 6610066 w 7456227"/>
                <a:gd name="connsiteY47" fmla="*/ 418532 h 691487"/>
                <a:gd name="connsiteX48" fmla="*/ 6901218 w 7456227"/>
                <a:gd name="connsiteY48" fmla="*/ 450376 h 691487"/>
                <a:gd name="connsiteX49" fmla="*/ 7033146 w 7456227"/>
                <a:gd name="connsiteY49" fmla="*/ 491320 h 691487"/>
                <a:gd name="connsiteX50" fmla="*/ 7315200 w 7456227"/>
                <a:gd name="connsiteY50" fmla="*/ 691487 h 691487"/>
                <a:gd name="connsiteX51" fmla="*/ 7456227 w 7456227"/>
                <a:gd name="connsiteY51" fmla="*/ 577756 h 691487"/>
                <a:gd name="connsiteX0" fmla="*/ 0 w 7456227"/>
                <a:gd name="connsiteY0" fmla="*/ 295702 h 691487"/>
                <a:gd name="connsiteX1" fmla="*/ 168323 w 7456227"/>
                <a:gd name="connsiteY1" fmla="*/ 213815 h 691487"/>
                <a:gd name="connsiteX2" fmla="*/ 290584 w 7456227"/>
                <a:gd name="connsiteY2" fmla="*/ 88142 h 691487"/>
                <a:gd name="connsiteX3" fmla="*/ 427630 w 7456227"/>
                <a:gd name="connsiteY3" fmla="*/ 0 h 691487"/>
                <a:gd name="connsiteX4" fmla="*/ 582305 w 7456227"/>
                <a:gd name="connsiteY4" fmla="*/ 172872 h 691487"/>
                <a:gd name="connsiteX5" fmla="*/ 705135 w 7456227"/>
                <a:gd name="connsiteY5" fmla="*/ 136478 h 691487"/>
                <a:gd name="connsiteX6" fmla="*/ 846161 w 7456227"/>
                <a:gd name="connsiteY6" fmla="*/ 400335 h 691487"/>
                <a:gd name="connsiteX7" fmla="*/ 991737 w 7456227"/>
                <a:gd name="connsiteY7" fmla="*/ 386687 h 691487"/>
                <a:gd name="connsiteX8" fmla="*/ 1105469 w 7456227"/>
                <a:gd name="connsiteY8" fmla="*/ 341194 h 691487"/>
                <a:gd name="connsiteX9" fmla="*/ 1269242 w 7456227"/>
                <a:gd name="connsiteY9" fmla="*/ 345744 h 691487"/>
                <a:gd name="connsiteX10" fmla="*/ 1410269 w 7456227"/>
                <a:gd name="connsiteY10" fmla="*/ 400335 h 691487"/>
                <a:gd name="connsiteX11" fmla="*/ 1528549 w 7456227"/>
                <a:gd name="connsiteY11" fmla="*/ 454926 h 691487"/>
                <a:gd name="connsiteX12" fmla="*/ 1665027 w 7456227"/>
                <a:gd name="connsiteY12" fmla="*/ 418532 h 691487"/>
                <a:gd name="connsiteX13" fmla="*/ 1796955 w 7456227"/>
                <a:gd name="connsiteY13" fmla="*/ 486770 h 691487"/>
                <a:gd name="connsiteX14" fmla="*/ 1947081 w 7456227"/>
                <a:gd name="connsiteY14" fmla="*/ 586854 h 691487"/>
                <a:gd name="connsiteX15" fmla="*/ 2074460 w 7456227"/>
                <a:gd name="connsiteY15" fmla="*/ 482221 h 691487"/>
                <a:gd name="connsiteX16" fmla="*/ 2229135 w 7456227"/>
                <a:gd name="connsiteY16" fmla="*/ 518615 h 691487"/>
                <a:gd name="connsiteX17" fmla="*/ 2361063 w 7456227"/>
                <a:gd name="connsiteY17" fmla="*/ 459475 h 691487"/>
                <a:gd name="connsiteX18" fmla="*/ 2497540 w 7456227"/>
                <a:gd name="connsiteY18" fmla="*/ 495869 h 691487"/>
                <a:gd name="connsiteX19" fmla="*/ 2634018 w 7456227"/>
                <a:gd name="connsiteY19" fmla="*/ 486770 h 691487"/>
                <a:gd name="connsiteX20" fmla="*/ 2756848 w 7456227"/>
                <a:gd name="connsiteY20" fmla="*/ 491320 h 691487"/>
                <a:gd name="connsiteX21" fmla="*/ 2893326 w 7456227"/>
                <a:gd name="connsiteY21" fmla="*/ 504968 h 691487"/>
                <a:gd name="connsiteX22" fmla="*/ 3011606 w 7456227"/>
                <a:gd name="connsiteY22" fmla="*/ 486770 h 691487"/>
                <a:gd name="connsiteX23" fmla="*/ 3184478 w 7456227"/>
                <a:gd name="connsiteY23" fmla="*/ 541362 h 691487"/>
                <a:gd name="connsiteX24" fmla="*/ 3325505 w 7456227"/>
                <a:gd name="connsiteY24" fmla="*/ 518615 h 691487"/>
                <a:gd name="connsiteX25" fmla="*/ 3446060 w 7456227"/>
                <a:gd name="connsiteY25" fmla="*/ 533969 h 691487"/>
                <a:gd name="connsiteX26" fmla="*/ 3595048 w 7456227"/>
                <a:gd name="connsiteY26" fmla="*/ 585148 h 691487"/>
                <a:gd name="connsiteX27" fmla="*/ 3744036 w 7456227"/>
                <a:gd name="connsiteY27" fmla="*/ 586854 h 691487"/>
                <a:gd name="connsiteX28" fmla="*/ 3857767 w 7456227"/>
                <a:gd name="connsiteY28" fmla="*/ 518615 h 691487"/>
                <a:gd name="connsiteX29" fmla="*/ 4003343 w 7456227"/>
                <a:gd name="connsiteY29" fmla="*/ 332096 h 691487"/>
                <a:gd name="connsiteX30" fmla="*/ 4148920 w 7456227"/>
                <a:gd name="connsiteY30" fmla="*/ 486770 h 691487"/>
                <a:gd name="connsiteX31" fmla="*/ 4299045 w 7456227"/>
                <a:gd name="connsiteY31" fmla="*/ 527714 h 691487"/>
                <a:gd name="connsiteX32" fmla="*/ 4408227 w 7456227"/>
                <a:gd name="connsiteY32" fmla="*/ 395785 h 691487"/>
                <a:gd name="connsiteX33" fmla="*/ 4576549 w 7456227"/>
                <a:gd name="connsiteY33" fmla="*/ 532263 h 691487"/>
                <a:gd name="connsiteX34" fmla="*/ 4703929 w 7456227"/>
                <a:gd name="connsiteY34" fmla="*/ 436729 h 691487"/>
                <a:gd name="connsiteX35" fmla="*/ 4831308 w 7456227"/>
                <a:gd name="connsiteY35" fmla="*/ 632347 h 691487"/>
                <a:gd name="connsiteX36" fmla="*/ 4981433 w 7456227"/>
                <a:gd name="connsiteY36" fmla="*/ 614150 h 691487"/>
                <a:gd name="connsiteX37" fmla="*/ 5117911 w 7456227"/>
                <a:gd name="connsiteY37" fmla="*/ 204717 h 691487"/>
                <a:gd name="connsiteX38" fmla="*/ 5245290 w 7456227"/>
                <a:gd name="connsiteY38" fmla="*/ 545911 h 691487"/>
                <a:gd name="connsiteX39" fmla="*/ 5372669 w 7456227"/>
                <a:gd name="connsiteY39" fmla="*/ 486770 h 691487"/>
                <a:gd name="connsiteX40" fmla="*/ 5518245 w 7456227"/>
                <a:gd name="connsiteY40" fmla="*/ 436729 h 691487"/>
                <a:gd name="connsiteX41" fmla="*/ 5654723 w 7456227"/>
                <a:gd name="connsiteY41" fmla="*/ 514066 h 691487"/>
                <a:gd name="connsiteX42" fmla="*/ 5791200 w 7456227"/>
                <a:gd name="connsiteY42" fmla="*/ 382138 h 691487"/>
                <a:gd name="connsiteX43" fmla="*/ 5950424 w 7456227"/>
                <a:gd name="connsiteY43" fmla="*/ 491320 h 691487"/>
                <a:gd name="connsiteX44" fmla="*/ 6073254 w 7456227"/>
                <a:gd name="connsiteY44" fmla="*/ 441278 h 691487"/>
                <a:gd name="connsiteX45" fmla="*/ 6205182 w 7456227"/>
                <a:gd name="connsiteY45" fmla="*/ 418532 h 691487"/>
                <a:gd name="connsiteX46" fmla="*/ 6487236 w 7456227"/>
                <a:gd name="connsiteY46" fmla="*/ 368490 h 691487"/>
                <a:gd name="connsiteX47" fmla="*/ 6610066 w 7456227"/>
                <a:gd name="connsiteY47" fmla="*/ 418532 h 691487"/>
                <a:gd name="connsiteX48" fmla="*/ 6901218 w 7456227"/>
                <a:gd name="connsiteY48" fmla="*/ 450376 h 691487"/>
                <a:gd name="connsiteX49" fmla="*/ 7033146 w 7456227"/>
                <a:gd name="connsiteY49" fmla="*/ 491320 h 691487"/>
                <a:gd name="connsiteX50" fmla="*/ 7315200 w 7456227"/>
                <a:gd name="connsiteY50" fmla="*/ 691487 h 691487"/>
                <a:gd name="connsiteX51" fmla="*/ 7456227 w 7456227"/>
                <a:gd name="connsiteY51" fmla="*/ 577756 h 691487"/>
                <a:gd name="connsiteX0" fmla="*/ 0 w 7456227"/>
                <a:gd name="connsiteY0" fmla="*/ 304231 h 700016"/>
                <a:gd name="connsiteX1" fmla="*/ 168323 w 7456227"/>
                <a:gd name="connsiteY1" fmla="*/ 222344 h 700016"/>
                <a:gd name="connsiteX2" fmla="*/ 290584 w 7456227"/>
                <a:gd name="connsiteY2" fmla="*/ 96671 h 700016"/>
                <a:gd name="connsiteX3" fmla="*/ 436160 w 7456227"/>
                <a:gd name="connsiteY3" fmla="*/ 0 h 700016"/>
                <a:gd name="connsiteX4" fmla="*/ 582305 w 7456227"/>
                <a:gd name="connsiteY4" fmla="*/ 181401 h 700016"/>
                <a:gd name="connsiteX5" fmla="*/ 705135 w 7456227"/>
                <a:gd name="connsiteY5" fmla="*/ 145007 h 700016"/>
                <a:gd name="connsiteX6" fmla="*/ 846161 w 7456227"/>
                <a:gd name="connsiteY6" fmla="*/ 408864 h 700016"/>
                <a:gd name="connsiteX7" fmla="*/ 991737 w 7456227"/>
                <a:gd name="connsiteY7" fmla="*/ 395216 h 700016"/>
                <a:gd name="connsiteX8" fmla="*/ 1105469 w 7456227"/>
                <a:gd name="connsiteY8" fmla="*/ 349723 h 700016"/>
                <a:gd name="connsiteX9" fmla="*/ 1269242 w 7456227"/>
                <a:gd name="connsiteY9" fmla="*/ 354273 h 700016"/>
                <a:gd name="connsiteX10" fmla="*/ 1410269 w 7456227"/>
                <a:gd name="connsiteY10" fmla="*/ 408864 h 700016"/>
                <a:gd name="connsiteX11" fmla="*/ 1528549 w 7456227"/>
                <a:gd name="connsiteY11" fmla="*/ 463455 h 700016"/>
                <a:gd name="connsiteX12" fmla="*/ 1665027 w 7456227"/>
                <a:gd name="connsiteY12" fmla="*/ 427061 h 700016"/>
                <a:gd name="connsiteX13" fmla="*/ 1796955 w 7456227"/>
                <a:gd name="connsiteY13" fmla="*/ 495299 h 700016"/>
                <a:gd name="connsiteX14" fmla="*/ 1947081 w 7456227"/>
                <a:gd name="connsiteY14" fmla="*/ 595383 h 700016"/>
                <a:gd name="connsiteX15" fmla="*/ 2074460 w 7456227"/>
                <a:gd name="connsiteY15" fmla="*/ 490750 h 700016"/>
                <a:gd name="connsiteX16" fmla="*/ 2229135 w 7456227"/>
                <a:gd name="connsiteY16" fmla="*/ 527144 h 700016"/>
                <a:gd name="connsiteX17" fmla="*/ 2361063 w 7456227"/>
                <a:gd name="connsiteY17" fmla="*/ 468004 h 700016"/>
                <a:gd name="connsiteX18" fmla="*/ 2497540 w 7456227"/>
                <a:gd name="connsiteY18" fmla="*/ 504398 h 700016"/>
                <a:gd name="connsiteX19" fmla="*/ 2634018 w 7456227"/>
                <a:gd name="connsiteY19" fmla="*/ 495299 h 700016"/>
                <a:gd name="connsiteX20" fmla="*/ 2756848 w 7456227"/>
                <a:gd name="connsiteY20" fmla="*/ 499849 h 700016"/>
                <a:gd name="connsiteX21" fmla="*/ 2893326 w 7456227"/>
                <a:gd name="connsiteY21" fmla="*/ 513497 h 700016"/>
                <a:gd name="connsiteX22" fmla="*/ 3011606 w 7456227"/>
                <a:gd name="connsiteY22" fmla="*/ 495299 h 700016"/>
                <a:gd name="connsiteX23" fmla="*/ 3184478 w 7456227"/>
                <a:gd name="connsiteY23" fmla="*/ 549891 h 700016"/>
                <a:gd name="connsiteX24" fmla="*/ 3325505 w 7456227"/>
                <a:gd name="connsiteY24" fmla="*/ 527144 h 700016"/>
                <a:gd name="connsiteX25" fmla="*/ 3446060 w 7456227"/>
                <a:gd name="connsiteY25" fmla="*/ 542498 h 700016"/>
                <a:gd name="connsiteX26" fmla="*/ 3595048 w 7456227"/>
                <a:gd name="connsiteY26" fmla="*/ 593677 h 700016"/>
                <a:gd name="connsiteX27" fmla="*/ 3744036 w 7456227"/>
                <a:gd name="connsiteY27" fmla="*/ 595383 h 700016"/>
                <a:gd name="connsiteX28" fmla="*/ 3857767 w 7456227"/>
                <a:gd name="connsiteY28" fmla="*/ 527144 h 700016"/>
                <a:gd name="connsiteX29" fmla="*/ 4003343 w 7456227"/>
                <a:gd name="connsiteY29" fmla="*/ 340625 h 700016"/>
                <a:gd name="connsiteX30" fmla="*/ 4148920 w 7456227"/>
                <a:gd name="connsiteY30" fmla="*/ 495299 h 700016"/>
                <a:gd name="connsiteX31" fmla="*/ 4299045 w 7456227"/>
                <a:gd name="connsiteY31" fmla="*/ 536243 h 700016"/>
                <a:gd name="connsiteX32" fmla="*/ 4408227 w 7456227"/>
                <a:gd name="connsiteY32" fmla="*/ 404314 h 700016"/>
                <a:gd name="connsiteX33" fmla="*/ 4576549 w 7456227"/>
                <a:gd name="connsiteY33" fmla="*/ 540792 h 700016"/>
                <a:gd name="connsiteX34" fmla="*/ 4703929 w 7456227"/>
                <a:gd name="connsiteY34" fmla="*/ 445258 h 700016"/>
                <a:gd name="connsiteX35" fmla="*/ 4831308 w 7456227"/>
                <a:gd name="connsiteY35" fmla="*/ 640876 h 700016"/>
                <a:gd name="connsiteX36" fmla="*/ 4981433 w 7456227"/>
                <a:gd name="connsiteY36" fmla="*/ 622679 h 700016"/>
                <a:gd name="connsiteX37" fmla="*/ 5117911 w 7456227"/>
                <a:gd name="connsiteY37" fmla="*/ 213246 h 700016"/>
                <a:gd name="connsiteX38" fmla="*/ 5245290 w 7456227"/>
                <a:gd name="connsiteY38" fmla="*/ 554440 h 700016"/>
                <a:gd name="connsiteX39" fmla="*/ 5372669 w 7456227"/>
                <a:gd name="connsiteY39" fmla="*/ 495299 h 700016"/>
                <a:gd name="connsiteX40" fmla="*/ 5518245 w 7456227"/>
                <a:gd name="connsiteY40" fmla="*/ 445258 h 700016"/>
                <a:gd name="connsiteX41" fmla="*/ 5654723 w 7456227"/>
                <a:gd name="connsiteY41" fmla="*/ 522595 h 700016"/>
                <a:gd name="connsiteX42" fmla="*/ 5791200 w 7456227"/>
                <a:gd name="connsiteY42" fmla="*/ 390667 h 700016"/>
                <a:gd name="connsiteX43" fmla="*/ 5950424 w 7456227"/>
                <a:gd name="connsiteY43" fmla="*/ 499849 h 700016"/>
                <a:gd name="connsiteX44" fmla="*/ 6073254 w 7456227"/>
                <a:gd name="connsiteY44" fmla="*/ 449807 h 700016"/>
                <a:gd name="connsiteX45" fmla="*/ 6205182 w 7456227"/>
                <a:gd name="connsiteY45" fmla="*/ 427061 h 700016"/>
                <a:gd name="connsiteX46" fmla="*/ 6487236 w 7456227"/>
                <a:gd name="connsiteY46" fmla="*/ 377019 h 700016"/>
                <a:gd name="connsiteX47" fmla="*/ 6610066 w 7456227"/>
                <a:gd name="connsiteY47" fmla="*/ 427061 h 700016"/>
                <a:gd name="connsiteX48" fmla="*/ 6901218 w 7456227"/>
                <a:gd name="connsiteY48" fmla="*/ 458905 h 700016"/>
                <a:gd name="connsiteX49" fmla="*/ 7033146 w 7456227"/>
                <a:gd name="connsiteY49" fmla="*/ 499849 h 700016"/>
                <a:gd name="connsiteX50" fmla="*/ 7315200 w 7456227"/>
                <a:gd name="connsiteY50" fmla="*/ 700016 h 700016"/>
                <a:gd name="connsiteX51" fmla="*/ 7456227 w 7456227"/>
                <a:gd name="connsiteY51" fmla="*/ 586285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148920 w 7440873"/>
                <a:gd name="connsiteY30" fmla="*/ 495299 h 700016"/>
                <a:gd name="connsiteX31" fmla="*/ 4299045 w 7440873"/>
                <a:gd name="connsiteY31" fmla="*/ 536243 h 700016"/>
                <a:gd name="connsiteX32" fmla="*/ 4408227 w 7440873"/>
                <a:gd name="connsiteY32" fmla="*/ 404314 h 700016"/>
                <a:gd name="connsiteX33" fmla="*/ 4576549 w 7440873"/>
                <a:gd name="connsiteY33" fmla="*/ 540792 h 700016"/>
                <a:gd name="connsiteX34" fmla="*/ 4703929 w 7440873"/>
                <a:gd name="connsiteY34" fmla="*/ 445258 h 700016"/>
                <a:gd name="connsiteX35" fmla="*/ 4831308 w 7440873"/>
                <a:gd name="connsiteY35" fmla="*/ 640876 h 700016"/>
                <a:gd name="connsiteX36" fmla="*/ 4981433 w 7440873"/>
                <a:gd name="connsiteY36" fmla="*/ 622679 h 700016"/>
                <a:gd name="connsiteX37" fmla="*/ 5117911 w 7440873"/>
                <a:gd name="connsiteY37" fmla="*/ 213246 h 700016"/>
                <a:gd name="connsiteX38" fmla="*/ 5245290 w 7440873"/>
                <a:gd name="connsiteY38" fmla="*/ 554440 h 700016"/>
                <a:gd name="connsiteX39" fmla="*/ 5372669 w 7440873"/>
                <a:gd name="connsiteY39" fmla="*/ 495299 h 700016"/>
                <a:gd name="connsiteX40" fmla="*/ 5518245 w 7440873"/>
                <a:gd name="connsiteY40" fmla="*/ 445258 h 700016"/>
                <a:gd name="connsiteX41" fmla="*/ 5654723 w 7440873"/>
                <a:gd name="connsiteY41" fmla="*/ 522595 h 700016"/>
                <a:gd name="connsiteX42" fmla="*/ 5791200 w 7440873"/>
                <a:gd name="connsiteY42" fmla="*/ 390667 h 700016"/>
                <a:gd name="connsiteX43" fmla="*/ 5950424 w 7440873"/>
                <a:gd name="connsiteY43" fmla="*/ 499849 h 700016"/>
                <a:gd name="connsiteX44" fmla="*/ 6073254 w 7440873"/>
                <a:gd name="connsiteY44" fmla="*/ 449807 h 700016"/>
                <a:gd name="connsiteX45" fmla="*/ 6205182 w 7440873"/>
                <a:gd name="connsiteY45" fmla="*/ 427061 h 700016"/>
                <a:gd name="connsiteX46" fmla="*/ 6487236 w 7440873"/>
                <a:gd name="connsiteY46" fmla="*/ 377019 h 700016"/>
                <a:gd name="connsiteX47" fmla="*/ 6610066 w 7440873"/>
                <a:gd name="connsiteY47" fmla="*/ 427061 h 700016"/>
                <a:gd name="connsiteX48" fmla="*/ 6901218 w 7440873"/>
                <a:gd name="connsiteY48" fmla="*/ 458905 h 700016"/>
                <a:gd name="connsiteX49" fmla="*/ 7033146 w 7440873"/>
                <a:gd name="connsiteY49" fmla="*/ 499849 h 700016"/>
                <a:gd name="connsiteX50" fmla="*/ 7315200 w 7440873"/>
                <a:gd name="connsiteY50" fmla="*/ 700016 h 700016"/>
                <a:gd name="connsiteX51" fmla="*/ 7440873 w 7440873"/>
                <a:gd name="connsiteY51"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299045 w 7440873"/>
                <a:gd name="connsiteY30" fmla="*/ 536243 h 700016"/>
                <a:gd name="connsiteX31" fmla="*/ 4408227 w 7440873"/>
                <a:gd name="connsiteY31" fmla="*/ 404314 h 700016"/>
                <a:gd name="connsiteX32" fmla="*/ 4576549 w 7440873"/>
                <a:gd name="connsiteY32" fmla="*/ 540792 h 700016"/>
                <a:gd name="connsiteX33" fmla="*/ 4703929 w 7440873"/>
                <a:gd name="connsiteY33" fmla="*/ 445258 h 700016"/>
                <a:gd name="connsiteX34" fmla="*/ 4831308 w 7440873"/>
                <a:gd name="connsiteY34" fmla="*/ 640876 h 700016"/>
                <a:gd name="connsiteX35" fmla="*/ 4981433 w 7440873"/>
                <a:gd name="connsiteY35" fmla="*/ 622679 h 700016"/>
                <a:gd name="connsiteX36" fmla="*/ 5117911 w 7440873"/>
                <a:gd name="connsiteY36" fmla="*/ 213246 h 700016"/>
                <a:gd name="connsiteX37" fmla="*/ 5245290 w 7440873"/>
                <a:gd name="connsiteY37" fmla="*/ 554440 h 700016"/>
                <a:gd name="connsiteX38" fmla="*/ 5372669 w 7440873"/>
                <a:gd name="connsiteY38" fmla="*/ 495299 h 700016"/>
                <a:gd name="connsiteX39" fmla="*/ 5518245 w 7440873"/>
                <a:gd name="connsiteY39" fmla="*/ 445258 h 700016"/>
                <a:gd name="connsiteX40" fmla="*/ 5654723 w 7440873"/>
                <a:gd name="connsiteY40" fmla="*/ 522595 h 700016"/>
                <a:gd name="connsiteX41" fmla="*/ 5791200 w 7440873"/>
                <a:gd name="connsiteY41" fmla="*/ 390667 h 700016"/>
                <a:gd name="connsiteX42" fmla="*/ 5950424 w 7440873"/>
                <a:gd name="connsiteY42" fmla="*/ 499849 h 700016"/>
                <a:gd name="connsiteX43" fmla="*/ 6073254 w 7440873"/>
                <a:gd name="connsiteY43" fmla="*/ 449807 h 700016"/>
                <a:gd name="connsiteX44" fmla="*/ 6205182 w 7440873"/>
                <a:gd name="connsiteY44" fmla="*/ 427061 h 700016"/>
                <a:gd name="connsiteX45" fmla="*/ 6487236 w 7440873"/>
                <a:gd name="connsiteY45" fmla="*/ 377019 h 700016"/>
                <a:gd name="connsiteX46" fmla="*/ 6610066 w 7440873"/>
                <a:gd name="connsiteY46" fmla="*/ 427061 h 700016"/>
                <a:gd name="connsiteX47" fmla="*/ 6901218 w 7440873"/>
                <a:gd name="connsiteY47" fmla="*/ 458905 h 700016"/>
                <a:gd name="connsiteX48" fmla="*/ 7033146 w 7440873"/>
                <a:gd name="connsiteY48" fmla="*/ 499849 h 700016"/>
                <a:gd name="connsiteX49" fmla="*/ 7315200 w 7440873"/>
                <a:gd name="connsiteY49" fmla="*/ 700016 h 700016"/>
                <a:gd name="connsiteX50" fmla="*/ 7440873 w 7440873"/>
                <a:gd name="connsiteY50"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408227 w 7440873"/>
                <a:gd name="connsiteY30" fmla="*/ 404314 h 700016"/>
                <a:gd name="connsiteX31" fmla="*/ 4576549 w 7440873"/>
                <a:gd name="connsiteY31" fmla="*/ 540792 h 700016"/>
                <a:gd name="connsiteX32" fmla="*/ 4703929 w 7440873"/>
                <a:gd name="connsiteY32" fmla="*/ 445258 h 700016"/>
                <a:gd name="connsiteX33" fmla="*/ 4831308 w 7440873"/>
                <a:gd name="connsiteY33" fmla="*/ 640876 h 700016"/>
                <a:gd name="connsiteX34" fmla="*/ 4981433 w 7440873"/>
                <a:gd name="connsiteY34" fmla="*/ 622679 h 700016"/>
                <a:gd name="connsiteX35" fmla="*/ 5117911 w 7440873"/>
                <a:gd name="connsiteY35" fmla="*/ 213246 h 700016"/>
                <a:gd name="connsiteX36" fmla="*/ 5245290 w 7440873"/>
                <a:gd name="connsiteY36" fmla="*/ 554440 h 700016"/>
                <a:gd name="connsiteX37" fmla="*/ 5372669 w 7440873"/>
                <a:gd name="connsiteY37" fmla="*/ 495299 h 700016"/>
                <a:gd name="connsiteX38" fmla="*/ 5518245 w 7440873"/>
                <a:gd name="connsiteY38" fmla="*/ 445258 h 700016"/>
                <a:gd name="connsiteX39" fmla="*/ 5654723 w 7440873"/>
                <a:gd name="connsiteY39" fmla="*/ 522595 h 700016"/>
                <a:gd name="connsiteX40" fmla="*/ 5791200 w 7440873"/>
                <a:gd name="connsiteY40" fmla="*/ 390667 h 700016"/>
                <a:gd name="connsiteX41" fmla="*/ 5950424 w 7440873"/>
                <a:gd name="connsiteY41" fmla="*/ 499849 h 700016"/>
                <a:gd name="connsiteX42" fmla="*/ 6073254 w 7440873"/>
                <a:gd name="connsiteY42" fmla="*/ 449807 h 700016"/>
                <a:gd name="connsiteX43" fmla="*/ 6205182 w 7440873"/>
                <a:gd name="connsiteY43" fmla="*/ 427061 h 700016"/>
                <a:gd name="connsiteX44" fmla="*/ 6487236 w 7440873"/>
                <a:gd name="connsiteY44" fmla="*/ 377019 h 700016"/>
                <a:gd name="connsiteX45" fmla="*/ 6610066 w 7440873"/>
                <a:gd name="connsiteY45" fmla="*/ 427061 h 700016"/>
                <a:gd name="connsiteX46" fmla="*/ 6901218 w 7440873"/>
                <a:gd name="connsiteY46" fmla="*/ 458905 h 700016"/>
                <a:gd name="connsiteX47" fmla="*/ 7033146 w 7440873"/>
                <a:gd name="connsiteY47" fmla="*/ 499849 h 700016"/>
                <a:gd name="connsiteX48" fmla="*/ 7315200 w 7440873"/>
                <a:gd name="connsiteY48" fmla="*/ 700016 h 700016"/>
                <a:gd name="connsiteX49" fmla="*/ 7440873 w 7440873"/>
                <a:gd name="connsiteY49"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576549 w 7440873"/>
                <a:gd name="connsiteY30" fmla="*/ 540792 h 700016"/>
                <a:gd name="connsiteX31" fmla="*/ 4703929 w 7440873"/>
                <a:gd name="connsiteY31" fmla="*/ 445258 h 700016"/>
                <a:gd name="connsiteX32" fmla="*/ 4831308 w 7440873"/>
                <a:gd name="connsiteY32" fmla="*/ 640876 h 700016"/>
                <a:gd name="connsiteX33" fmla="*/ 4981433 w 7440873"/>
                <a:gd name="connsiteY33" fmla="*/ 622679 h 700016"/>
                <a:gd name="connsiteX34" fmla="*/ 5117911 w 7440873"/>
                <a:gd name="connsiteY34" fmla="*/ 213246 h 700016"/>
                <a:gd name="connsiteX35" fmla="*/ 5245290 w 7440873"/>
                <a:gd name="connsiteY35" fmla="*/ 554440 h 700016"/>
                <a:gd name="connsiteX36" fmla="*/ 5372669 w 7440873"/>
                <a:gd name="connsiteY36" fmla="*/ 495299 h 700016"/>
                <a:gd name="connsiteX37" fmla="*/ 5518245 w 7440873"/>
                <a:gd name="connsiteY37" fmla="*/ 445258 h 700016"/>
                <a:gd name="connsiteX38" fmla="*/ 5654723 w 7440873"/>
                <a:gd name="connsiteY38" fmla="*/ 522595 h 700016"/>
                <a:gd name="connsiteX39" fmla="*/ 5791200 w 7440873"/>
                <a:gd name="connsiteY39" fmla="*/ 390667 h 700016"/>
                <a:gd name="connsiteX40" fmla="*/ 5950424 w 7440873"/>
                <a:gd name="connsiteY40" fmla="*/ 499849 h 700016"/>
                <a:gd name="connsiteX41" fmla="*/ 6073254 w 7440873"/>
                <a:gd name="connsiteY41" fmla="*/ 449807 h 700016"/>
                <a:gd name="connsiteX42" fmla="*/ 6205182 w 7440873"/>
                <a:gd name="connsiteY42" fmla="*/ 427061 h 700016"/>
                <a:gd name="connsiteX43" fmla="*/ 6487236 w 7440873"/>
                <a:gd name="connsiteY43" fmla="*/ 377019 h 700016"/>
                <a:gd name="connsiteX44" fmla="*/ 6610066 w 7440873"/>
                <a:gd name="connsiteY44" fmla="*/ 427061 h 700016"/>
                <a:gd name="connsiteX45" fmla="*/ 6901218 w 7440873"/>
                <a:gd name="connsiteY45" fmla="*/ 458905 h 700016"/>
                <a:gd name="connsiteX46" fmla="*/ 7033146 w 7440873"/>
                <a:gd name="connsiteY46" fmla="*/ 499849 h 700016"/>
                <a:gd name="connsiteX47" fmla="*/ 7315200 w 7440873"/>
                <a:gd name="connsiteY47" fmla="*/ 700016 h 700016"/>
                <a:gd name="connsiteX48" fmla="*/ 7440873 w 7440873"/>
                <a:gd name="connsiteY48"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703929 w 7440873"/>
                <a:gd name="connsiteY30" fmla="*/ 445258 h 700016"/>
                <a:gd name="connsiteX31" fmla="*/ 4831308 w 7440873"/>
                <a:gd name="connsiteY31" fmla="*/ 640876 h 700016"/>
                <a:gd name="connsiteX32" fmla="*/ 4981433 w 7440873"/>
                <a:gd name="connsiteY32" fmla="*/ 622679 h 700016"/>
                <a:gd name="connsiteX33" fmla="*/ 5117911 w 7440873"/>
                <a:gd name="connsiteY33" fmla="*/ 213246 h 700016"/>
                <a:gd name="connsiteX34" fmla="*/ 5245290 w 7440873"/>
                <a:gd name="connsiteY34" fmla="*/ 554440 h 700016"/>
                <a:gd name="connsiteX35" fmla="*/ 5372669 w 7440873"/>
                <a:gd name="connsiteY35" fmla="*/ 495299 h 700016"/>
                <a:gd name="connsiteX36" fmla="*/ 5518245 w 7440873"/>
                <a:gd name="connsiteY36" fmla="*/ 445258 h 700016"/>
                <a:gd name="connsiteX37" fmla="*/ 5654723 w 7440873"/>
                <a:gd name="connsiteY37" fmla="*/ 522595 h 700016"/>
                <a:gd name="connsiteX38" fmla="*/ 5791200 w 7440873"/>
                <a:gd name="connsiteY38" fmla="*/ 390667 h 700016"/>
                <a:gd name="connsiteX39" fmla="*/ 5950424 w 7440873"/>
                <a:gd name="connsiteY39" fmla="*/ 499849 h 700016"/>
                <a:gd name="connsiteX40" fmla="*/ 6073254 w 7440873"/>
                <a:gd name="connsiteY40" fmla="*/ 449807 h 700016"/>
                <a:gd name="connsiteX41" fmla="*/ 6205182 w 7440873"/>
                <a:gd name="connsiteY41" fmla="*/ 427061 h 700016"/>
                <a:gd name="connsiteX42" fmla="*/ 6487236 w 7440873"/>
                <a:gd name="connsiteY42" fmla="*/ 377019 h 700016"/>
                <a:gd name="connsiteX43" fmla="*/ 6610066 w 7440873"/>
                <a:gd name="connsiteY43" fmla="*/ 427061 h 700016"/>
                <a:gd name="connsiteX44" fmla="*/ 6901218 w 7440873"/>
                <a:gd name="connsiteY44" fmla="*/ 458905 h 700016"/>
                <a:gd name="connsiteX45" fmla="*/ 7033146 w 7440873"/>
                <a:gd name="connsiteY45" fmla="*/ 499849 h 700016"/>
                <a:gd name="connsiteX46" fmla="*/ 7315200 w 7440873"/>
                <a:gd name="connsiteY46" fmla="*/ 700016 h 700016"/>
                <a:gd name="connsiteX47" fmla="*/ 7440873 w 7440873"/>
                <a:gd name="connsiteY47"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831308 w 7440873"/>
                <a:gd name="connsiteY30" fmla="*/ 640876 h 700016"/>
                <a:gd name="connsiteX31" fmla="*/ 4981433 w 7440873"/>
                <a:gd name="connsiteY31" fmla="*/ 622679 h 700016"/>
                <a:gd name="connsiteX32" fmla="*/ 5117911 w 7440873"/>
                <a:gd name="connsiteY32" fmla="*/ 213246 h 700016"/>
                <a:gd name="connsiteX33" fmla="*/ 5245290 w 7440873"/>
                <a:gd name="connsiteY33" fmla="*/ 554440 h 700016"/>
                <a:gd name="connsiteX34" fmla="*/ 5372669 w 7440873"/>
                <a:gd name="connsiteY34" fmla="*/ 495299 h 700016"/>
                <a:gd name="connsiteX35" fmla="*/ 5518245 w 7440873"/>
                <a:gd name="connsiteY35" fmla="*/ 445258 h 700016"/>
                <a:gd name="connsiteX36" fmla="*/ 5654723 w 7440873"/>
                <a:gd name="connsiteY36" fmla="*/ 522595 h 700016"/>
                <a:gd name="connsiteX37" fmla="*/ 5791200 w 7440873"/>
                <a:gd name="connsiteY37" fmla="*/ 390667 h 700016"/>
                <a:gd name="connsiteX38" fmla="*/ 5950424 w 7440873"/>
                <a:gd name="connsiteY38" fmla="*/ 499849 h 700016"/>
                <a:gd name="connsiteX39" fmla="*/ 6073254 w 7440873"/>
                <a:gd name="connsiteY39" fmla="*/ 449807 h 700016"/>
                <a:gd name="connsiteX40" fmla="*/ 6205182 w 7440873"/>
                <a:gd name="connsiteY40" fmla="*/ 427061 h 700016"/>
                <a:gd name="connsiteX41" fmla="*/ 6487236 w 7440873"/>
                <a:gd name="connsiteY41" fmla="*/ 377019 h 700016"/>
                <a:gd name="connsiteX42" fmla="*/ 6610066 w 7440873"/>
                <a:gd name="connsiteY42" fmla="*/ 427061 h 700016"/>
                <a:gd name="connsiteX43" fmla="*/ 6901218 w 7440873"/>
                <a:gd name="connsiteY43" fmla="*/ 458905 h 700016"/>
                <a:gd name="connsiteX44" fmla="*/ 7033146 w 7440873"/>
                <a:gd name="connsiteY44" fmla="*/ 499849 h 700016"/>
                <a:gd name="connsiteX45" fmla="*/ 7315200 w 7440873"/>
                <a:gd name="connsiteY45" fmla="*/ 700016 h 700016"/>
                <a:gd name="connsiteX46" fmla="*/ 7440873 w 7440873"/>
                <a:gd name="connsiteY46"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4981433 w 7440873"/>
                <a:gd name="connsiteY30" fmla="*/ 622679 h 700016"/>
                <a:gd name="connsiteX31" fmla="*/ 5117911 w 7440873"/>
                <a:gd name="connsiteY31" fmla="*/ 213246 h 700016"/>
                <a:gd name="connsiteX32" fmla="*/ 5245290 w 7440873"/>
                <a:gd name="connsiteY32" fmla="*/ 554440 h 700016"/>
                <a:gd name="connsiteX33" fmla="*/ 5372669 w 7440873"/>
                <a:gd name="connsiteY33" fmla="*/ 495299 h 700016"/>
                <a:gd name="connsiteX34" fmla="*/ 5518245 w 7440873"/>
                <a:gd name="connsiteY34" fmla="*/ 445258 h 700016"/>
                <a:gd name="connsiteX35" fmla="*/ 5654723 w 7440873"/>
                <a:gd name="connsiteY35" fmla="*/ 522595 h 700016"/>
                <a:gd name="connsiteX36" fmla="*/ 5791200 w 7440873"/>
                <a:gd name="connsiteY36" fmla="*/ 390667 h 700016"/>
                <a:gd name="connsiteX37" fmla="*/ 5950424 w 7440873"/>
                <a:gd name="connsiteY37" fmla="*/ 499849 h 700016"/>
                <a:gd name="connsiteX38" fmla="*/ 6073254 w 7440873"/>
                <a:gd name="connsiteY38" fmla="*/ 449807 h 700016"/>
                <a:gd name="connsiteX39" fmla="*/ 6205182 w 7440873"/>
                <a:gd name="connsiteY39" fmla="*/ 427061 h 700016"/>
                <a:gd name="connsiteX40" fmla="*/ 6487236 w 7440873"/>
                <a:gd name="connsiteY40" fmla="*/ 377019 h 700016"/>
                <a:gd name="connsiteX41" fmla="*/ 6610066 w 7440873"/>
                <a:gd name="connsiteY41" fmla="*/ 427061 h 700016"/>
                <a:gd name="connsiteX42" fmla="*/ 6901218 w 7440873"/>
                <a:gd name="connsiteY42" fmla="*/ 458905 h 700016"/>
                <a:gd name="connsiteX43" fmla="*/ 7033146 w 7440873"/>
                <a:gd name="connsiteY43" fmla="*/ 499849 h 700016"/>
                <a:gd name="connsiteX44" fmla="*/ 7315200 w 7440873"/>
                <a:gd name="connsiteY44" fmla="*/ 700016 h 700016"/>
                <a:gd name="connsiteX45" fmla="*/ 7440873 w 7440873"/>
                <a:gd name="connsiteY45"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117911 w 7440873"/>
                <a:gd name="connsiteY30" fmla="*/ 213246 h 700016"/>
                <a:gd name="connsiteX31" fmla="*/ 5245290 w 7440873"/>
                <a:gd name="connsiteY31" fmla="*/ 554440 h 700016"/>
                <a:gd name="connsiteX32" fmla="*/ 5372669 w 7440873"/>
                <a:gd name="connsiteY32" fmla="*/ 495299 h 700016"/>
                <a:gd name="connsiteX33" fmla="*/ 5518245 w 7440873"/>
                <a:gd name="connsiteY33" fmla="*/ 445258 h 700016"/>
                <a:gd name="connsiteX34" fmla="*/ 5654723 w 7440873"/>
                <a:gd name="connsiteY34" fmla="*/ 522595 h 700016"/>
                <a:gd name="connsiteX35" fmla="*/ 5791200 w 7440873"/>
                <a:gd name="connsiteY35" fmla="*/ 390667 h 700016"/>
                <a:gd name="connsiteX36" fmla="*/ 5950424 w 7440873"/>
                <a:gd name="connsiteY36" fmla="*/ 499849 h 700016"/>
                <a:gd name="connsiteX37" fmla="*/ 6073254 w 7440873"/>
                <a:gd name="connsiteY37" fmla="*/ 449807 h 700016"/>
                <a:gd name="connsiteX38" fmla="*/ 6205182 w 7440873"/>
                <a:gd name="connsiteY38" fmla="*/ 427061 h 700016"/>
                <a:gd name="connsiteX39" fmla="*/ 6487236 w 7440873"/>
                <a:gd name="connsiteY39" fmla="*/ 377019 h 700016"/>
                <a:gd name="connsiteX40" fmla="*/ 6610066 w 7440873"/>
                <a:gd name="connsiteY40" fmla="*/ 427061 h 700016"/>
                <a:gd name="connsiteX41" fmla="*/ 6901218 w 7440873"/>
                <a:gd name="connsiteY41" fmla="*/ 458905 h 700016"/>
                <a:gd name="connsiteX42" fmla="*/ 7033146 w 7440873"/>
                <a:gd name="connsiteY42" fmla="*/ 499849 h 700016"/>
                <a:gd name="connsiteX43" fmla="*/ 7315200 w 7440873"/>
                <a:gd name="connsiteY43" fmla="*/ 700016 h 700016"/>
                <a:gd name="connsiteX44" fmla="*/ 7440873 w 7440873"/>
                <a:gd name="connsiteY44"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245290 w 7440873"/>
                <a:gd name="connsiteY30" fmla="*/ 554440 h 700016"/>
                <a:gd name="connsiteX31" fmla="*/ 5372669 w 7440873"/>
                <a:gd name="connsiteY31" fmla="*/ 495299 h 700016"/>
                <a:gd name="connsiteX32" fmla="*/ 5518245 w 7440873"/>
                <a:gd name="connsiteY32" fmla="*/ 445258 h 700016"/>
                <a:gd name="connsiteX33" fmla="*/ 5654723 w 7440873"/>
                <a:gd name="connsiteY33" fmla="*/ 522595 h 700016"/>
                <a:gd name="connsiteX34" fmla="*/ 5791200 w 7440873"/>
                <a:gd name="connsiteY34" fmla="*/ 390667 h 700016"/>
                <a:gd name="connsiteX35" fmla="*/ 5950424 w 7440873"/>
                <a:gd name="connsiteY35" fmla="*/ 499849 h 700016"/>
                <a:gd name="connsiteX36" fmla="*/ 6073254 w 7440873"/>
                <a:gd name="connsiteY36" fmla="*/ 449807 h 700016"/>
                <a:gd name="connsiteX37" fmla="*/ 6205182 w 7440873"/>
                <a:gd name="connsiteY37" fmla="*/ 427061 h 700016"/>
                <a:gd name="connsiteX38" fmla="*/ 6487236 w 7440873"/>
                <a:gd name="connsiteY38" fmla="*/ 377019 h 700016"/>
                <a:gd name="connsiteX39" fmla="*/ 6610066 w 7440873"/>
                <a:gd name="connsiteY39" fmla="*/ 427061 h 700016"/>
                <a:gd name="connsiteX40" fmla="*/ 6901218 w 7440873"/>
                <a:gd name="connsiteY40" fmla="*/ 458905 h 700016"/>
                <a:gd name="connsiteX41" fmla="*/ 7033146 w 7440873"/>
                <a:gd name="connsiteY41" fmla="*/ 499849 h 700016"/>
                <a:gd name="connsiteX42" fmla="*/ 7315200 w 7440873"/>
                <a:gd name="connsiteY42" fmla="*/ 700016 h 700016"/>
                <a:gd name="connsiteX43" fmla="*/ 7440873 w 7440873"/>
                <a:gd name="connsiteY43"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372669 w 7440873"/>
                <a:gd name="connsiteY30" fmla="*/ 495299 h 700016"/>
                <a:gd name="connsiteX31" fmla="*/ 5518245 w 7440873"/>
                <a:gd name="connsiteY31" fmla="*/ 445258 h 700016"/>
                <a:gd name="connsiteX32" fmla="*/ 5654723 w 7440873"/>
                <a:gd name="connsiteY32" fmla="*/ 522595 h 700016"/>
                <a:gd name="connsiteX33" fmla="*/ 5791200 w 7440873"/>
                <a:gd name="connsiteY33" fmla="*/ 390667 h 700016"/>
                <a:gd name="connsiteX34" fmla="*/ 5950424 w 7440873"/>
                <a:gd name="connsiteY34" fmla="*/ 499849 h 700016"/>
                <a:gd name="connsiteX35" fmla="*/ 6073254 w 7440873"/>
                <a:gd name="connsiteY35" fmla="*/ 449807 h 700016"/>
                <a:gd name="connsiteX36" fmla="*/ 6205182 w 7440873"/>
                <a:gd name="connsiteY36" fmla="*/ 427061 h 700016"/>
                <a:gd name="connsiteX37" fmla="*/ 6487236 w 7440873"/>
                <a:gd name="connsiteY37" fmla="*/ 377019 h 700016"/>
                <a:gd name="connsiteX38" fmla="*/ 6610066 w 7440873"/>
                <a:gd name="connsiteY38" fmla="*/ 427061 h 700016"/>
                <a:gd name="connsiteX39" fmla="*/ 6901218 w 7440873"/>
                <a:gd name="connsiteY39" fmla="*/ 458905 h 700016"/>
                <a:gd name="connsiteX40" fmla="*/ 7033146 w 7440873"/>
                <a:gd name="connsiteY40" fmla="*/ 499849 h 700016"/>
                <a:gd name="connsiteX41" fmla="*/ 7315200 w 7440873"/>
                <a:gd name="connsiteY41" fmla="*/ 700016 h 700016"/>
                <a:gd name="connsiteX42" fmla="*/ 7440873 w 7440873"/>
                <a:gd name="connsiteY42"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518245 w 7440873"/>
                <a:gd name="connsiteY30" fmla="*/ 445258 h 700016"/>
                <a:gd name="connsiteX31" fmla="*/ 5654723 w 7440873"/>
                <a:gd name="connsiteY31" fmla="*/ 522595 h 700016"/>
                <a:gd name="connsiteX32" fmla="*/ 5791200 w 7440873"/>
                <a:gd name="connsiteY32" fmla="*/ 390667 h 700016"/>
                <a:gd name="connsiteX33" fmla="*/ 5950424 w 7440873"/>
                <a:gd name="connsiteY33" fmla="*/ 499849 h 700016"/>
                <a:gd name="connsiteX34" fmla="*/ 6073254 w 7440873"/>
                <a:gd name="connsiteY34" fmla="*/ 449807 h 700016"/>
                <a:gd name="connsiteX35" fmla="*/ 6205182 w 7440873"/>
                <a:gd name="connsiteY35" fmla="*/ 427061 h 700016"/>
                <a:gd name="connsiteX36" fmla="*/ 6487236 w 7440873"/>
                <a:gd name="connsiteY36" fmla="*/ 377019 h 700016"/>
                <a:gd name="connsiteX37" fmla="*/ 6610066 w 7440873"/>
                <a:gd name="connsiteY37" fmla="*/ 427061 h 700016"/>
                <a:gd name="connsiteX38" fmla="*/ 6901218 w 7440873"/>
                <a:gd name="connsiteY38" fmla="*/ 458905 h 700016"/>
                <a:gd name="connsiteX39" fmla="*/ 7033146 w 7440873"/>
                <a:gd name="connsiteY39" fmla="*/ 499849 h 700016"/>
                <a:gd name="connsiteX40" fmla="*/ 7315200 w 7440873"/>
                <a:gd name="connsiteY40" fmla="*/ 700016 h 700016"/>
                <a:gd name="connsiteX41" fmla="*/ 7440873 w 7440873"/>
                <a:gd name="connsiteY41"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654723 w 7440873"/>
                <a:gd name="connsiteY30" fmla="*/ 522595 h 700016"/>
                <a:gd name="connsiteX31" fmla="*/ 5791200 w 7440873"/>
                <a:gd name="connsiteY31" fmla="*/ 390667 h 700016"/>
                <a:gd name="connsiteX32" fmla="*/ 5950424 w 7440873"/>
                <a:gd name="connsiteY32" fmla="*/ 499849 h 700016"/>
                <a:gd name="connsiteX33" fmla="*/ 6073254 w 7440873"/>
                <a:gd name="connsiteY33" fmla="*/ 449807 h 700016"/>
                <a:gd name="connsiteX34" fmla="*/ 6205182 w 7440873"/>
                <a:gd name="connsiteY34" fmla="*/ 427061 h 700016"/>
                <a:gd name="connsiteX35" fmla="*/ 6487236 w 7440873"/>
                <a:gd name="connsiteY35" fmla="*/ 377019 h 700016"/>
                <a:gd name="connsiteX36" fmla="*/ 6610066 w 7440873"/>
                <a:gd name="connsiteY36" fmla="*/ 427061 h 700016"/>
                <a:gd name="connsiteX37" fmla="*/ 6901218 w 7440873"/>
                <a:gd name="connsiteY37" fmla="*/ 458905 h 700016"/>
                <a:gd name="connsiteX38" fmla="*/ 7033146 w 7440873"/>
                <a:gd name="connsiteY38" fmla="*/ 499849 h 700016"/>
                <a:gd name="connsiteX39" fmla="*/ 7315200 w 7440873"/>
                <a:gd name="connsiteY39" fmla="*/ 700016 h 700016"/>
                <a:gd name="connsiteX40" fmla="*/ 7440873 w 7440873"/>
                <a:gd name="connsiteY40"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791200 w 7440873"/>
                <a:gd name="connsiteY30" fmla="*/ 390667 h 700016"/>
                <a:gd name="connsiteX31" fmla="*/ 5950424 w 7440873"/>
                <a:gd name="connsiteY31" fmla="*/ 499849 h 700016"/>
                <a:gd name="connsiteX32" fmla="*/ 6073254 w 7440873"/>
                <a:gd name="connsiteY32" fmla="*/ 449807 h 700016"/>
                <a:gd name="connsiteX33" fmla="*/ 6205182 w 7440873"/>
                <a:gd name="connsiteY33" fmla="*/ 427061 h 700016"/>
                <a:gd name="connsiteX34" fmla="*/ 6487236 w 7440873"/>
                <a:gd name="connsiteY34" fmla="*/ 377019 h 700016"/>
                <a:gd name="connsiteX35" fmla="*/ 6610066 w 7440873"/>
                <a:gd name="connsiteY35" fmla="*/ 427061 h 700016"/>
                <a:gd name="connsiteX36" fmla="*/ 6901218 w 7440873"/>
                <a:gd name="connsiteY36" fmla="*/ 458905 h 700016"/>
                <a:gd name="connsiteX37" fmla="*/ 7033146 w 7440873"/>
                <a:gd name="connsiteY37" fmla="*/ 499849 h 700016"/>
                <a:gd name="connsiteX38" fmla="*/ 7315200 w 7440873"/>
                <a:gd name="connsiteY38" fmla="*/ 700016 h 700016"/>
                <a:gd name="connsiteX39" fmla="*/ 7440873 w 7440873"/>
                <a:gd name="connsiteY39"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5950424 w 7440873"/>
                <a:gd name="connsiteY30" fmla="*/ 499849 h 700016"/>
                <a:gd name="connsiteX31" fmla="*/ 6073254 w 7440873"/>
                <a:gd name="connsiteY31" fmla="*/ 449807 h 700016"/>
                <a:gd name="connsiteX32" fmla="*/ 6205182 w 7440873"/>
                <a:gd name="connsiteY32" fmla="*/ 427061 h 700016"/>
                <a:gd name="connsiteX33" fmla="*/ 6487236 w 7440873"/>
                <a:gd name="connsiteY33" fmla="*/ 377019 h 700016"/>
                <a:gd name="connsiteX34" fmla="*/ 6610066 w 7440873"/>
                <a:gd name="connsiteY34" fmla="*/ 427061 h 700016"/>
                <a:gd name="connsiteX35" fmla="*/ 6901218 w 7440873"/>
                <a:gd name="connsiteY35" fmla="*/ 458905 h 700016"/>
                <a:gd name="connsiteX36" fmla="*/ 7033146 w 7440873"/>
                <a:gd name="connsiteY36" fmla="*/ 499849 h 700016"/>
                <a:gd name="connsiteX37" fmla="*/ 7315200 w 7440873"/>
                <a:gd name="connsiteY37" fmla="*/ 700016 h 700016"/>
                <a:gd name="connsiteX38" fmla="*/ 7440873 w 7440873"/>
                <a:gd name="connsiteY38"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6073254 w 7440873"/>
                <a:gd name="connsiteY30" fmla="*/ 449807 h 700016"/>
                <a:gd name="connsiteX31" fmla="*/ 6205182 w 7440873"/>
                <a:gd name="connsiteY31" fmla="*/ 427061 h 700016"/>
                <a:gd name="connsiteX32" fmla="*/ 6487236 w 7440873"/>
                <a:gd name="connsiteY32" fmla="*/ 377019 h 700016"/>
                <a:gd name="connsiteX33" fmla="*/ 6610066 w 7440873"/>
                <a:gd name="connsiteY33" fmla="*/ 427061 h 700016"/>
                <a:gd name="connsiteX34" fmla="*/ 6901218 w 7440873"/>
                <a:gd name="connsiteY34" fmla="*/ 458905 h 700016"/>
                <a:gd name="connsiteX35" fmla="*/ 7033146 w 7440873"/>
                <a:gd name="connsiteY35" fmla="*/ 499849 h 700016"/>
                <a:gd name="connsiteX36" fmla="*/ 7315200 w 7440873"/>
                <a:gd name="connsiteY36" fmla="*/ 700016 h 700016"/>
                <a:gd name="connsiteX37" fmla="*/ 7440873 w 7440873"/>
                <a:gd name="connsiteY37"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6205182 w 7440873"/>
                <a:gd name="connsiteY30" fmla="*/ 427061 h 700016"/>
                <a:gd name="connsiteX31" fmla="*/ 6487236 w 7440873"/>
                <a:gd name="connsiteY31" fmla="*/ 377019 h 700016"/>
                <a:gd name="connsiteX32" fmla="*/ 6610066 w 7440873"/>
                <a:gd name="connsiteY32" fmla="*/ 427061 h 700016"/>
                <a:gd name="connsiteX33" fmla="*/ 6901218 w 7440873"/>
                <a:gd name="connsiteY33" fmla="*/ 458905 h 700016"/>
                <a:gd name="connsiteX34" fmla="*/ 7033146 w 7440873"/>
                <a:gd name="connsiteY34" fmla="*/ 499849 h 700016"/>
                <a:gd name="connsiteX35" fmla="*/ 7315200 w 7440873"/>
                <a:gd name="connsiteY35" fmla="*/ 700016 h 700016"/>
                <a:gd name="connsiteX36" fmla="*/ 7440873 w 7440873"/>
                <a:gd name="connsiteY36"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6487236 w 7440873"/>
                <a:gd name="connsiteY30" fmla="*/ 377019 h 700016"/>
                <a:gd name="connsiteX31" fmla="*/ 6610066 w 7440873"/>
                <a:gd name="connsiteY31" fmla="*/ 427061 h 700016"/>
                <a:gd name="connsiteX32" fmla="*/ 6901218 w 7440873"/>
                <a:gd name="connsiteY32" fmla="*/ 458905 h 700016"/>
                <a:gd name="connsiteX33" fmla="*/ 7033146 w 7440873"/>
                <a:gd name="connsiteY33" fmla="*/ 499849 h 700016"/>
                <a:gd name="connsiteX34" fmla="*/ 7315200 w 7440873"/>
                <a:gd name="connsiteY34" fmla="*/ 700016 h 700016"/>
                <a:gd name="connsiteX35" fmla="*/ 7440873 w 7440873"/>
                <a:gd name="connsiteY35"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6610066 w 7440873"/>
                <a:gd name="connsiteY30" fmla="*/ 427061 h 700016"/>
                <a:gd name="connsiteX31" fmla="*/ 6901218 w 7440873"/>
                <a:gd name="connsiteY31" fmla="*/ 458905 h 700016"/>
                <a:gd name="connsiteX32" fmla="*/ 7033146 w 7440873"/>
                <a:gd name="connsiteY32" fmla="*/ 499849 h 700016"/>
                <a:gd name="connsiteX33" fmla="*/ 7315200 w 7440873"/>
                <a:gd name="connsiteY33" fmla="*/ 700016 h 700016"/>
                <a:gd name="connsiteX34" fmla="*/ 7440873 w 7440873"/>
                <a:gd name="connsiteY34"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6901218 w 7440873"/>
                <a:gd name="connsiteY30" fmla="*/ 458905 h 700016"/>
                <a:gd name="connsiteX31" fmla="*/ 7033146 w 7440873"/>
                <a:gd name="connsiteY31" fmla="*/ 499849 h 700016"/>
                <a:gd name="connsiteX32" fmla="*/ 7315200 w 7440873"/>
                <a:gd name="connsiteY32" fmla="*/ 700016 h 700016"/>
                <a:gd name="connsiteX33" fmla="*/ 7440873 w 7440873"/>
                <a:gd name="connsiteY33"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7033146 w 7440873"/>
                <a:gd name="connsiteY30" fmla="*/ 499849 h 700016"/>
                <a:gd name="connsiteX31" fmla="*/ 7315200 w 7440873"/>
                <a:gd name="connsiteY31" fmla="*/ 700016 h 700016"/>
                <a:gd name="connsiteX32" fmla="*/ 7440873 w 7440873"/>
                <a:gd name="connsiteY32" fmla="*/ 598227 h 700016"/>
                <a:gd name="connsiteX0" fmla="*/ 0 w 7440873"/>
                <a:gd name="connsiteY0" fmla="*/ 304231 h 700016"/>
                <a:gd name="connsiteX1" fmla="*/ 168323 w 7440873"/>
                <a:gd name="connsiteY1" fmla="*/ 222344 h 700016"/>
                <a:gd name="connsiteX2" fmla="*/ 290584 w 7440873"/>
                <a:gd name="connsiteY2" fmla="*/ 96671 h 700016"/>
                <a:gd name="connsiteX3" fmla="*/ 436160 w 7440873"/>
                <a:gd name="connsiteY3" fmla="*/ 0 h 700016"/>
                <a:gd name="connsiteX4" fmla="*/ 582305 w 7440873"/>
                <a:gd name="connsiteY4" fmla="*/ 181401 h 700016"/>
                <a:gd name="connsiteX5" fmla="*/ 705135 w 7440873"/>
                <a:gd name="connsiteY5" fmla="*/ 145007 h 700016"/>
                <a:gd name="connsiteX6" fmla="*/ 846161 w 7440873"/>
                <a:gd name="connsiteY6" fmla="*/ 408864 h 700016"/>
                <a:gd name="connsiteX7" fmla="*/ 991737 w 7440873"/>
                <a:gd name="connsiteY7" fmla="*/ 395216 h 700016"/>
                <a:gd name="connsiteX8" fmla="*/ 1105469 w 7440873"/>
                <a:gd name="connsiteY8" fmla="*/ 349723 h 700016"/>
                <a:gd name="connsiteX9" fmla="*/ 1269242 w 7440873"/>
                <a:gd name="connsiteY9" fmla="*/ 354273 h 700016"/>
                <a:gd name="connsiteX10" fmla="*/ 1410269 w 7440873"/>
                <a:gd name="connsiteY10" fmla="*/ 408864 h 700016"/>
                <a:gd name="connsiteX11" fmla="*/ 1528549 w 7440873"/>
                <a:gd name="connsiteY11" fmla="*/ 463455 h 700016"/>
                <a:gd name="connsiteX12" fmla="*/ 1665027 w 7440873"/>
                <a:gd name="connsiteY12" fmla="*/ 427061 h 700016"/>
                <a:gd name="connsiteX13" fmla="*/ 1796955 w 7440873"/>
                <a:gd name="connsiteY13" fmla="*/ 495299 h 700016"/>
                <a:gd name="connsiteX14" fmla="*/ 1947081 w 7440873"/>
                <a:gd name="connsiteY14" fmla="*/ 595383 h 700016"/>
                <a:gd name="connsiteX15" fmla="*/ 2074460 w 7440873"/>
                <a:gd name="connsiteY15" fmla="*/ 490750 h 700016"/>
                <a:gd name="connsiteX16" fmla="*/ 2229135 w 7440873"/>
                <a:gd name="connsiteY16" fmla="*/ 527144 h 700016"/>
                <a:gd name="connsiteX17" fmla="*/ 2361063 w 7440873"/>
                <a:gd name="connsiteY17" fmla="*/ 468004 h 700016"/>
                <a:gd name="connsiteX18" fmla="*/ 2497540 w 7440873"/>
                <a:gd name="connsiteY18" fmla="*/ 504398 h 700016"/>
                <a:gd name="connsiteX19" fmla="*/ 2634018 w 7440873"/>
                <a:gd name="connsiteY19" fmla="*/ 495299 h 700016"/>
                <a:gd name="connsiteX20" fmla="*/ 2756848 w 7440873"/>
                <a:gd name="connsiteY20" fmla="*/ 499849 h 700016"/>
                <a:gd name="connsiteX21" fmla="*/ 2893326 w 7440873"/>
                <a:gd name="connsiteY21" fmla="*/ 513497 h 700016"/>
                <a:gd name="connsiteX22" fmla="*/ 3011606 w 7440873"/>
                <a:gd name="connsiteY22" fmla="*/ 495299 h 700016"/>
                <a:gd name="connsiteX23" fmla="*/ 3184478 w 7440873"/>
                <a:gd name="connsiteY23" fmla="*/ 549891 h 700016"/>
                <a:gd name="connsiteX24" fmla="*/ 3325505 w 7440873"/>
                <a:gd name="connsiteY24" fmla="*/ 527144 h 700016"/>
                <a:gd name="connsiteX25" fmla="*/ 3446060 w 7440873"/>
                <a:gd name="connsiteY25" fmla="*/ 542498 h 700016"/>
                <a:gd name="connsiteX26" fmla="*/ 3595048 w 7440873"/>
                <a:gd name="connsiteY26" fmla="*/ 593677 h 700016"/>
                <a:gd name="connsiteX27" fmla="*/ 3744036 w 7440873"/>
                <a:gd name="connsiteY27" fmla="*/ 595383 h 700016"/>
                <a:gd name="connsiteX28" fmla="*/ 3857767 w 7440873"/>
                <a:gd name="connsiteY28" fmla="*/ 527144 h 700016"/>
                <a:gd name="connsiteX29" fmla="*/ 4003343 w 7440873"/>
                <a:gd name="connsiteY29" fmla="*/ 340625 h 700016"/>
                <a:gd name="connsiteX30" fmla="*/ 7315200 w 7440873"/>
                <a:gd name="connsiteY30" fmla="*/ 700016 h 700016"/>
                <a:gd name="connsiteX31" fmla="*/ 7440873 w 7440873"/>
                <a:gd name="connsiteY31" fmla="*/ 598227 h 700016"/>
                <a:gd name="connsiteX0" fmla="*/ 0 w 7440873"/>
                <a:gd name="connsiteY0" fmla="*/ 304231 h 598227"/>
                <a:gd name="connsiteX1" fmla="*/ 168323 w 7440873"/>
                <a:gd name="connsiteY1" fmla="*/ 222344 h 598227"/>
                <a:gd name="connsiteX2" fmla="*/ 290584 w 7440873"/>
                <a:gd name="connsiteY2" fmla="*/ 96671 h 598227"/>
                <a:gd name="connsiteX3" fmla="*/ 436160 w 7440873"/>
                <a:gd name="connsiteY3" fmla="*/ 0 h 598227"/>
                <a:gd name="connsiteX4" fmla="*/ 582305 w 7440873"/>
                <a:gd name="connsiteY4" fmla="*/ 181401 h 598227"/>
                <a:gd name="connsiteX5" fmla="*/ 705135 w 7440873"/>
                <a:gd name="connsiteY5" fmla="*/ 145007 h 598227"/>
                <a:gd name="connsiteX6" fmla="*/ 846161 w 7440873"/>
                <a:gd name="connsiteY6" fmla="*/ 408864 h 598227"/>
                <a:gd name="connsiteX7" fmla="*/ 991737 w 7440873"/>
                <a:gd name="connsiteY7" fmla="*/ 395216 h 598227"/>
                <a:gd name="connsiteX8" fmla="*/ 1105469 w 7440873"/>
                <a:gd name="connsiteY8" fmla="*/ 349723 h 598227"/>
                <a:gd name="connsiteX9" fmla="*/ 1269242 w 7440873"/>
                <a:gd name="connsiteY9" fmla="*/ 354273 h 598227"/>
                <a:gd name="connsiteX10" fmla="*/ 1410269 w 7440873"/>
                <a:gd name="connsiteY10" fmla="*/ 408864 h 598227"/>
                <a:gd name="connsiteX11" fmla="*/ 1528549 w 7440873"/>
                <a:gd name="connsiteY11" fmla="*/ 463455 h 598227"/>
                <a:gd name="connsiteX12" fmla="*/ 1665027 w 7440873"/>
                <a:gd name="connsiteY12" fmla="*/ 427061 h 598227"/>
                <a:gd name="connsiteX13" fmla="*/ 1796955 w 7440873"/>
                <a:gd name="connsiteY13" fmla="*/ 495299 h 598227"/>
                <a:gd name="connsiteX14" fmla="*/ 1947081 w 7440873"/>
                <a:gd name="connsiteY14" fmla="*/ 595383 h 598227"/>
                <a:gd name="connsiteX15" fmla="*/ 2074460 w 7440873"/>
                <a:gd name="connsiteY15" fmla="*/ 490750 h 598227"/>
                <a:gd name="connsiteX16" fmla="*/ 2229135 w 7440873"/>
                <a:gd name="connsiteY16" fmla="*/ 527144 h 598227"/>
                <a:gd name="connsiteX17" fmla="*/ 2361063 w 7440873"/>
                <a:gd name="connsiteY17" fmla="*/ 468004 h 598227"/>
                <a:gd name="connsiteX18" fmla="*/ 2497540 w 7440873"/>
                <a:gd name="connsiteY18" fmla="*/ 504398 h 598227"/>
                <a:gd name="connsiteX19" fmla="*/ 2634018 w 7440873"/>
                <a:gd name="connsiteY19" fmla="*/ 495299 h 598227"/>
                <a:gd name="connsiteX20" fmla="*/ 2756848 w 7440873"/>
                <a:gd name="connsiteY20" fmla="*/ 499849 h 598227"/>
                <a:gd name="connsiteX21" fmla="*/ 2893326 w 7440873"/>
                <a:gd name="connsiteY21" fmla="*/ 513497 h 598227"/>
                <a:gd name="connsiteX22" fmla="*/ 3011606 w 7440873"/>
                <a:gd name="connsiteY22" fmla="*/ 495299 h 598227"/>
                <a:gd name="connsiteX23" fmla="*/ 3184478 w 7440873"/>
                <a:gd name="connsiteY23" fmla="*/ 549891 h 598227"/>
                <a:gd name="connsiteX24" fmla="*/ 3325505 w 7440873"/>
                <a:gd name="connsiteY24" fmla="*/ 527144 h 598227"/>
                <a:gd name="connsiteX25" fmla="*/ 3446060 w 7440873"/>
                <a:gd name="connsiteY25" fmla="*/ 542498 h 598227"/>
                <a:gd name="connsiteX26" fmla="*/ 3595048 w 7440873"/>
                <a:gd name="connsiteY26" fmla="*/ 593677 h 598227"/>
                <a:gd name="connsiteX27" fmla="*/ 3744036 w 7440873"/>
                <a:gd name="connsiteY27" fmla="*/ 595383 h 598227"/>
                <a:gd name="connsiteX28" fmla="*/ 3857767 w 7440873"/>
                <a:gd name="connsiteY28" fmla="*/ 527144 h 598227"/>
                <a:gd name="connsiteX29" fmla="*/ 4003343 w 7440873"/>
                <a:gd name="connsiteY29" fmla="*/ 340625 h 598227"/>
                <a:gd name="connsiteX30" fmla="*/ 7440873 w 7440873"/>
                <a:gd name="connsiteY30" fmla="*/ 598227 h 598227"/>
                <a:gd name="connsiteX0" fmla="*/ 0 w 4003343"/>
                <a:gd name="connsiteY0" fmla="*/ 304231 h 595383"/>
                <a:gd name="connsiteX1" fmla="*/ 168323 w 4003343"/>
                <a:gd name="connsiteY1" fmla="*/ 222344 h 595383"/>
                <a:gd name="connsiteX2" fmla="*/ 290584 w 4003343"/>
                <a:gd name="connsiteY2" fmla="*/ 96671 h 595383"/>
                <a:gd name="connsiteX3" fmla="*/ 436160 w 4003343"/>
                <a:gd name="connsiteY3" fmla="*/ 0 h 595383"/>
                <a:gd name="connsiteX4" fmla="*/ 582305 w 4003343"/>
                <a:gd name="connsiteY4" fmla="*/ 181401 h 595383"/>
                <a:gd name="connsiteX5" fmla="*/ 705135 w 4003343"/>
                <a:gd name="connsiteY5" fmla="*/ 145007 h 595383"/>
                <a:gd name="connsiteX6" fmla="*/ 846161 w 4003343"/>
                <a:gd name="connsiteY6" fmla="*/ 408864 h 595383"/>
                <a:gd name="connsiteX7" fmla="*/ 991737 w 4003343"/>
                <a:gd name="connsiteY7" fmla="*/ 395216 h 595383"/>
                <a:gd name="connsiteX8" fmla="*/ 1105469 w 4003343"/>
                <a:gd name="connsiteY8" fmla="*/ 349723 h 595383"/>
                <a:gd name="connsiteX9" fmla="*/ 1269242 w 4003343"/>
                <a:gd name="connsiteY9" fmla="*/ 354273 h 595383"/>
                <a:gd name="connsiteX10" fmla="*/ 1410269 w 4003343"/>
                <a:gd name="connsiteY10" fmla="*/ 408864 h 595383"/>
                <a:gd name="connsiteX11" fmla="*/ 1528549 w 4003343"/>
                <a:gd name="connsiteY11" fmla="*/ 463455 h 595383"/>
                <a:gd name="connsiteX12" fmla="*/ 1665027 w 4003343"/>
                <a:gd name="connsiteY12" fmla="*/ 427061 h 595383"/>
                <a:gd name="connsiteX13" fmla="*/ 1796955 w 4003343"/>
                <a:gd name="connsiteY13" fmla="*/ 495299 h 595383"/>
                <a:gd name="connsiteX14" fmla="*/ 1947081 w 4003343"/>
                <a:gd name="connsiteY14" fmla="*/ 595383 h 595383"/>
                <a:gd name="connsiteX15" fmla="*/ 2074460 w 4003343"/>
                <a:gd name="connsiteY15" fmla="*/ 490750 h 595383"/>
                <a:gd name="connsiteX16" fmla="*/ 2229135 w 4003343"/>
                <a:gd name="connsiteY16" fmla="*/ 527144 h 595383"/>
                <a:gd name="connsiteX17" fmla="*/ 2361063 w 4003343"/>
                <a:gd name="connsiteY17" fmla="*/ 468004 h 595383"/>
                <a:gd name="connsiteX18" fmla="*/ 2497540 w 4003343"/>
                <a:gd name="connsiteY18" fmla="*/ 504398 h 595383"/>
                <a:gd name="connsiteX19" fmla="*/ 2634018 w 4003343"/>
                <a:gd name="connsiteY19" fmla="*/ 495299 h 595383"/>
                <a:gd name="connsiteX20" fmla="*/ 2756848 w 4003343"/>
                <a:gd name="connsiteY20" fmla="*/ 499849 h 595383"/>
                <a:gd name="connsiteX21" fmla="*/ 2893326 w 4003343"/>
                <a:gd name="connsiteY21" fmla="*/ 513497 h 595383"/>
                <a:gd name="connsiteX22" fmla="*/ 3011606 w 4003343"/>
                <a:gd name="connsiteY22" fmla="*/ 495299 h 595383"/>
                <a:gd name="connsiteX23" fmla="*/ 3184478 w 4003343"/>
                <a:gd name="connsiteY23" fmla="*/ 549891 h 595383"/>
                <a:gd name="connsiteX24" fmla="*/ 3325505 w 4003343"/>
                <a:gd name="connsiteY24" fmla="*/ 527144 h 595383"/>
                <a:gd name="connsiteX25" fmla="*/ 3446060 w 4003343"/>
                <a:gd name="connsiteY25" fmla="*/ 542498 h 595383"/>
                <a:gd name="connsiteX26" fmla="*/ 3595048 w 4003343"/>
                <a:gd name="connsiteY26" fmla="*/ 593677 h 595383"/>
                <a:gd name="connsiteX27" fmla="*/ 3744036 w 4003343"/>
                <a:gd name="connsiteY27" fmla="*/ 595383 h 595383"/>
                <a:gd name="connsiteX28" fmla="*/ 3857767 w 4003343"/>
                <a:gd name="connsiteY28" fmla="*/ 527144 h 595383"/>
                <a:gd name="connsiteX29" fmla="*/ 4003343 w 4003343"/>
                <a:gd name="connsiteY29" fmla="*/ 340625 h 595383"/>
                <a:gd name="connsiteX0" fmla="*/ 0 w 3990304"/>
                <a:gd name="connsiteY0" fmla="*/ 153425 h 595383"/>
                <a:gd name="connsiteX1" fmla="*/ 155284 w 3990304"/>
                <a:gd name="connsiteY1" fmla="*/ 222344 h 595383"/>
                <a:gd name="connsiteX2" fmla="*/ 277545 w 3990304"/>
                <a:gd name="connsiteY2" fmla="*/ 96671 h 595383"/>
                <a:gd name="connsiteX3" fmla="*/ 423121 w 3990304"/>
                <a:gd name="connsiteY3" fmla="*/ 0 h 595383"/>
                <a:gd name="connsiteX4" fmla="*/ 569266 w 3990304"/>
                <a:gd name="connsiteY4" fmla="*/ 181401 h 595383"/>
                <a:gd name="connsiteX5" fmla="*/ 692096 w 3990304"/>
                <a:gd name="connsiteY5" fmla="*/ 145007 h 595383"/>
                <a:gd name="connsiteX6" fmla="*/ 833122 w 3990304"/>
                <a:gd name="connsiteY6" fmla="*/ 408864 h 595383"/>
                <a:gd name="connsiteX7" fmla="*/ 978698 w 3990304"/>
                <a:gd name="connsiteY7" fmla="*/ 395216 h 595383"/>
                <a:gd name="connsiteX8" fmla="*/ 1092430 w 3990304"/>
                <a:gd name="connsiteY8" fmla="*/ 349723 h 595383"/>
                <a:gd name="connsiteX9" fmla="*/ 1256203 w 3990304"/>
                <a:gd name="connsiteY9" fmla="*/ 354273 h 595383"/>
                <a:gd name="connsiteX10" fmla="*/ 1397230 w 3990304"/>
                <a:gd name="connsiteY10" fmla="*/ 408864 h 595383"/>
                <a:gd name="connsiteX11" fmla="*/ 1515510 w 3990304"/>
                <a:gd name="connsiteY11" fmla="*/ 463455 h 595383"/>
                <a:gd name="connsiteX12" fmla="*/ 1651988 w 3990304"/>
                <a:gd name="connsiteY12" fmla="*/ 427061 h 595383"/>
                <a:gd name="connsiteX13" fmla="*/ 1783916 w 3990304"/>
                <a:gd name="connsiteY13" fmla="*/ 495299 h 595383"/>
                <a:gd name="connsiteX14" fmla="*/ 1934042 w 3990304"/>
                <a:gd name="connsiteY14" fmla="*/ 595383 h 595383"/>
                <a:gd name="connsiteX15" fmla="*/ 2061421 w 3990304"/>
                <a:gd name="connsiteY15" fmla="*/ 490750 h 595383"/>
                <a:gd name="connsiteX16" fmla="*/ 2216096 w 3990304"/>
                <a:gd name="connsiteY16" fmla="*/ 527144 h 595383"/>
                <a:gd name="connsiteX17" fmla="*/ 2348024 w 3990304"/>
                <a:gd name="connsiteY17" fmla="*/ 468004 h 595383"/>
                <a:gd name="connsiteX18" fmla="*/ 2484501 w 3990304"/>
                <a:gd name="connsiteY18" fmla="*/ 504398 h 595383"/>
                <a:gd name="connsiteX19" fmla="*/ 2620979 w 3990304"/>
                <a:gd name="connsiteY19" fmla="*/ 495299 h 595383"/>
                <a:gd name="connsiteX20" fmla="*/ 2743809 w 3990304"/>
                <a:gd name="connsiteY20" fmla="*/ 499849 h 595383"/>
                <a:gd name="connsiteX21" fmla="*/ 2880287 w 3990304"/>
                <a:gd name="connsiteY21" fmla="*/ 513497 h 595383"/>
                <a:gd name="connsiteX22" fmla="*/ 2998567 w 3990304"/>
                <a:gd name="connsiteY22" fmla="*/ 495299 h 595383"/>
                <a:gd name="connsiteX23" fmla="*/ 3171439 w 3990304"/>
                <a:gd name="connsiteY23" fmla="*/ 549891 h 595383"/>
                <a:gd name="connsiteX24" fmla="*/ 3312466 w 3990304"/>
                <a:gd name="connsiteY24" fmla="*/ 527144 h 595383"/>
                <a:gd name="connsiteX25" fmla="*/ 3433021 w 3990304"/>
                <a:gd name="connsiteY25" fmla="*/ 542498 h 595383"/>
                <a:gd name="connsiteX26" fmla="*/ 3582009 w 3990304"/>
                <a:gd name="connsiteY26" fmla="*/ 593677 h 595383"/>
                <a:gd name="connsiteX27" fmla="*/ 3730997 w 3990304"/>
                <a:gd name="connsiteY27" fmla="*/ 595383 h 595383"/>
                <a:gd name="connsiteX28" fmla="*/ 3844728 w 3990304"/>
                <a:gd name="connsiteY28" fmla="*/ 527144 h 595383"/>
                <a:gd name="connsiteX29" fmla="*/ 3990304 w 3990304"/>
                <a:gd name="connsiteY29" fmla="*/ 340625 h 595383"/>
                <a:gd name="connsiteX0" fmla="*/ 0 w 3990304"/>
                <a:gd name="connsiteY0" fmla="*/ 153425 h 595383"/>
                <a:gd name="connsiteX1" fmla="*/ 145505 w 3990304"/>
                <a:gd name="connsiteY1" fmla="*/ 163098 h 595383"/>
                <a:gd name="connsiteX2" fmla="*/ 277545 w 3990304"/>
                <a:gd name="connsiteY2" fmla="*/ 96671 h 595383"/>
                <a:gd name="connsiteX3" fmla="*/ 423121 w 3990304"/>
                <a:gd name="connsiteY3" fmla="*/ 0 h 595383"/>
                <a:gd name="connsiteX4" fmla="*/ 569266 w 3990304"/>
                <a:gd name="connsiteY4" fmla="*/ 181401 h 595383"/>
                <a:gd name="connsiteX5" fmla="*/ 692096 w 3990304"/>
                <a:gd name="connsiteY5" fmla="*/ 145007 h 595383"/>
                <a:gd name="connsiteX6" fmla="*/ 833122 w 3990304"/>
                <a:gd name="connsiteY6" fmla="*/ 408864 h 595383"/>
                <a:gd name="connsiteX7" fmla="*/ 978698 w 3990304"/>
                <a:gd name="connsiteY7" fmla="*/ 395216 h 595383"/>
                <a:gd name="connsiteX8" fmla="*/ 1092430 w 3990304"/>
                <a:gd name="connsiteY8" fmla="*/ 349723 h 595383"/>
                <a:gd name="connsiteX9" fmla="*/ 1256203 w 3990304"/>
                <a:gd name="connsiteY9" fmla="*/ 354273 h 595383"/>
                <a:gd name="connsiteX10" fmla="*/ 1397230 w 3990304"/>
                <a:gd name="connsiteY10" fmla="*/ 408864 h 595383"/>
                <a:gd name="connsiteX11" fmla="*/ 1515510 w 3990304"/>
                <a:gd name="connsiteY11" fmla="*/ 463455 h 595383"/>
                <a:gd name="connsiteX12" fmla="*/ 1651988 w 3990304"/>
                <a:gd name="connsiteY12" fmla="*/ 427061 h 595383"/>
                <a:gd name="connsiteX13" fmla="*/ 1783916 w 3990304"/>
                <a:gd name="connsiteY13" fmla="*/ 495299 h 595383"/>
                <a:gd name="connsiteX14" fmla="*/ 1934042 w 3990304"/>
                <a:gd name="connsiteY14" fmla="*/ 595383 h 595383"/>
                <a:gd name="connsiteX15" fmla="*/ 2061421 w 3990304"/>
                <a:gd name="connsiteY15" fmla="*/ 490750 h 595383"/>
                <a:gd name="connsiteX16" fmla="*/ 2216096 w 3990304"/>
                <a:gd name="connsiteY16" fmla="*/ 527144 h 595383"/>
                <a:gd name="connsiteX17" fmla="*/ 2348024 w 3990304"/>
                <a:gd name="connsiteY17" fmla="*/ 468004 h 595383"/>
                <a:gd name="connsiteX18" fmla="*/ 2484501 w 3990304"/>
                <a:gd name="connsiteY18" fmla="*/ 504398 h 595383"/>
                <a:gd name="connsiteX19" fmla="*/ 2620979 w 3990304"/>
                <a:gd name="connsiteY19" fmla="*/ 495299 h 595383"/>
                <a:gd name="connsiteX20" fmla="*/ 2743809 w 3990304"/>
                <a:gd name="connsiteY20" fmla="*/ 499849 h 595383"/>
                <a:gd name="connsiteX21" fmla="*/ 2880287 w 3990304"/>
                <a:gd name="connsiteY21" fmla="*/ 513497 h 595383"/>
                <a:gd name="connsiteX22" fmla="*/ 2998567 w 3990304"/>
                <a:gd name="connsiteY22" fmla="*/ 495299 h 595383"/>
                <a:gd name="connsiteX23" fmla="*/ 3171439 w 3990304"/>
                <a:gd name="connsiteY23" fmla="*/ 549891 h 595383"/>
                <a:gd name="connsiteX24" fmla="*/ 3312466 w 3990304"/>
                <a:gd name="connsiteY24" fmla="*/ 527144 h 595383"/>
                <a:gd name="connsiteX25" fmla="*/ 3433021 w 3990304"/>
                <a:gd name="connsiteY25" fmla="*/ 542498 h 595383"/>
                <a:gd name="connsiteX26" fmla="*/ 3582009 w 3990304"/>
                <a:gd name="connsiteY26" fmla="*/ 593677 h 595383"/>
                <a:gd name="connsiteX27" fmla="*/ 3730997 w 3990304"/>
                <a:gd name="connsiteY27" fmla="*/ 595383 h 595383"/>
                <a:gd name="connsiteX28" fmla="*/ 3844728 w 3990304"/>
                <a:gd name="connsiteY28" fmla="*/ 527144 h 595383"/>
                <a:gd name="connsiteX29" fmla="*/ 3990304 w 3990304"/>
                <a:gd name="connsiteY29" fmla="*/ 340625 h 595383"/>
                <a:gd name="connsiteX0" fmla="*/ 0 w 3990304"/>
                <a:gd name="connsiteY0" fmla="*/ 153425 h 595383"/>
                <a:gd name="connsiteX1" fmla="*/ 145505 w 3990304"/>
                <a:gd name="connsiteY1" fmla="*/ 163098 h 595383"/>
                <a:gd name="connsiteX2" fmla="*/ 274286 w 3990304"/>
                <a:gd name="connsiteY2" fmla="*/ 32040 h 595383"/>
                <a:gd name="connsiteX3" fmla="*/ 423121 w 3990304"/>
                <a:gd name="connsiteY3" fmla="*/ 0 h 595383"/>
                <a:gd name="connsiteX4" fmla="*/ 569266 w 3990304"/>
                <a:gd name="connsiteY4" fmla="*/ 181401 h 595383"/>
                <a:gd name="connsiteX5" fmla="*/ 692096 w 3990304"/>
                <a:gd name="connsiteY5" fmla="*/ 145007 h 595383"/>
                <a:gd name="connsiteX6" fmla="*/ 833122 w 3990304"/>
                <a:gd name="connsiteY6" fmla="*/ 408864 h 595383"/>
                <a:gd name="connsiteX7" fmla="*/ 978698 w 3990304"/>
                <a:gd name="connsiteY7" fmla="*/ 395216 h 595383"/>
                <a:gd name="connsiteX8" fmla="*/ 1092430 w 3990304"/>
                <a:gd name="connsiteY8" fmla="*/ 349723 h 595383"/>
                <a:gd name="connsiteX9" fmla="*/ 1256203 w 3990304"/>
                <a:gd name="connsiteY9" fmla="*/ 354273 h 595383"/>
                <a:gd name="connsiteX10" fmla="*/ 1397230 w 3990304"/>
                <a:gd name="connsiteY10" fmla="*/ 408864 h 595383"/>
                <a:gd name="connsiteX11" fmla="*/ 1515510 w 3990304"/>
                <a:gd name="connsiteY11" fmla="*/ 463455 h 595383"/>
                <a:gd name="connsiteX12" fmla="*/ 1651988 w 3990304"/>
                <a:gd name="connsiteY12" fmla="*/ 427061 h 595383"/>
                <a:gd name="connsiteX13" fmla="*/ 1783916 w 3990304"/>
                <a:gd name="connsiteY13" fmla="*/ 495299 h 595383"/>
                <a:gd name="connsiteX14" fmla="*/ 1934042 w 3990304"/>
                <a:gd name="connsiteY14" fmla="*/ 595383 h 595383"/>
                <a:gd name="connsiteX15" fmla="*/ 2061421 w 3990304"/>
                <a:gd name="connsiteY15" fmla="*/ 490750 h 595383"/>
                <a:gd name="connsiteX16" fmla="*/ 2216096 w 3990304"/>
                <a:gd name="connsiteY16" fmla="*/ 527144 h 595383"/>
                <a:gd name="connsiteX17" fmla="*/ 2348024 w 3990304"/>
                <a:gd name="connsiteY17" fmla="*/ 468004 h 595383"/>
                <a:gd name="connsiteX18" fmla="*/ 2484501 w 3990304"/>
                <a:gd name="connsiteY18" fmla="*/ 504398 h 595383"/>
                <a:gd name="connsiteX19" fmla="*/ 2620979 w 3990304"/>
                <a:gd name="connsiteY19" fmla="*/ 495299 h 595383"/>
                <a:gd name="connsiteX20" fmla="*/ 2743809 w 3990304"/>
                <a:gd name="connsiteY20" fmla="*/ 499849 h 595383"/>
                <a:gd name="connsiteX21" fmla="*/ 2880287 w 3990304"/>
                <a:gd name="connsiteY21" fmla="*/ 513497 h 595383"/>
                <a:gd name="connsiteX22" fmla="*/ 2998567 w 3990304"/>
                <a:gd name="connsiteY22" fmla="*/ 495299 h 595383"/>
                <a:gd name="connsiteX23" fmla="*/ 3171439 w 3990304"/>
                <a:gd name="connsiteY23" fmla="*/ 549891 h 595383"/>
                <a:gd name="connsiteX24" fmla="*/ 3312466 w 3990304"/>
                <a:gd name="connsiteY24" fmla="*/ 527144 h 595383"/>
                <a:gd name="connsiteX25" fmla="*/ 3433021 w 3990304"/>
                <a:gd name="connsiteY25" fmla="*/ 542498 h 595383"/>
                <a:gd name="connsiteX26" fmla="*/ 3582009 w 3990304"/>
                <a:gd name="connsiteY26" fmla="*/ 593677 h 595383"/>
                <a:gd name="connsiteX27" fmla="*/ 3730997 w 3990304"/>
                <a:gd name="connsiteY27" fmla="*/ 595383 h 595383"/>
                <a:gd name="connsiteX28" fmla="*/ 3844728 w 3990304"/>
                <a:gd name="connsiteY28" fmla="*/ 527144 h 595383"/>
                <a:gd name="connsiteX29" fmla="*/ 3990304 w 3990304"/>
                <a:gd name="connsiteY29" fmla="*/ 340625 h 595383"/>
                <a:gd name="connsiteX0" fmla="*/ 0 w 3990304"/>
                <a:gd name="connsiteY0" fmla="*/ 121385 h 563343"/>
                <a:gd name="connsiteX1" fmla="*/ 145505 w 3990304"/>
                <a:gd name="connsiteY1" fmla="*/ 131058 h 563343"/>
                <a:gd name="connsiteX2" fmla="*/ 274286 w 3990304"/>
                <a:gd name="connsiteY2" fmla="*/ 0 h 563343"/>
                <a:gd name="connsiteX3" fmla="*/ 400304 w 3990304"/>
                <a:gd name="connsiteY3" fmla="*/ 118766 h 563343"/>
                <a:gd name="connsiteX4" fmla="*/ 569266 w 3990304"/>
                <a:gd name="connsiteY4" fmla="*/ 149361 h 563343"/>
                <a:gd name="connsiteX5" fmla="*/ 692096 w 3990304"/>
                <a:gd name="connsiteY5" fmla="*/ 112967 h 563343"/>
                <a:gd name="connsiteX6" fmla="*/ 833122 w 3990304"/>
                <a:gd name="connsiteY6" fmla="*/ 376824 h 563343"/>
                <a:gd name="connsiteX7" fmla="*/ 978698 w 3990304"/>
                <a:gd name="connsiteY7" fmla="*/ 363176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69266 w 3990304"/>
                <a:gd name="connsiteY4" fmla="*/ 149361 h 563343"/>
                <a:gd name="connsiteX5" fmla="*/ 692096 w 3990304"/>
                <a:gd name="connsiteY5" fmla="*/ 112967 h 563343"/>
                <a:gd name="connsiteX6" fmla="*/ 833122 w 3990304"/>
                <a:gd name="connsiteY6" fmla="*/ 376824 h 563343"/>
                <a:gd name="connsiteX7" fmla="*/ 978698 w 3990304"/>
                <a:gd name="connsiteY7" fmla="*/ 363176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692096 w 3990304"/>
                <a:gd name="connsiteY5" fmla="*/ 112967 h 563343"/>
                <a:gd name="connsiteX6" fmla="*/ 833122 w 3990304"/>
                <a:gd name="connsiteY6" fmla="*/ 376824 h 563343"/>
                <a:gd name="connsiteX7" fmla="*/ 978698 w 3990304"/>
                <a:gd name="connsiteY7" fmla="*/ 363176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669279 w 3990304"/>
                <a:gd name="connsiteY5" fmla="*/ 339174 h 563343"/>
                <a:gd name="connsiteX6" fmla="*/ 833122 w 3990304"/>
                <a:gd name="connsiteY6" fmla="*/ 376824 h 563343"/>
                <a:gd name="connsiteX7" fmla="*/ 978698 w 3990304"/>
                <a:gd name="connsiteY7" fmla="*/ 363176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33122 w 3990304"/>
                <a:gd name="connsiteY6" fmla="*/ 376824 h 563343"/>
                <a:gd name="connsiteX7" fmla="*/ 978698 w 3990304"/>
                <a:gd name="connsiteY7" fmla="*/ 363176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78698 w 3990304"/>
                <a:gd name="connsiteY7" fmla="*/ 363176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092430 w 3990304"/>
                <a:gd name="connsiteY8" fmla="*/ 317683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5248 w 3990304"/>
                <a:gd name="connsiteY8" fmla="*/ 468489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56203 w 3990304"/>
                <a:gd name="connsiteY9" fmla="*/ 322233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97230 w 3990304"/>
                <a:gd name="connsiteY10" fmla="*/ 376824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1415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6063"/>
                <a:gd name="connsiteX1" fmla="*/ 145505 w 3990304"/>
                <a:gd name="connsiteY1" fmla="*/ 131058 h 566063"/>
                <a:gd name="connsiteX2" fmla="*/ 274286 w 3990304"/>
                <a:gd name="connsiteY2" fmla="*/ 0 h 566063"/>
                <a:gd name="connsiteX3" fmla="*/ 410083 w 3990304"/>
                <a:gd name="connsiteY3" fmla="*/ 37977 h 566063"/>
                <a:gd name="connsiteX4" fmla="*/ 556228 w 3990304"/>
                <a:gd name="connsiteY4" fmla="*/ 176290 h 566063"/>
                <a:gd name="connsiteX5" fmla="*/ 701875 w 3990304"/>
                <a:gd name="connsiteY5" fmla="*/ 96809 h 566063"/>
                <a:gd name="connsiteX6" fmla="*/ 829863 w 3990304"/>
                <a:gd name="connsiteY6" fmla="*/ 500699 h 566063"/>
                <a:gd name="connsiteX7" fmla="*/ 968919 w 3990304"/>
                <a:gd name="connsiteY7" fmla="*/ 438579 h 566063"/>
                <a:gd name="connsiteX8" fmla="*/ 1111988 w 3990304"/>
                <a:gd name="connsiteY8" fmla="*/ 301526 h 566063"/>
                <a:gd name="connsiteX9" fmla="*/ 1249684 w 3990304"/>
                <a:gd name="connsiteY9" fmla="*/ 122955 h 566063"/>
                <a:gd name="connsiteX10" fmla="*/ 1377673 w 3990304"/>
                <a:gd name="connsiteY10" fmla="*/ 484542 h 566063"/>
                <a:gd name="connsiteX11" fmla="*/ 1512250 w 3990304"/>
                <a:gd name="connsiteY11" fmla="*/ 566063 h 566063"/>
                <a:gd name="connsiteX12" fmla="*/ 1651988 w 3990304"/>
                <a:gd name="connsiteY12" fmla="*/ 395021 h 566063"/>
                <a:gd name="connsiteX13" fmla="*/ 1783916 w 3990304"/>
                <a:gd name="connsiteY13" fmla="*/ 463259 h 566063"/>
                <a:gd name="connsiteX14" fmla="*/ 1934042 w 3990304"/>
                <a:gd name="connsiteY14" fmla="*/ 563343 h 566063"/>
                <a:gd name="connsiteX15" fmla="*/ 2061421 w 3990304"/>
                <a:gd name="connsiteY15" fmla="*/ 458710 h 566063"/>
                <a:gd name="connsiteX16" fmla="*/ 2216096 w 3990304"/>
                <a:gd name="connsiteY16" fmla="*/ 495104 h 566063"/>
                <a:gd name="connsiteX17" fmla="*/ 2348024 w 3990304"/>
                <a:gd name="connsiteY17" fmla="*/ 435964 h 566063"/>
                <a:gd name="connsiteX18" fmla="*/ 2484501 w 3990304"/>
                <a:gd name="connsiteY18" fmla="*/ 472358 h 566063"/>
                <a:gd name="connsiteX19" fmla="*/ 2620979 w 3990304"/>
                <a:gd name="connsiteY19" fmla="*/ 463259 h 566063"/>
                <a:gd name="connsiteX20" fmla="*/ 2743809 w 3990304"/>
                <a:gd name="connsiteY20" fmla="*/ 467809 h 566063"/>
                <a:gd name="connsiteX21" fmla="*/ 2880287 w 3990304"/>
                <a:gd name="connsiteY21" fmla="*/ 481457 h 566063"/>
                <a:gd name="connsiteX22" fmla="*/ 2998567 w 3990304"/>
                <a:gd name="connsiteY22" fmla="*/ 463259 h 566063"/>
                <a:gd name="connsiteX23" fmla="*/ 3171439 w 3990304"/>
                <a:gd name="connsiteY23" fmla="*/ 517851 h 566063"/>
                <a:gd name="connsiteX24" fmla="*/ 3312466 w 3990304"/>
                <a:gd name="connsiteY24" fmla="*/ 495104 h 566063"/>
                <a:gd name="connsiteX25" fmla="*/ 3433021 w 3990304"/>
                <a:gd name="connsiteY25" fmla="*/ 510458 h 566063"/>
                <a:gd name="connsiteX26" fmla="*/ 3582009 w 3990304"/>
                <a:gd name="connsiteY26" fmla="*/ 561637 h 566063"/>
                <a:gd name="connsiteX27" fmla="*/ 3730997 w 3990304"/>
                <a:gd name="connsiteY27" fmla="*/ 563343 h 566063"/>
                <a:gd name="connsiteX28" fmla="*/ 3844728 w 3990304"/>
                <a:gd name="connsiteY28" fmla="*/ 495104 h 566063"/>
                <a:gd name="connsiteX29" fmla="*/ 3990304 w 3990304"/>
                <a:gd name="connsiteY29" fmla="*/ 308585 h 56606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51988 w 3990304"/>
                <a:gd name="connsiteY12" fmla="*/ 395021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72756"/>
                <a:gd name="connsiteX1" fmla="*/ 145505 w 3990304"/>
                <a:gd name="connsiteY1" fmla="*/ 131058 h 572756"/>
                <a:gd name="connsiteX2" fmla="*/ 274286 w 3990304"/>
                <a:gd name="connsiteY2" fmla="*/ 0 h 572756"/>
                <a:gd name="connsiteX3" fmla="*/ 410083 w 3990304"/>
                <a:gd name="connsiteY3" fmla="*/ 37977 h 572756"/>
                <a:gd name="connsiteX4" fmla="*/ 556228 w 3990304"/>
                <a:gd name="connsiteY4" fmla="*/ 176290 h 572756"/>
                <a:gd name="connsiteX5" fmla="*/ 701875 w 3990304"/>
                <a:gd name="connsiteY5" fmla="*/ 96809 h 572756"/>
                <a:gd name="connsiteX6" fmla="*/ 829863 w 3990304"/>
                <a:gd name="connsiteY6" fmla="*/ 500699 h 572756"/>
                <a:gd name="connsiteX7" fmla="*/ 968919 w 3990304"/>
                <a:gd name="connsiteY7" fmla="*/ 438579 h 572756"/>
                <a:gd name="connsiteX8" fmla="*/ 1111988 w 3990304"/>
                <a:gd name="connsiteY8" fmla="*/ 301526 h 572756"/>
                <a:gd name="connsiteX9" fmla="*/ 1249684 w 3990304"/>
                <a:gd name="connsiteY9" fmla="*/ 122955 h 572756"/>
                <a:gd name="connsiteX10" fmla="*/ 1377673 w 3990304"/>
                <a:gd name="connsiteY10" fmla="*/ 484542 h 572756"/>
                <a:gd name="connsiteX11" fmla="*/ 1515510 w 3990304"/>
                <a:gd name="connsiteY11" fmla="*/ 436801 h 572756"/>
                <a:gd name="connsiteX12" fmla="*/ 1638950 w 3990304"/>
                <a:gd name="connsiteY12" fmla="*/ 572756 h 572756"/>
                <a:gd name="connsiteX13" fmla="*/ 1783916 w 3990304"/>
                <a:gd name="connsiteY13" fmla="*/ 463259 h 572756"/>
                <a:gd name="connsiteX14" fmla="*/ 1934042 w 3990304"/>
                <a:gd name="connsiteY14" fmla="*/ 563343 h 572756"/>
                <a:gd name="connsiteX15" fmla="*/ 2061421 w 3990304"/>
                <a:gd name="connsiteY15" fmla="*/ 458710 h 572756"/>
                <a:gd name="connsiteX16" fmla="*/ 2216096 w 3990304"/>
                <a:gd name="connsiteY16" fmla="*/ 495104 h 572756"/>
                <a:gd name="connsiteX17" fmla="*/ 2348024 w 3990304"/>
                <a:gd name="connsiteY17" fmla="*/ 435964 h 572756"/>
                <a:gd name="connsiteX18" fmla="*/ 2484501 w 3990304"/>
                <a:gd name="connsiteY18" fmla="*/ 472358 h 572756"/>
                <a:gd name="connsiteX19" fmla="*/ 2620979 w 3990304"/>
                <a:gd name="connsiteY19" fmla="*/ 463259 h 572756"/>
                <a:gd name="connsiteX20" fmla="*/ 2743809 w 3990304"/>
                <a:gd name="connsiteY20" fmla="*/ 467809 h 572756"/>
                <a:gd name="connsiteX21" fmla="*/ 2880287 w 3990304"/>
                <a:gd name="connsiteY21" fmla="*/ 481457 h 572756"/>
                <a:gd name="connsiteX22" fmla="*/ 2998567 w 3990304"/>
                <a:gd name="connsiteY22" fmla="*/ 463259 h 572756"/>
                <a:gd name="connsiteX23" fmla="*/ 3171439 w 3990304"/>
                <a:gd name="connsiteY23" fmla="*/ 517851 h 572756"/>
                <a:gd name="connsiteX24" fmla="*/ 3312466 w 3990304"/>
                <a:gd name="connsiteY24" fmla="*/ 495104 h 572756"/>
                <a:gd name="connsiteX25" fmla="*/ 3433021 w 3990304"/>
                <a:gd name="connsiteY25" fmla="*/ 510458 h 572756"/>
                <a:gd name="connsiteX26" fmla="*/ 3582009 w 3990304"/>
                <a:gd name="connsiteY26" fmla="*/ 561637 h 572756"/>
                <a:gd name="connsiteX27" fmla="*/ 3730997 w 3990304"/>
                <a:gd name="connsiteY27" fmla="*/ 563343 h 572756"/>
                <a:gd name="connsiteX28" fmla="*/ 3844728 w 3990304"/>
                <a:gd name="connsiteY28" fmla="*/ 495104 h 572756"/>
                <a:gd name="connsiteX29" fmla="*/ 3990304 w 3990304"/>
                <a:gd name="connsiteY29" fmla="*/ 308585 h 572756"/>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783916 w 3990304"/>
                <a:gd name="connsiteY13" fmla="*/ 463259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34042 w 3990304"/>
                <a:gd name="connsiteY14" fmla="*/ 563343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61421 w 3990304"/>
                <a:gd name="connsiteY15" fmla="*/ 458710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16096 w 3990304"/>
                <a:gd name="connsiteY16" fmla="*/ 495104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635138"/>
                <a:gd name="connsiteX1" fmla="*/ 145505 w 3990304"/>
                <a:gd name="connsiteY1" fmla="*/ 131058 h 635138"/>
                <a:gd name="connsiteX2" fmla="*/ 274286 w 3990304"/>
                <a:gd name="connsiteY2" fmla="*/ 0 h 635138"/>
                <a:gd name="connsiteX3" fmla="*/ 410083 w 3990304"/>
                <a:gd name="connsiteY3" fmla="*/ 37977 h 635138"/>
                <a:gd name="connsiteX4" fmla="*/ 556228 w 3990304"/>
                <a:gd name="connsiteY4" fmla="*/ 176290 h 635138"/>
                <a:gd name="connsiteX5" fmla="*/ 701875 w 3990304"/>
                <a:gd name="connsiteY5" fmla="*/ 96809 h 635138"/>
                <a:gd name="connsiteX6" fmla="*/ 829863 w 3990304"/>
                <a:gd name="connsiteY6" fmla="*/ 500699 h 635138"/>
                <a:gd name="connsiteX7" fmla="*/ 968919 w 3990304"/>
                <a:gd name="connsiteY7" fmla="*/ 438579 h 635138"/>
                <a:gd name="connsiteX8" fmla="*/ 1111988 w 3990304"/>
                <a:gd name="connsiteY8" fmla="*/ 301526 h 635138"/>
                <a:gd name="connsiteX9" fmla="*/ 1249684 w 3990304"/>
                <a:gd name="connsiteY9" fmla="*/ 122955 h 635138"/>
                <a:gd name="connsiteX10" fmla="*/ 1377673 w 3990304"/>
                <a:gd name="connsiteY10" fmla="*/ 484542 h 635138"/>
                <a:gd name="connsiteX11" fmla="*/ 1515510 w 3990304"/>
                <a:gd name="connsiteY11" fmla="*/ 436801 h 635138"/>
                <a:gd name="connsiteX12" fmla="*/ 1648729 w 3990304"/>
                <a:gd name="connsiteY12" fmla="*/ 438109 h 635138"/>
                <a:gd name="connsiteX13" fmla="*/ 1800214 w 3990304"/>
                <a:gd name="connsiteY13" fmla="*/ 323226 h 635138"/>
                <a:gd name="connsiteX14" fmla="*/ 1924263 w 3990304"/>
                <a:gd name="connsiteY14" fmla="*/ 428695 h 635138"/>
                <a:gd name="connsiteX15" fmla="*/ 2074459 w 3990304"/>
                <a:gd name="connsiteY15" fmla="*/ 410237 h 635138"/>
                <a:gd name="connsiteX16" fmla="*/ 2206317 w 3990304"/>
                <a:gd name="connsiteY16" fmla="*/ 635138 h 635138"/>
                <a:gd name="connsiteX17" fmla="*/ 2348024 w 3990304"/>
                <a:gd name="connsiteY17" fmla="*/ 435964 h 635138"/>
                <a:gd name="connsiteX18" fmla="*/ 2484501 w 3990304"/>
                <a:gd name="connsiteY18" fmla="*/ 472358 h 635138"/>
                <a:gd name="connsiteX19" fmla="*/ 2620979 w 3990304"/>
                <a:gd name="connsiteY19" fmla="*/ 463259 h 635138"/>
                <a:gd name="connsiteX20" fmla="*/ 2743809 w 3990304"/>
                <a:gd name="connsiteY20" fmla="*/ 467809 h 635138"/>
                <a:gd name="connsiteX21" fmla="*/ 2880287 w 3990304"/>
                <a:gd name="connsiteY21" fmla="*/ 481457 h 635138"/>
                <a:gd name="connsiteX22" fmla="*/ 2998567 w 3990304"/>
                <a:gd name="connsiteY22" fmla="*/ 463259 h 635138"/>
                <a:gd name="connsiteX23" fmla="*/ 3171439 w 3990304"/>
                <a:gd name="connsiteY23" fmla="*/ 517851 h 635138"/>
                <a:gd name="connsiteX24" fmla="*/ 3312466 w 3990304"/>
                <a:gd name="connsiteY24" fmla="*/ 495104 h 635138"/>
                <a:gd name="connsiteX25" fmla="*/ 3433021 w 3990304"/>
                <a:gd name="connsiteY25" fmla="*/ 510458 h 635138"/>
                <a:gd name="connsiteX26" fmla="*/ 3582009 w 3990304"/>
                <a:gd name="connsiteY26" fmla="*/ 561637 h 635138"/>
                <a:gd name="connsiteX27" fmla="*/ 3730997 w 3990304"/>
                <a:gd name="connsiteY27" fmla="*/ 563343 h 635138"/>
                <a:gd name="connsiteX28" fmla="*/ 3844728 w 3990304"/>
                <a:gd name="connsiteY28" fmla="*/ 495104 h 635138"/>
                <a:gd name="connsiteX29" fmla="*/ 3990304 w 3990304"/>
                <a:gd name="connsiteY29" fmla="*/ 308585 h 635138"/>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8024 w 3990304"/>
                <a:gd name="connsiteY17" fmla="*/ 435964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84501 w 3990304"/>
                <a:gd name="connsiteY18" fmla="*/ 472358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0979 w 3990304"/>
                <a:gd name="connsiteY19" fmla="*/ 463259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43809 w 3990304"/>
                <a:gd name="connsiteY20" fmla="*/ 467809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880287 w 3990304"/>
                <a:gd name="connsiteY21" fmla="*/ 481457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906364 w 3990304"/>
                <a:gd name="connsiteY21" fmla="*/ 368353 h 563343"/>
                <a:gd name="connsiteX22" fmla="*/ 2998567 w 3990304"/>
                <a:gd name="connsiteY22" fmla="*/ 463259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906364 w 3990304"/>
                <a:gd name="connsiteY21" fmla="*/ 368353 h 563343"/>
                <a:gd name="connsiteX22" fmla="*/ 3034423 w 3990304"/>
                <a:gd name="connsiteY22" fmla="*/ 220893 h 563343"/>
                <a:gd name="connsiteX23" fmla="*/ 3171439 w 3990304"/>
                <a:gd name="connsiteY23" fmla="*/ 517851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906364 w 3990304"/>
                <a:gd name="connsiteY21" fmla="*/ 368353 h 563343"/>
                <a:gd name="connsiteX22" fmla="*/ 3034423 w 3990304"/>
                <a:gd name="connsiteY22" fmla="*/ 220893 h 563343"/>
                <a:gd name="connsiteX23" fmla="*/ 3174699 w 3990304"/>
                <a:gd name="connsiteY23" fmla="*/ 286257 h 563343"/>
                <a:gd name="connsiteX24" fmla="*/ 3312466 w 3990304"/>
                <a:gd name="connsiteY24" fmla="*/ 495104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906364 w 3990304"/>
                <a:gd name="connsiteY21" fmla="*/ 368353 h 563343"/>
                <a:gd name="connsiteX22" fmla="*/ 3034423 w 3990304"/>
                <a:gd name="connsiteY22" fmla="*/ 220893 h 563343"/>
                <a:gd name="connsiteX23" fmla="*/ 3174699 w 3990304"/>
                <a:gd name="connsiteY23" fmla="*/ 286257 h 563343"/>
                <a:gd name="connsiteX24" fmla="*/ 3296168 w 3990304"/>
                <a:gd name="connsiteY24" fmla="*/ 322755 h 563343"/>
                <a:gd name="connsiteX25" fmla="*/ 3433021 w 3990304"/>
                <a:gd name="connsiteY25" fmla="*/ 510458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672035"/>
                <a:gd name="connsiteX1" fmla="*/ 145505 w 3990304"/>
                <a:gd name="connsiteY1" fmla="*/ 131058 h 672035"/>
                <a:gd name="connsiteX2" fmla="*/ 274286 w 3990304"/>
                <a:gd name="connsiteY2" fmla="*/ 0 h 672035"/>
                <a:gd name="connsiteX3" fmla="*/ 410083 w 3990304"/>
                <a:gd name="connsiteY3" fmla="*/ 37977 h 672035"/>
                <a:gd name="connsiteX4" fmla="*/ 556228 w 3990304"/>
                <a:gd name="connsiteY4" fmla="*/ 176290 h 672035"/>
                <a:gd name="connsiteX5" fmla="*/ 701875 w 3990304"/>
                <a:gd name="connsiteY5" fmla="*/ 96809 h 672035"/>
                <a:gd name="connsiteX6" fmla="*/ 829863 w 3990304"/>
                <a:gd name="connsiteY6" fmla="*/ 500699 h 672035"/>
                <a:gd name="connsiteX7" fmla="*/ 968919 w 3990304"/>
                <a:gd name="connsiteY7" fmla="*/ 438579 h 672035"/>
                <a:gd name="connsiteX8" fmla="*/ 1111988 w 3990304"/>
                <a:gd name="connsiteY8" fmla="*/ 301526 h 672035"/>
                <a:gd name="connsiteX9" fmla="*/ 1249684 w 3990304"/>
                <a:gd name="connsiteY9" fmla="*/ 122955 h 672035"/>
                <a:gd name="connsiteX10" fmla="*/ 1377673 w 3990304"/>
                <a:gd name="connsiteY10" fmla="*/ 484542 h 672035"/>
                <a:gd name="connsiteX11" fmla="*/ 1515510 w 3990304"/>
                <a:gd name="connsiteY11" fmla="*/ 436801 h 672035"/>
                <a:gd name="connsiteX12" fmla="*/ 1648729 w 3990304"/>
                <a:gd name="connsiteY12" fmla="*/ 438109 h 672035"/>
                <a:gd name="connsiteX13" fmla="*/ 1800214 w 3990304"/>
                <a:gd name="connsiteY13" fmla="*/ 323226 h 672035"/>
                <a:gd name="connsiteX14" fmla="*/ 1924263 w 3990304"/>
                <a:gd name="connsiteY14" fmla="*/ 428695 h 672035"/>
                <a:gd name="connsiteX15" fmla="*/ 2074459 w 3990304"/>
                <a:gd name="connsiteY15" fmla="*/ 410237 h 672035"/>
                <a:gd name="connsiteX16" fmla="*/ 2206317 w 3990304"/>
                <a:gd name="connsiteY16" fmla="*/ 500491 h 672035"/>
                <a:gd name="connsiteX17" fmla="*/ 2341505 w 3990304"/>
                <a:gd name="connsiteY17" fmla="*/ 112811 h 672035"/>
                <a:gd name="connsiteX18" fmla="*/ 2477982 w 3990304"/>
                <a:gd name="connsiteY18" fmla="*/ 386184 h 672035"/>
                <a:gd name="connsiteX19" fmla="*/ 2624239 w 3990304"/>
                <a:gd name="connsiteY19" fmla="*/ 172420 h 672035"/>
                <a:gd name="connsiteX20" fmla="*/ 2763367 w 3990304"/>
                <a:gd name="connsiteY20" fmla="*/ 268531 h 672035"/>
                <a:gd name="connsiteX21" fmla="*/ 2906364 w 3990304"/>
                <a:gd name="connsiteY21" fmla="*/ 368353 h 672035"/>
                <a:gd name="connsiteX22" fmla="*/ 3034423 w 3990304"/>
                <a:gd name="connsiteY22" fmla="*/ 220893 h 672035"/>
                <a:gd name="connsiteX23" fmla="*/ 3174699 w 3990304"/>
                <a:gd name="connsiteY23" fmla="*/ 286257 h 672035"/>
                <a:gd name="connsiteX24" fmla="*/ 3296168 w 3990304"/>
                <a:gd name="connsiteY24" fmla="*/ 322755 h 672035"/>
                <a:gd name="connsiteX25" fmla="*/ 3410204 w 3990304"/>
                <a:gd name="connsiteY25" fmla="*/ 672035 h 672035"/>
                <a:gd name="connsiteX26" fmla="*/ 3582009 w 3990304"/>
                <a:gd name="connsiteY26" fmla="*/ 561637 h 672035"/>
                <a:gd name="connsiteX27" fmla="*/ 3730997 w 3990304"/>
                <a:gd name="connsiteY27" fmla="*/ 563343 h 672035"/>
                <a:gd name="connsiteX28" fmla="*/ 3844728 w 3990304"/>
                <a:gd name="connsiteY28" fmla="*/ 495104 h 672035"/>
                <a:gd name="connsiteX29" fmla="*/ 3990304 w 3990304"/>
                <a:gd name="connsiteY29" fmla="*/ 308585 h 672035"/>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906364 w 3990304"/>
                <a:gd name="connsiteY21" fmla="*/ 368353 h 563343"/>
                <a:gd name="connsiteX22" fmla="*/ 3034423 w 3990304"/>
                <a:gd name="connsiteY22" fmla="*/ 220893 h 563343"/>
                <a:gd name="connsiteX23" fmla="*/ 3174699 w 3990304"/>
                <a:gd name="connsiteY23" fmla="*/ 286257 h 563343"/>
                <a:gd name="connsiteX24" fmla="*/ 3296168 w 3990304"/>
                <a:gd name="connsiteY24" fmla="*/ 322755 h 563343"/>
                <a:gd name="connsiteX25" fmla="*/ 3452579 w 3990304"/>
                <a:gd name="connsiteY25" fmla="*/ 499686 h 563343"/>
                <a:gd name="connsiteX26" fmla="*/ 3582009 w 3990304"/>
                <a:gd name="connsiteY26" fmla="*/ 561637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63343"/>
                <a:gd name="connsiteX1" fmla="*/ 145505 w 3990304"/>
                <a:gd name="connsiteY1" fmla="*/ 131058 h 563343"/>
                <a:gd name="connsiteX2" fmla="*/ 274286 w 3990304"/>
                <a:gd name="connsiteY2" fmla="*/ 0 h 563343"/>
                <a:gd name="connsiteX3" fmla="*/ 410083 w 3990304"/>
                <a:gd name="connsiteY3" fmla="*/ 37977 h 563343"/>
                <a:gd name="connsiteX4" fmla="*/ 556228 w 3990304"/>
                <a:gd name="connsiteY4" fmla="*/ 176290 h 563343"/>
                <a:gd name="connsiteX5" fmla="*/ 701875 w 3990304"/>
                <a:gd name="connsiteY5" fmla="*/ 96809 h 563343"/>
                <a:gd name="connsiteX6" fmla="*/ 829863 w 3990304"/>
                <a:gd name="connsiteY6" fmla="*/ 500699 h 563343"/>
                <a:gd name="connsiteX7" fmla="*/ 968919 w 3990304"/>
                <a:gd name="connsiteY7" fmla="*/ 438579 h 563343"/>
                <a:gd name="connsiteX8" fmla="*/ 1111988 w 3990304"/>
                <a:gd name="connsiteY8" fmla="*/ 301526 h 563343"/>
                <a:gd name="connsiteX9" fmla="*/ 1249684 w 3990304"/>
                <a:gd name="connsiteY9" fmla="*/ 122955 h 563343"/>
                <a:gd name="connsiteX10" fmla="*/ 1377673 w 3990304"/>
                <a:gd name="connsiteY10" fmla="*/ 484542 h 563343"/>
                <a:gd name="connsiteX11" fmla="*/ 1515510 w 3990304"/>
                <a:gd name="connsiteY11" fmla="*/ 436801 h 563343"/>
                <a:gd name="connsiteX12" fmla="*/ 1648729 w 3990304"/>
                <a:gd name="connsiteY12" fmla="*/ 438109 h 563343"/>
                <a:gd name="connsiteX13" fmla="*/ 1800214 w 3990304"/>
                <a:gd name="connsiteY13" fmla="*/ 323226 h 563343"/>
                <a:gd name="connsiteX14" fmla="*/ 1924263 w 3990304"/>
                <a:gd name="connsiteY14" fmla="*/ 428695 h 563343"/>
                <a:gd name="connsiteX15" fmla="*/ 2074459 w 3990304"/>
                <a:gd name="connsiteY15" fmla="*/ 410237 h 563343"/>
                <a:gd name="connsiteX16" fmla="*/ 2206317 w 3990304"/>
                <a:gd name="connsiteY16" fmla="*/ 500491 h 563343"/>
                <a:gd name="connsiteX17" fmla="*/ 2341505 w 3990304"/>
                <a:gd name="connsiteY17" fmla="*/ 112811 h 563343"/>
                <a:gd name="connsiteX18" fmla="*/ 2477982 w 3990304"/>
                <a:gd name="connsiteY18" fmla="*/ 386184 h 563343"/>
                <a:gd name="connsiteX19" fmla="*/ 2624239 w 3990304"/>
                <a:gd name="connsiteY19" fmla="*/ 172420 h 563343"/>
                <a:gd name="connsiteX20" fmla="*/ 2763367 w 3990304"/>
                <a:gd name="connsiteY20" fmla="*/ 268531 h 563343"/>
                <a:gd name="connsiteX21" fmla="*/ 2906364 w 3990304"/>
                <a:gd name="connsiteY21" fmla="*/ 368353 h 563343"/>
                <a:gd name="connsiteX22" fmla="*/ 3034423 w 3990304"/>
                <a:gd name="connsiteY22" fmla="*/ 220893 h 563343"/>
                <a:gd name="connsiteX23" fmla="*/ 3174699 w 3990304"/>
                <a:gd name="connsiteY23" fmla="*/ 286257 h 563343"/>
                <a:gd name="connsiteX24" fmla="*/ 3296168 w 3990304"/>
                <a:gd name="connsiteY24" fmla="*/ 322755 h 563343"/>
                <a:gd name="connsiteX25" fmla="*/ 3452579 w 3990304"/>
                <a:gd name="connsiteY25" fmla="*/ 499686 h 563343"/>
                <a:gd name="connsiteX26" fmla="*/ 3562452 w 3990304"/>
                <a:gd name="connsiteY26" fmla="*/ 405446 h 563343"/>
                <a:gd name="connsiteX27" fmla="*/ 3730997 w 3990304"/>
                <a:gd name="connsiteY27" fmla="*/ 563343 h 563343"/>
                <a:gd name="connsiteX28" fmla="*/ 3844728 w 3990304"/>
                <a:gd name="connsiteY28" fmla="*/ 495104 h 563343"/>
                <a:gd name="connsiteX29" fmla="*/ 3990304 w 3990304"/>
                <a:gd name="connsiteY29" fmla="*/ 308585 h 563343"/>
                <a:gd name="connsiteX0" fmla="*/ 0 w 3990304"/>
                <a:gd name="connsiteY0" fmla="*/ 121385 h 500699"/>
                <a:gd name="connsiteX1" fmla="*/ 145505 w 3990304"/>
                <a:gd name="connsiteY1" fmla="*/ 131058 h 500699"/>
                <a:gd name="connsiteX2" fmla="*/ 274286 w 3990304"/>
                <a:gd name="connsiteY2" fmla="*/ 0 h 500699"/>
                <a:gd name="connsiteX3" fmla="*/ 410083 w 3990304"/>
                <a:gd name="connsiteY3" fmla="*/ 37977 h 500699"/>
                <a:gd name="connsiteX4" fmla="*/ 556228 w 3990304"/>
                <a:gd name="connsiteY4" fmla="*/ 176290 h 500699"/>
                <a:gd name="connsiteX5" fmla="*/ 701875 w 3990304"/>
                <a:gd name="connsiteY5" fmla="*/ 96809 h 500699"/>
                <a:gd name="connsiteX6" fmla="*/ 829863 w 3990304"/>
                <a:gd name="connsiteY6" fmla="*/ 500699 h 500699"/>
                <a:gd name="connsiteX7" fmla="*/ 968919 w 3990304"/>
                <a:gd name="connsiteY7" fmla="*/ 438579 h 500699"/>
                <a:gd name="connsiteX8" fmla="*/ 1111988 w 3990304"/>
                <a:gd name="connsiteY8" fmla="*/ 301526 h 500699"/>
                <a:gd name="connsiteX9" fmla="*/ 1249684 w 3990304"/>
                <a:gd name="connsiteY9" fmla="*/ 122955 h 500699"/>
                <a:gd name="connsiteX10" fmla="*/ 1377673 w 3990304"/>
                <a:gd name="connsiteY10" fmla="*/ 484542 h 500699"/>
                <a:gd name="connsiteX11" fmla="*/ 1515510 w 3990304"/>
                <a:gd name="connsiteY11" fmla="*/ 436801 h 500699"/>
                <a:gd name="connsiteX12" fmla="*/ 1648729 w 3990304"/>
                <a:gd name="connsiteY12" fmla="*/ 438109 h 500699"/>
                <a:gd name="connsiteX13" fmla="*/ 1800214 w 3990304"/>
                <a:gd name="connsiteY13" fmla="*/ 323226 h 500699"/>
                <a:gd name="connsiteX14" fmla="*/ 1924263 w 3990304"/>
                <a:gd name="connsiteY14" fmla="*/ 428695 h 500699"/>
                <a:gd name="connsiteX15" fmla="*/ 2074459 w 3990304"/>
                <a:gd name="connsiteY15" fmla="*/ 410237 h 500699"/>
                <a:gd name="connsiteX16" fmla="*/ 2206317 w 3990304"/>
                <a:gd name="connsiteY16" fmla="*/ 500491 h 500699"/>
                <a:gd name="connsiteX17" fmla="*/ 2341505 w 3990304"/>
                <a:gd name="connsiteY17" fmla="*/ 112811 h 500699"/>
                <a:gd name="connsiteX18" fmla="*/ 2477982 w 3990304"/>
                <a:gd name="connsiteY18" fmla="*/ 386184 h 500699"/>
                <a:gd name="connsiteX19" fmla="*/ 2624239 w 3990304"/>
                <a:gd name="connsiteY19" fmla="*/ 172420 h 500699"/>
                <a:gd name="connsiteX20" fmla="*/ 2763367 w 3990304"/>
                <a:gd name="connsiteY20" fmla="*/ 268531 h 500699"/>
                <a:gd name="connsiteX21" fmla="*/ 2906364 w 3990304"/>
                <a:gd name="connsiteY21" fmla="*/ 368353 h 500699"/>
                <a:gd name="connsiteX22" fmla="*/ 3034423 w 3990304"/>
                <a:gd name="connsiteY22" fmla="*/ 220893 h 500699"/>
                <a:gd name="connsiteX23" fmla="*/ 3174699 w 3990304"/>
                <a:gd name="connsiteY23" fmla="*/ 286257 h 500699"/>
                <a:gd name="connsiteX24" fmla="*/ 3296168 w 3990304"/>
                <a:gd name="connsiteY24" fmla="*/ 322755 h 500699"/>
                <a:gd name="connsiteX25" fmla="*/ 3452579 w 3990304"/>
                <a:gd name="connsiteY25" fmla="*/ 499686 h 500699"/>
                <a:gd name="connsiteX26" fmla="*/ 3562452 w 3990304"/>
                <a:gd name="connsiteY26" fmla="*/ 405446 h 500699"/>
                <a:gd name="connsiteX27" fmla="*/ 3714699 w 3990304"/>
                <a:gd name="connsiteY27" fmla="*/ 331750 h 500699"/>
                <a:gd name="connsiteX28" fmla="*/ 3844728 w 3990304"/>
                <a:gd name="connsiteY28" fmla="*/ 495104 h 500699"/>
                <a:gd name="connsiteX29" fmla="*/ 3990304 w 3990304"/>
                <a:gd name="connsiteY29" fmla="*/ 308585 h 500699"/>
                <a:gd name="connsiteX0" fmla="*/ 0 w 3844728"/>
                <a:gd name="connsiteY0" fmla="*/ 121385 h 500699"/>
                <a:gd name="connsiteX1" fmla="*/ 145505 w 3844728"/>
                <a:gd name="connsiteY1" fmla="*/ 131058 h 500699"/>
                <a:gd name="connsiteX2" fmla="*/ 274286 w 3844728"/>
                <a:gd name="connsiteY2" fmla="*/ 0 h 500699"/>
                <a:gd name="connsiteX3" fmla="*/ 410083 w 3844728"/>
                <a:gd name="connsiteY3" fmla="*/ 37977 h 500699"/>
                <a:gd name="connsiteX4" fmla="*/ 556228 w 3844728"/>
                <a:gd name="connsiteY4" fmla="*/ 176290 h 500699"/>
                <a:gd name="connsiteX5" fmla="*/ 701875 w 3844728"/>
                <a:gd name="connsiteY5" fmla="*/ 96809 h 500699"/>
                <a:gd name="connsiteX6" fmla="*/ 829863 w 3844728"/>
                <a:gd name="connsiteY6" fmla="*/ 500699 h 500699"/>
                <a:gd name="connsiteX7" fmla="*/ 968919 w 3844728"/>
                <a:gd name="connsiteY7" fmla="*/ 438579 h 500699"/>
                <a:gd name="connsiteX8" fmla="*/ 1111988 w 3844728"/>
                <a:gd name="connsiteY8" fmla="*/ 301526 h 500699"/>
                <a:gd name="connsiteX9" fmla="*/ 1249684 w 3844728"/>
                <a:gd name="connsiteY9" fmla="*/ 122955 h 500699"/>
                <a:gd name="connsiteX10" fmla="*/ 1377673 w 3844728"/>
                <a:gd name="connsiteY10" fmla="*/ 484542 h 500699"/>
                <a:gd name="connsiteX11" fmla="*/ 1515510 w 3844728"/>
                <a:gd name="connsiteY11" fmla="*/ 436801 h 500699"/>
                <a:gd name="connsiteX12" fmla="*/ 1648729 w 3844728"/>
                <a:gd name="connsiteY12" fmla="*/ 438109 h 500699"/>
                <a:gd name="connsiteX13" fmla="*/ 1800214 w 3844728"/>
                <a:gd name="connsiteY13" fmla="*/ 323226 h 500699"/>
                <a:gd name="connsiteX14" fmla="*/ 1924263 w 3844728"/>
                <a:gd name="connsiteY14" fmla="*/ 428695 h 500699"/>
                <a:gd name="connsiteX15" fmla="*/ 2074459 w 3844728"/>
                <a:gd name="connsiteY15" fmla="*/ 410237 h 500699"/>
                <a:gd name="connsiteX16" fmla="*/ 2206317 w 3844728"/>
                <a:gd name="connsiteY16" fmla="*/ 500491 h 500699"/>
                <a:gd name="connsiteX17" fmla="*/ 2341505 w 3844728"/>
                <a:gd name="connsiteY17" fmla="*/ 112811 h 500699"/>
                <a:gd name="connsiteX18" fmla="*/ 2477982 w 3844728"/>
                <a:gd name="connsiteY18" fmla="*/ 386184 h 500699"/>
                <a:gd name="connsiteX19" fmla="*/ 2624239 w 3844728"/>
                <a:gd name="connsiteY19" fmla="*/ 172420 h 500699"/>
                <a:gd name="connsiteX20" fmla="*/ 2763367 w 3844728"/>
                <a:gd name="connsiteY20" fmla="*/ 268531 h 500699"/>
                <a:gd name="connsiteX21" fmla="*/ 2906364 w 3844728"/>
                <a:gd name="connsiteY21" fmla="*/ 368353 h 500699"/>
                <a:gd name="connsiteX22" fmla="*/ 3034423 w 3844728"/>
                <a:gd name="connsiteY22" fmla="*/ 220893 h 500699"/>
                <a:gd name="connsiteX23" fmla="*/ 3174699 w 3844728"/>
                <a:gd name="connsiteY23" fmla="*/ 286257 h 500699"/>
                <a:gd name="connsiteX24" fmla="*/ 3296168 w 3844728"/>
                <a:gd name="connsiteY24" fmla="*/ 322755 h 500699"/>
                <a:gd name="connsiteX25" fmla="*/ 3452579 w 3844728"/>
                <a:gd name="connsiteY25" fmla="*/ 499686 h 500699"/>
                <a:gd name="connsiteX26" fmla="*/ 3562452 w 3844728"/>
                <a:gd name="connsiteY26" fmla="*/ 405446 h 500699"/>
                <a:gd name="connsiteX27" fmla="*/ 3714699 w 3844728"/>
                <a:gd name="connsiteY27" fmla="*/ 331750 h 500699"/>
                <a:gd name="connsiteX28" fmla="*/ 3844728 w 3844728"/>
                <a:gd name="connsiteY28" fmla="*/ 495104 h 500699"/>
                <a:gd name="connsiteX0" fmla="*/ 0 w 3714699"/>
                <a:gd name="connsiteY0" fmla="*/ 121385 h 500699"/>
                <a:gd name="connsiteX1" fmla="*/ 145505 w 3714699"/>
                <a:gd name="connsiteY1" fmla="*/ 131058 h 500699"/>
                <a:gd name="connsiteX2" fmla="*/ 274286 w 3714699"/>
                <a:gd name="connsiteY2" fmla="*/ 0 h 500699"/>
                <a:gd name="connsiteX3" fmla="*/ 410083 w 3714699"/>
                <a:gd name="connsiteY3" fmla="*/ 37977 h 500699"/>
                <a:gd name="connsiteX4" fmla="*/ 556228 w 3714699"/>
                <a:gd name="connsiteY4" fmla="*/ 176290 h 500699"/>
                <a:gd name="connsiteX5" fmla="*/ 701875 w 3714699"/>
                <a:gd name="connsiteY5" fmla="*/ 96809 h 500699"/>
                <a:gd name="connsiteX6" fmla="*/ 829863 w 3714699"/>
                <a:gd name="connsiteY6" fmla="*/ 500699 h 500699"/>
                <a:gd name="connsiteX7" fmla="*/ 968919 w 3714699"/>
                <a:gd name="connsiteY7" fmla="*/ 438579 h 500699"/>
                <a:gd name="connsiteX8" fmla="*/ 1111988 w 3714699"/>
                <a:gd name="connsiteY8" fmla="*/ 301526 h 500699"/>
                <a:gd name="connsiteX9" fmla="*/ 1249684 w 3714699"/>
                <a:gd name="connsiteY9" fmla="*/ 122955 h 500699"/>
                <a:gd name="connsiteX10" fmla="*/ 1377673 w 3714699"/>
                <a:gd name="connsiteY10" fmla="*/ 484542 h 500699"/>
                <a:gd name="connsiteX11" fmla="*/ 1515510 w 3714699"/>
                <a:gd name="connsiteY11" fmla="*/ 436801 h 500699"/>
                <a:gd name="connsiteX12" fmla="*/ 1648729 w 3714699"/>
                <a:gd name="connsiteY12" fmla="*/ 438109 h 500699"/>
                <a:gd name="connsiteX13" fmla="*/ 1800214 w 3714699"/>
                <a:gd name="connsiteY13" fmla="*/ 323226 h 500699"/>
                <a:gd name="connsiteX14" fmla="*/ 1924263 w 3714699"/>
                <a:gd name="connsiteY14" fmla="*/ 428695 h 500699"/>
                <a:gd name="connsiteX15" fmla="*/ 2074459 w 3714699"/>
                <a:gd name="connsiteY15" fmla="*/ 410237 h 500699"/>
                <a:gd name="connsiteX16" fmla="*/ 2206317 w 3714699"/>
                <a:gd name="connsiteY16" fmla="*/ 500491 h 500699"/>
                <a:gd name="connsiteX17" fmla="*/ 2341505 w 3714699"/>
                <a:gd name="connsiteY17" fmla="*/ 112811 h 500699"/>
                <a:gd name="connsiteX18" fmla="*/ 2477982 w 3714699"/>
                <a:gd name="connsiteY18" fmla="*/ 386184 h 500699"/>
                <a:gd name="connsiteX19" fmla="*/ 2624239 w 3714699"/>
                <a:gd name="connsiteY19" fmla="*/ 172420 h 500699"/>
                <a:gd name="connsiteX20" fmla="*/ 2763367 w 3714699"/>
                <a:gd name="connsiteY20" fmla="*/ 268531 h 500699"/>
                <a:gd name="connsiteX21" fmla="*/ 2906364 w 3714699"/>
                <a:gd name="connsiteY21" fmla="*/ 368353 h 500699"/>
                <a:gd name="connsiteX22" fmla="*/ 3034423 w 3714699"/>
                <a:gd name="connsiteY22" fmla="*/ 220893 h 500699"/>
                <a:gd name="connsiteX23" fmla="*/ 3174699 w 3714699"/>
                <a:gd name="connsiteY23" fmla="*/ 286257 h 500699"/>
                <a:gd name="connsiteX24" fmla="*/ 3296168 w 3714699"/>
                <a:gd name="connsiteY24" fmla="*/ 322755 h 500699"/>
                <a:gd name="connsiteX25" fmla="*/ 3452579 w 3714699"/>
                <a:gd name="connsiteY25" fmla="*/ 499686 h 500699"/>
                <a:gd name="connsiteX26" fmla="*/ 3562452 w 3714699"/>
                <a:gd name="connsiteY26" fmla="*/ 405446 h 500699"/>
                <a:gd name="connsiteX27" fmla="*/ 3714699 w 3714699"/>
                <a:gd name="connsiteY27" fmla="*/ 331750 h 500699"/>
                <a:gd name="connsiteX0" fmla="*/ 0 w 3698401"/>
                <a:gd name="connsiteY0" fmla="*/ 121385 h 500699"/>
                <a:gd name="connsiteX1" fmla="*/ 129207 w 3698401"/>
                <a:gd name="connsiteY1" fmla="*/ 131058 h 500699"/>
                <a:gd name="connsiteX2" fmla="*/ 257988 w 3698401"/>
                <a:gd name="connsiteY2" fmla="*/ 0 h 500699"/>
                <a:gd name="connsiteX3" fmla="*/ 393785 w 3698401"/>
                <a:gd name="connsiteY3" fmla="*/ 37977 h 500699"/>
                <a:gd name="connsiteX4" fmla="*/ 539930 w 3698401"/>
                <a:gd name="connsiteY4" fmla="*/ 176290 h 500699"/>
                <a:gd name="connsiteX5" fmla="*/ 685577 w 3698401"/>
                <a:gd name="connsiteY5" fmla="*/ 96809 h 500699"/>
                <a:gd name="connsiteX6" fmla="*/ 813565 w 3698401"/>
                <a:gd name="connsiteY6" fmla="*/ 500699 h 500699"/>
                <a:gd name="connsiteX7" fmla="*/ 952621 w 3698401"/>
                <a:gd name="connsiteY7" fmla="*/ 438579 h 500699"/>
                <a:gd name="connsiteX8" fmla="*/ 1095690 w 3698401"/>
                <a:gd name="connsiteY8" fmla="*/ 301526 h 500699"/>
                <a:gd name="connsiteX9" fmla="*/ 1233386 w 3698401"/>
                <a:gd name="connsiteY9" fmla="*/ 122955 h 500699"/>
                <a:gd name="connsiteX10" fmla="*/ 1361375 w 3698401"/>
                <a:gd name="connsiteY10" fmla="*/ 484542 h 500699"/>
                <a:gd name="connsiteX11" fmla="*/ 1499212 w 3698401"/>
                <a:gd name="connsiteY11" fmla="*/ 436801 h 500699"/>
                <a:gd name="connsiteX12" fmla="*/ 1632431 w 3698401"/>
                <a:gd name="connsiteY12" fmla="*/ 438109 h 500699"/>
                <a:gd name="connsiteX13" fmla="*/ 1783916 w 3698401"/>
                <a:gd name="connsiteY13" fmla="*/ 323226 h 500699"/>
                <a:gd name="connsiteX14" fmla="*/ 1907965 w 3698401"/>
                <a:gd name="connsiteY14" fmla="*/ 428695 h 500699"/>
                <a:gd name="connsiteX15" fmla="*/ 2058161 w 3698401"/>
                <a:gd name="connsiteY15" fmla="*/ 410237 h 500699"/>
                <a:gd name="connsiteX16" fmla="*/ 2190019 w 3698401"/>
                <a:gd name="connsiteY16" fmla="*/ 500491 h 500699"/>
                <a:gd name="connsiteX17" fmla="*/ 2325207 w 3698401"/>
                <a:gd name="connsiteY17" fmla="*/ 112811 h 500699"/>
                <a:gd name="connsiteX18" fmla="*/ 2461684 w 3698401"/>
                <a:gd name="connsiteY18" fmla="*/ 386184 h 500699"/>
                <a:gd name="connsiteX19" fmla="*/ 2607941 w 3698401"/>
                <a:gd name="connsiteY19" fmla="*/ 172420 h 500699"/>
                <a:gd name="connsiteX20" fmla="*/ 2747069 w 3698401"/>
                <a:gd name="connsiteY20" fmla="*/ 268531 h 500699"/>
                <a:gd name="connsiteX21" fmla="*/ 2890066 w 3698401"/>
                <a:gd name="connsiteY21" fmla="*/ 368353 h 500699"/>
                <a:gd name="connsiteX22" fmla="*/ 3018125 w 3698401"/>
                <a:gd name="connsiteY22" fmla="*/ 220893 h 500699"/>
                <a:gd name="connsiteX23" fmla="*/ 3158401 w 3698401"/>
                <a:gd name="connsiteY23" fmla="*/ 286257 h 500699"/>
                <a:gd name="connsiteX24" fmla="*/ 3279870 w 3698401"/>
                <a:gd name="connsiteY24" fmla="*/ 322755 h 500699"/>
                <a:gd name="connsiteX25" fmla="*/ 3436281 w 3698401"/>
                <a:gd name="connsiteY25" fmla="*/ 499686 h 500699"/>
                <a:gd name="connsiteX26" fmla="*/ 3546154 w 3698401"/>
                <a:gd name="connsiteY26" fmla="*/ 405446 h 500699"/>
                <a:gd name="connsiteX27" fmla="*/ 3698401 w 3698401"/>
                <a:gd name="connsiteY27" fmla="*/ 331750 h 500699"/>
                <a:gd name="connsiteX0" fmla="*/ 0 w 3701661"/>
                <a:gd name="connsiteY0" fmla="*/ 121385 h 500699"/>
                <a:gd name="connsiteX1" fmla="*/ 132467 w 3701661"/>
                <a:gd name="connsiteY1" fmla="*/ 131058 h 500699"/>
                <a:gd name="connsiteX2" fmla="*/ 261248 w 3701661"/>
                <a:gd name="connsiteY2" fmla="*/ 0 h 500699"/>
                <a:gd name="connsiteX3" fmla="*/ 397045 w 3701661"/>
                <a:gd name="connsiteY3" fmla="*/ 37977 h 500699"/>
                <a:gd name="connsiteX4" fmla="*/ 543190 w 3701661"/>
                <a:gd name="connsiteY4" fmla="*/ 176290 h 500699"/>
                <a:gd name="connsiteX5" fmla="*/ 688837 w 3701661"/>
                <a:gd name="connsiteY5" fmla="*/ 96809 h 500699"/>
                <a:gd name="connsiteX6" fmla="*/ 816825 w 3701661"/>
                <a:gd name="connsiteY6" fmla="*/ 500699 h 500699"/>
                <a:gd name="connsiteX7" fmla="*/ 955881 w 3701661"/>
                <a:gd name="connsiteY7" fmla="*/ 438579 h 500699"/>
                <a:gd name="connsiteX8" fmla="*/ 1098950 w 3701661"/>
                <a:gd name="connsiteY8" fmla="*/ 301526 h 500699"/>
                <a:gd name="connsiteX9" fmla="*/ 1236646 w 3701661"/>
                <a:gd name="connsiteY9" fmla="*/ 122955 h 500699"/>
                <a:gd name="connsiteX10" fmla="*/ 1364635 w 3701661"/>
                <a:gd name="connsiteY10" fmla="*/ 484542 h 500699"/>
                <a:gd name="connsiteX11" fmla="*/ 1502472 w 3701661"/>
                <a:gd name="connsiteY11" fmla="*/ 436801 h 500699"/>
                <a:gd name="connsiteX12" fmla="*/ 1635691 w 3701661"/>
                <a:gd name="connsiteY12" fmla="*/ 438109 h 500699"/>
                <a:gd name="connsiteX13" fmla="*/ 1787176 w 3701661"/>
                <a:gd name="connsiteY13" fmla="*/ 323226 h 500699"/>
                <a:gd name="connsiteX14" fmla="*/ 1911225 w 3701661"/>
                <a:gd name="connsiteY14" fmla="*/ 428695 h 500699"/>
                <a:gd name="connsiteX15" fmla="*/ 2061421 w 3701661"/>
                <a:gd name="connsiteY15" fmla="*/ 410237 h 500699"/>
                <a:gd name="connsiteX16" fmla="*/ 2193279 w 3701661"/>
                <a:gd name="connsiteY16" fmla="*/ 500491 h 500699"/>
                <a:gd name="connsiteX17" fmla="*/ 2328467 w 3701661"/>
                <a:gd name="connsiteY17" fmla="*/ 112811 h 500699"/>
                <a:gd name="connsiteX18" fmla="*/ 2464944 w 3701661"/>
                <a:gd name="connsiteY18" fmla="*/ 386184 h 500699"/>
                <a:gd name="connsiteX19" fmla="*/ 2611201 w 3701661"/>
                <a:gd name="connsiteY19" fmla="*/ 172420 h 500699"/>
                <a:gd name="connsiteX20" fmla="*/ 2750329 w 3701661"/>
                <a:gd name="connsiteY20" fmla="*/ 268531 h 500699"/>
                <a:gd name="connsiteX21" fmla="*/ 2893326 w 3701661"/>
                <a:gd name="connsiteY21" fmla="*/ 368353 h 500699"/>
                <a:gd name="connsiteX22" fmla="*/ 3021385 w 3701661"/>
                <a:gd name="connsiteY22" fmla="*/ 220893 h 500699"/>
                <a:gd name="connsiteX23" fmla="*/ 3161661 w 3701661"/>
                <a:gd name="connsiteY23" fmla="*/ 286257 h 500699"/>
                <a:gd name="connsiteX24" fmla="*/ 3283130 w 3701661"/>
                <a:gd name="connsiteY24" fmla="*/ 322755 h 500699"/>
                <a:gd name="connsiteX25" fmla="*/ 3439541 w 3701661"/>
                <a:gd name="connsiteY25" fmla="*/ 499686 h 500699"/>
                <a:gd name="connsiteX26" fmla="*/ 3549414 w 3701661"/>
                <a:gd name="connsiteY26" fmla="*/ 405446 h 500699"/>
                <a:gd name="connsiteX27" fmla="*/ 3701661 w 3701661"/>
                <a:gd name="connsiteY27" fmla="*/ 331750 h 5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1661" h="500699">
                  <a:moveTo>
                    <a:pt x="0" y="121385"/>
                  </a:moveTo>
                  <a:lnTo>
                    <a:pt x="132467" y="131058"/>
                  </a:lnTo>
                  <a:lnTo>
                    <a:pt x="261248" y="0"/>
                  </a:lnTo>
                  <a:lnTo>
                    <a:pt x="397045" y="37977"/>
                  </a:lnTo>
                  <a:lnTo>
                    <a:pt x="543190" y="176290"/>
                  </a:lnTo>
                  <a:lnTo>
                    <a:pt x="688837" y="96809"/>
                  </a:lnTo>
                  <a:lnTo>
                    <a:pt x="816825" y="500699"/>
                  </a:lnTo>
                  <a:lnTo>
                    <a:pt x="955881" y="438579"/>
                  </a:lnTo>
                  <a:lnTo>
                    <a:pt x="1098950" y="301526"/>
                  </a:lnTo>
                  <a:lnTo>
                    <a:pt x="1236646" y="122955"/>
                  </a:lnTo>
                  <a:lnTo>
                    <a:pt x="1364635" y="484542"/>
                  </a:lnTo>
                  <a:lnTo>
                    <a:pt x="1502472" y="436801"/>
                  </a:lnTo>
                  <a:lnTo>
                    <a:pt x="1635691" y="438109"/>
                  </a:lnTo>
                  <a:lnTo>
                    <a:pt x="1787176" y="323226"/>
                  </a:lnTo>
                  <a:lnTo>
                    <a:pt x="1911225" y="428695"/>
                  </a:lnTo>
                  <a:lnTo>
                    <a:pt x="2061421" y="410237"/>
                  </a:lnTo>
                  <a:lnTo>
                    <a:pt x="2193279" y="500491"/>
                  </a:lnTo>
                  <a:lnTo>
                    <a:pt x="2328467" y="112811"/>
                  </a:lnTo>
                  <a:lnTo>
                    <a:pt x="2464944" y="386184"/>
                  </a:lnTo>
                  <a:lnTo>
                    <a:pt x="2611201" y="172420"/>
                  </a:lnTo>
                  <a:lnTo>
                    <a:pt x="2750329" y="268531"/>
                  </a:lnTo>
                  <a:lnTo>
                    <a:pt x="2893326" y="368353"/>
                  </a:lnTo>
                  <a:lnTo>
                    <a:pt x="3021385" y="220893"/>
                  </a:lnTo>
                  <a:lnTo>
                    <a:pt x="3161661" y="286257"/>
                  </a:lnTo>
                  <a:lnTo>
                    <a:pt x="3283130" y="322755"/>
                  </a:lnTo>
                  <a:lnTo>
                    <a:pt x="3439541" y="499686"/>
                  </a:lnTo>
                  <a:lnTo>
                    <a:pt x="3549414" y="405446"/>
                  </a:lnTo>
                  <a:lnTo>
                    <a:pt x="3701661" y="331750"/>
                  </a:lnTo>
                </a:path>
              </a:pathLst>
            </a:custGeom>
            <a:noFill/>
            <a:ln w="53975" cap="rnd" cmpd="sng" algn="ctr">
              <a:solidFill>
                <a:srgbClr val="4472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a:p>
          </p:txBody>
        </p:sp>
      </p:grpSp>
      <p:sp>
        <p:nvSpPr>
          <p:cNvPr id="5" name="TextBox 4">
            <a:extLst>
              <a:ext uri="{FF2B5EF4-FFF2-40B4-BE49-F238E27FC236}">
                <a16:creationId xmlns:a16="http://schemas.microsoft.com/office/drawing/2014/main" id="{28AD3858-2E00-DB4B-95D4-929F47D5A2B4}"/>
              </a:ext>
            </a:extLst>
          </p:cNvPr>
          <p:cNvSpPr txBox="1"/>
          <p:nvPr/>
        </p:nvSpPr>
        <p:spPr>
          <a:xfrm>
            <a:off x="9114134" y="1904331"/>
            <a:ext cx="2345384" cy="2123658"/>
          </a:xfrm>
          <a:prstGeom prst="rect">
            <a:avLst/>
          </a:prstGeom>
          <a:noFill/>
        </p:spPr>
        <p:txBody>
          <a:bodyPr wrap="square" rtlCol="0">
            <a:spAutoFit/>
          </a:bodyPr>
          <a:lstStyle/>
          <a:p>
            <a:pPr algn="ctr"/>
            <a:r>
              <a:rPr lang="en-US" sz="3200" b="1" dirty="0">
                <a:solidFill>
                  <a:schemeClr val="accent1"/>
                </a:solidFill>
                <a:latin typeface="Verdana" panose="020B0604030504040204" pitchFamily="34" charset="0"/>
                <a:ea typeface="Verdana" panose="020B0604030504040204" pitchFamily="34" charset="0"/>
                <a:cs typeface="Verdana" panose="020B0604030504040204" pitchFamily="34" charset="0"/>
              </a:rPr>
              <a:t>6</a:t>
            </a:r>
            <a:r>
              <a:rPr lang="en-US" sz="2000"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br>
              <a:rPr lang="en-US" sz="20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accent1"/>
                </a:solidFill>
                <a:latin typeface="Verdana" panose="020B0604030504040204" pitchFamily="34" charset="0"/>
                <a:ea typeface="Verdana" panose="020B0604030504040204" pitchFamily="34" charset="0"/>
                <a:cs typeface="Verdana" panose="020B0604030504040204" pitchFamily="34" charset="0"/>
              </a:rPr>
              <a:t>patients received Omegaven for up to 2 years without EFAD</a:t>
            </a:r>
          </a:p>
        </p:txBody>
      </p:sp>
      <p:sp>
        <p:nvSpPr>
          <p:cNvPr id="92" name="Rectangle 91">
            <a:extLst>
              <a:ext uri="{FF2B5EF4-FFF2-40B4-BE49-F238E27FC236}">
                <a16:creationId xmlns:a16="http://schemas.microsoft.com/office/drawing/2014/main" id="{953DEFA8-F8AF-3D46-9C19-5FC3E993653F}"/>
              </a:ext>
            </a:extLst>
          </p:cNvPr>
          <p:cNvSpPr/>
          <p:nvPr/>
        </p:nvSpPr>
        <p:spPr>
          <a:xfrm>
            <a:off x="781135" y="6181870"/>
            <a:ext cx="7266623" cy="20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 2. Data on file.</a:t>
            </a:r>
          </a:p>
        </p:txBody>
      </p:sp>
      <p:pic>
        <p:nvPicPr>
          <p:cNvPr id="7" name="Audio 6">
            <a:hlinkClick r:id="" action="ppaction://media"/>
            <a:extLst>
              <a:ext uri="{FF2B5EF4-FFF2-40B4-BE49-F238E27FC236}">
                <a16:creationId xmlns:a16="http://schemas.microsoft.com/office/drawing/2014/main" id="{A600F94D-0941-4A06-9C7B-687EC973B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3856197"/>
      </p:ext>
    </p:extLst>
  </p:cSld>
  <p:clrMapOvr>
    <a:masterClrMapping/>
  </p:clrMapOvr>
  <p:transition advTm="211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FFC10E50-0881-BE4B-B45F-21E79555A980}"/>
              </a:ext>
            </a:extLst>
          </p:cNvPr>
          <p:cNvSpPr/>
          <p:nvPr/>
        </p:nvSpPr>
        <p:spPr>
          <a:xfrm>
            <a:off x="1338470" y="2343071"/>
            <a:ext cx="9700591" cy="246746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40735B7F-819A-4D1B-B409-FF347702E11E}"/>
              </a:ext>
            </a:extLst>
          </p:cNvPr>
          <p:cNvGraphicFramePr>
            <a:graphicFrameLocks noChangeAspect="1"/>
          </p:cNvGraphicFramePr>
          <p:nvPr>
            <p:custDataLst>
              <p:tags r:id="rId3"/>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102" name="think-cell Slide" r:id="rId9" imgW="270" imgH="270" progId="TCLayout.ActiveDocument.1">
                  <p:embed/>
                </p:oleObj>
              </mc:Choice>
              <mc:Fallback>
                <p:oleObj name="think-cell Slide" r:id="rId9" imgW="270" imgH="270" progId="TCLayout.ActiveDocument.1">
                  <p:embed/>
                  <p:pic>
                    <p:nvPicPr>
                      <p:cNvPr id="7" name="Object 6" hidden="1">
                        <a:extLst>
                          <a:ext uri="{FF2B5EF4-FFF2-40B4-BE49-F238E27FC236}">
                            <a16:creationId xmlns:a16="http://schemas.microsoft.com/office/drawing/2014/main" id="{40735B7F-819A-4D1B-B409-FF347702E11E}"/>
                          </a:ext>
                        </a:extLst>
                      </p:cNvPr>
                      <p:cNvPicPr/>
                      <p:nvPr/>
                    </p:nvPicPr>
                    <p:blipFill>
                      <a:blip r:embed="rId10"/>
                      <a:stretch>
                        <a:fillRect/>
                      </a:stretch>
                    </p:blipFill>
                    <p:spPr>
                      <a:xfrm>
                        <a:off x="1525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27B9E6E-813D-4826-9785-6A5FBDEFA4B2}"/>
              </a:ext>
            </a:extLst>
          </p:cNvPr>
          <p:cNvSpPr/>
          <p:nvPr>
            <p:custDataLst>
              <p:tags r:id="rId4"/>
            </p:custDataLst>
          </p:nvPr>
        </p:nvSpPr>
        <p:spPr bwMode="auto">
          <a:xfrm>
            <a:off x="1524000" y="0"/>
            <a:ext cx="158750" cy="158750"/>
          </a:xfrm>
          <a:prstGeom prst="rect">
            <a:avLst/>
          </a:prstGeom>
          <a:solidFill>
            <a:srgbClr val="FF00FF"/>
          </a:solidFill>
          <a:ln w="9525" cap="flat" cmpd="sng" algn="ctr">
            <a:solidFill>
              <a:srgbClr val="FFFF00"/>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algn="ctr">
              <a:lnSpc>
                <a:spcPct val="85000"/>
              </a:lnSpc>
            </a:pPr>
            <a:endParaRPr lang="en-US" sz="2800" b="1" dirty="0">
              <a:solidFill>
                <a:srgbClr val="FFFF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3" name="Title 2"/>
          <p:cNvSpPr>
            <a:spLocks noGrp="1"/>
          </p:cNvSpPr>
          <p:nvPr>
            <p:ph type="title"/>
          </p:nvPr>
        </p:nvSpPr>
        <p:spPr>
          <a:xfrm>
            <a:off x="943780" y="281814"/>
            <a:ext cx="8576733" cy="833967"/>
          </a:xfrm>
        </p:spPr>
        <p:txBody>
          <a:bodyPr>
            <a:noAutofit/>
          </a:bodyPr>
          <a:lstStyle/>
          <a:p>
            <a:r>
              <a:rPr lang="en-US" sz="2800" dirty="0"/>
              <a:t>Omegaven-treated patients undergoing liver transplantation</a:t>
            </a:r>
            <a:r>
              <a:rPr lang="en-US" sz="2800" baseline="30000" dirty="0"/>
              <a:t>1</a:t>
            </a:r>
          </a:p>
        </p:txBody>
      </p:sp>
      <p:sp>
        <p:nvSpPr>
          <p:cNvPr id="5" name="Rectangle 4"/>
          <p:cNvSpPr/>
          <p:nvPr/>
        </p:nvSpPr>
        <p:spPr>
          <a:xfrm>
            <a:off x="1724003" y="1405417"/>
            <a:ext cx="8743993" cy="861774"/>
          </a:xfrm>
          <a:prstGeom prst="rect">
            <a:avLst/>
          </a:prstGeom>
        </p:spPr>
        <p:txBody>
          <a:bodyPr wrap="square" lIns="0" tIns="0" rIns="0" bIns="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Of the 189 study participants, </a:t>
            </a:r>
            <a:br>
              <a:rPr lang="en-US" dirty="0">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4472C4"/>
                </a:solidFill>
                <a:latin typeface="Verdana" panose="020B0604030504040204" pitchFamily="34" charset="0"/>
                <a:ea typeface="Verdana" panose="020B0604030504040204" pitchFamily="34" charset="0"/>
                <a:cs typeface="Verdana" panose="020B0604030504040204" pitchFamily="34" charset="0"/>
              </a:rPr>
              <a:t>TWELVE (6%) </a:t>
            </a:r>
            <a:br>
              <a:rPr lang="en-US" sz="2000" b="1" dirty="0">
                <a:solidFill>
                  <a:schemeClr val="accent5"/>
                </a:solidFill>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Omegaven-treated patients were listed for liver transplantation </a:t>
            </a:r>
          </a:p>
        </p:txBody>
      </p:sp>
      <p:sp>
        <p:nvSpPr>
          <p:cNvPr id="6" name="Rectangle 5">
            <a:extLst>
              <a:ext uri="{FF2B5EF4-FFF2-40B4-BE49-F238E27FC236}">
                <a16:creationId xmlns:a16="http://schemas.microsoft.com/office/drawing/2014/main" id="{02F45A0E-BEEA-4A8B-B7C7-77F5C0BB35E3}"/>
              </a:ext>
            </a:extLst>
          </p:cNvPr>
          <p:cNvSpPr/>
          <p:nvPr/>
        </p:nvSpPr>
        <p:spPr>
          <a:xfrm>
            <a:off x="1447800" y="4934176"/>
            <a:ext cx="8998969" cy="560153"/>
          </a:xfrm>
          <a:prstGeom prst="rect">
            <a:avLst/>
          </a:prstGeom>
          <a:noFill/>
        </p:spPr>
        <p:txBody>
          <a:bodyPr vert="horz" wrap="square" lIns="91440" tIns="45720" rIns="91440" bIns="45720" rtlCol="0">
            <a:spAutoFit/>
          </a:bodyPr>
          <a:lstStyle/>
          <a:p>
            <a:pPr algn="ctr">
              <a:lnSpc>
                <a:spcPct val="95000"/>
              </a:lnSpc>
              <a:buClr>
                <a:srgbClr val="4472C4"/>
              </a:buClr>
              <a:buSzPct val="100000"/>
            </a:pPr>
            <a:r>
              <a:rPr lang="en-US" altLang="en-US" sz="1600" dirty="0">
                <a:latin typeface="Verdana" panose="020B0604030504040204" pitchFamily="34" charset="0"/>
                <a:ea typeface="Verdana" panose="020B0604030504040204" pitchFamily="34" charset="0"/>
                <a:cs typeface="Verdana" panose="020B0604030504040204" pitchFamily="34" charset="0"/>
              </a:rPr>
              <a:t>Of the 12 patients listed for transplantation, 1 patient was listed 18 days before treatment, and 11 patients after a median</a:t>
            </a:r>
            <a:r>
              <a:rPr lang="en-US" altLang="en-US" sz="16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altLang="en-US" sz="1600" dirty="0">
                <a:latin typeface="Verdana" panose="020B0604030504040204" pitchFamily="34" charset="0"/>
                <a:ea typeface="Verdana" panose="020B0604030504040204" pitchFamily="34" charset="0"/>
                <a:cs typeface="Verdana" panose="020B0604030504040204" pitchFamily="34" charset="0"/>
              </a:rPr>
              <a:t> of 42 days of treatment.</a:t>
            </a:r>
          </a:p>
        </p:txBody>
      </p:sp>
      <p:sp>
        <p:nvSpPr>
          <p:cNvPr id="10" name="Rectangle 9"/>
          <p:cNvSpPr/>
          <p:nvPr/>
        </p:nvSpPr>
        <p:spPr>
          <a:xfrm>
            <a:off x="1762814" y="3695902"/>
            <a:ext cx="2054549" cy="892552"/>
          </a:xfrm>
          <a:prstGeom prst="rect">
            <a:avLst/>
          </a:prstGeom>
        </p:spPr>
        <p:txBody>
          <a:bodyPr wrap="square" lIns="0" tIns="0" rIns="0" bIns="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THREE (2%) </a:t>
            </a:r>
            <a:b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were taken off the waiting list because cholestasis resolved</a:t>
            </a:r>
          </a:p>
        </p:txBody>
      </p:sp>
      <p:sp>
        <p:nvSpPr>
          <p:cNvPr id="11" name="Rectangle 10"/>
          <p:cNvSpPr/>
          <p:nvPr/>
        </p:nvSpPr>
        <p:spPr>
          <a:xfrm>
            <a:off x="6689805" y="3695902"/>
            <a:ext cx="2171530" cy="892552"/>
          </a:xfrm>
          <a:prstGeom prst="rect">
            <a:avLst/>
          </a:prstGeom>
        </p:spPr>
        <p:txBody>
          <a:bodyPr wrap="square" lIns="0" tIns="0" rIns="0" bIns="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NINE (5%) </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received a transplant after a median* of 121 days of treatment</a:t>
            </a:r>
          </a:p>
        </p:txBody>
      </p:sp>
      <p:sp>
        <p:nvSpPr>
          <p:cNvPr id="4" name="Rectangle 3">
            <a:extLst>
              <a:ext uri="{FF2B5EF4-FFF2-40B4-BE49-F238E27FC236}">
                <a16:creationId xmlns:a16="http://schemas.microsoft.com/office/drawing/2014/main" id="{BABEDE03-65D7-9A44-896D-EECE85063CAF}"/>
              </a:ext>
            </a:extLst>
          </p:cNvPr>
          <p:cNvSpPr/>
          <p:nvPr/>
        </p:nvSpPr>
        <p:spPr>
          <a:xfrm>
            <a:off x="755666" y="5529064"/>
            <a:ext cx="2063385" cy="246221"/>
          </a:xfrm>
          <a:prstGeom prst="rect">
            <a:avLst/>
          </a:prstGeom>
        </p:spPr>
        <p:txBody>
          <a:bodyPr wrap="none">
            <a:spAutoFit/>
          </a:bodyPr>
          <a:lstStyle/>
          <a:p>
            <a:r>
              <a:rPr lang="en-US" altLang="en-US" sz="1000" dirty="0">
                <a:latin typeface="Verdana" panose="020B0604030504040204" pitchFamily="34" charset="0"/>
                <a:ea typeface="Verdana" panose="020B0604030504040204" pitchFamily="34" charset="0"/>
                <a:cs typeface="Verdana" panose="020B0604030504040204" pitchFamily="34" charset="0"/>
              </a:rPr>
              <a:t>Data from Safety Population.</a:t>
            </a:r>
            <a:endParaRPr lang="en-US" sz="1000" dirty="0"/>
          </a:p>
        </p:txBody>
      </p:sp>
      <p:pic>
        <p:nvPicPr>
          <p:cNvPr id="12" name="Picture 11">
            <a:extLst>
              <a:ext uri="{FF2B5EF4-FFF2-40B4-BE49-F238E27FC236}">
                <a16:creationId xmlns:a16="http://schemas.microsoft.com/office/drawing/2014/main" id="{23396EBC-9B8E-424F-AAA0-EB5B5EC72765}"/>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1709821" y="2619218"/>
            <a:ext cx="722822" cy="596416"/>
          </a:xfrm>
          <a:prstGeom prst="rect">
            <a:avLst/>
          </a:prstGeom>
        </p:spPr>
      </p:pic>
      <p:pic>
        <p:nvPicPr>
          <p:cNvPr id="18" name="Picture 17">
            <a:extLst>
              <a:ext uri="{FF2B5EF4-FFF2-40B4-BE49-F238E27FC236}">
                <a16:creationId xmlns:a16="http://schemas.microsoft.com/office/drawing/2014/main" id="{D9218FB6-60A1-224D-8D80-0F2D1C0C356E}"/>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2402181" y="2619218"/>
            <a:ext cx="722822" cy="596416"/>
          </a:xfrm>
          <a:prstGeom prst="rect">
            <a:avLst/>
          </a:prstGeom>
        </p:spPr>
      </p:pic>
      <p:pic>
        <p:nvPicPr>
          <p:cNvPr id="19" name="Picture 18">
            <a:extLst>
              <a:ext uri="{FF2B5EF4-FFF2-40B4-BE49-F238E27FC236}">
                <a16:creationId xmlns:a16="http://schemas.microsoft.com/office/drawing/2014/main" id="{532F1538-4EAE-0B43-B847-4F82181F17A4}"/>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3094541" y="2619218"/>
            <a:ext cx="722822" cy="596416"/>
          </a:xfrm>
          <a:prstGeom prst="rect">
            <a:avLst/>
          </a:prstGeom>
        </p:spPr>
      </p:pic>
      <p:pic>
        <p:nvPicPr>
          <p:cNvPr id="20" name="Picture 19">
            <a:extLst>
              <a:ext uri="{FF2B5EF4-FFF2-40B4-BE49-F238E27FC236}">
                <a16:creationId xmlns:a16="http://schemas.microsoft.com/office/drawing/2014/main" id="{BEA34181-3F63-0E42-A60D-FD0441A3254B}"/>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4599265" y="2622873"/>
            <a:ext cx="722822" cy="596416"/>
          </a:xfrm>
          <a:prstGeom prst="rect">
            <a:avLst/>
          </a:prstGeom>
        </p:spPr>
      </p:pic>
      <p:pic>
        <p:nvPicPr>
          <p:cNvPr id="21" name="Picture 20">
            <a:extLst>
              <a:ext uri="{FF2B5EF4-FFF2-40B4-BE49-F238E27FC236}">
                <a16:creationId xmlns:a16="http://schemas.microsoft.com/office/drawing/2014/main" id="{10CB967F-9985-7E42-BF3B-EC399EA83F5B}"/>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5283124" y="2622873"/>
            <a:ext cx="722822" cy="596416"/>
          </a:xfrm>
          <a:prstGeom prst="rect">
            <a:avLst/>
          </a:prstGeom>
        </p:spPr>
      </p:pic>
      <p:pic>
        <p:nvPicPr>
          <p:cNvPr id="22" name="Picture 21">
            <a:extLst>
              <a:ext uri="{FF2B5EF4-FFF2-40B4-BE49-F238E27FC236}">
                <a16:creationId xmlns:a16="http://schemas.microsoft.com/office/drawing/2014/main" id="{B713FCAB-4D78-1C47-A9FE-805A5C1F0453}"/>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5966983" y="2622873"/>
            <a:ext cx="722822" cy="596416"/>
          </a:xfrm>
          <a:prstGeom prst="rect">
            <a:avLst/>
          </a:prstGeom>
        </p:spPr>
      </p:pic>
      <p:pic>
        <p:nvPicPr>
          <p:cNvPr id="23" name="Picture 22">
            <a:extLst>
              <a:ext uri="{FF2B5EF4-FFF2-40B4-BE49-F238E27FC236}">
                <a16:creationId xmlns:a16="http://schemas.microsoft.com/office/drawing/2014/main" id="{076B7CDD-3A4E-C74D-8C42-E06AC198B0CE}"/>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6650842" y="2622873"/>
            <a:ext cx="722822" cy="596416"/>
          </a:xfrm>
          <a:prstGeom prst="rect">
            <a:avLst/>
          </a:prstGeom>
        </p:spPr>
      </p:pic>
      <p:pic>
        <p:nvPicPr>
          <p:cNvPr id="24" name="Picture 23">
            <a:extLst>
              <a:ext uri="{FF2B5EF4-FFF2-40B4-BE49-F238E27FC236}">
                <a16:creationId xmlns:a16="http://schemas.microsoft.com/office/drawing/2014/main" id="{E9931335-4AE8-8F40-A8DB-33FD4B2BBC11}"/>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7334701" y="2622873"/>
            <a:ext cx="722822" cy="596416"/>
          </a:xfrm>
          <a:prstGeom prst="rect">
            <a:avLst/>
          </a:prstGeom>
        </p:spPr>
      </p:pic>
      <p:pic>
        <p:nvPicPr>
          <p:cNvPr id="25" name="Picture 24">
            <a:extLst>
              <a:ext uri="{FF2B5EF4-FFF2-40B4-BE49-F238E27FC236}">
                <a16:creationId xmlns:a16="http://schemas.microsoft.com/office/drawing/2014/main" id="{751720BA-39F0-BF4D-8DD0-AE0CB4E20B3C}"/>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8018560" y="2622873"/>
            <a:ext cx="722822" cy="596416"/>
          </a:xfrm>
          <a:prstGeom prst="rect">
            <a:avLst/>
          </a:prstGeom>
        </p:spPr>
      </p:pic>
      <p:pic>
        <p:nvPicPr>
          <p:cNvPr id="26" name="Picture 25">
            <a:extLst>
              <a:ext uri="{FF2B5EF4-FFF2-40B4-BE49-F238E27FC236}">
                <a16:creationId xmlns:a16="http://schemas.microsoft.com/office/drawing/2014/main" id="{9EA50C99-A5B5-FA46-B2DC-989D65E54233}"/>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8702419" y="2622873"/>
            <a:ext cx="722822" cy="596416"/>
          </a:xfrm>
          <a:prstGeom prst="rect">
            <a:avLst/>
          </a:prstGeom>
        </p:spPr>
      </p:pic>
      <p:pic>
        <p:nvPicPr>
          <p:cNvPr id="27" name="Picture 26">
            <a:extLst>
              <a:ext uri="{FF2B5EF4-FFF2-40B4-BE49-F238E27FC236}">
                <a16:creationId xmlns:a16="http://schemas.microsoft.com/office/drawing/2014/main" id="{1BC3BECB-E897-3149-96C0-6AFF6835FF4A}"/>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7000"/>
                    </a14:imgEffect>
                  </a14:imgLayer>
                </a14:imgProps>
              </a:ext>
              <a:ext uri="{28A0092B-C50C-407E-A947-70E740481C1C}">
                <a14:useLocalDpi xmlns:a14="http://schemas.microsoft.com/office/drawing/2010/main" val="0"/>
              </a:ext>
            </a:extLst>
          </a:blip>
          <a:srcRect b="17488"/>
          <a:stretch/>
        </p:blipFill>
        <p:spPr>
          <a:xfrm>
            <a:off x="9386278" y="2622873"/>
            <a:ext cx="722822" cy="596416"/>
          </a:xfrm>
          <a:prstGeom prst="rect">
            <a:avLst/>
          </a:prstGeom>
        </p:spPr>
      </p:pic>
      <p:pic>
        <p:nvPicPr>
          <p:cNvPr id="28" name="Picture 27">
            <a:extLst>
              <a:ext uri="{FF2B5EF4-FFF2-40B4-BE49-F238E27FC236}">
                <a16:creationId xmlns:a16="http://schemas.microsoft.com/office/drawing/2014/main" id="{023B7786-8701-8E49-AD69-5C3DA18B6F6C}"/>
              </a:ext>
            </a:extLst>
          </p:cNvPr>
          <p:cNvPicPr>
            <a:picLocks noChangeAspect="1"/>
          </p:cNvPicPr>
          <p:nvPr/>
        </p:nvPicPr>
        <p:blipFill rotWithShape="1">
          <a:blip r:embed="rId11" cstate="print">
            <a:lum bright="70000" contrast="-7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b="17488"/>
          <a:stretch/>
        </p:blipFill>
        <p:spPr>
          <a:xfrm>
            <a:off x="10070135" y="2622873"/>
            <a:ext cx="722822" cy="596416"/>
          </a:xfrm>
          <a:prstGeom prst="rect">
            <a:avLst/>
          </a:prstGeom>
        </p:spPr>
      </p:pic>
      <p:cxnSp>
        <p:nvCxnSpPr>
          <p:cNvPr id="16" name="Straight Connector 15">
            <a:extLst>
              <a:ext uri="{FF2B5EF4-FFF2-40B4-BE49-F238E27FC236}">
                <a16:creationId xmlns:a16="http://schemas.microsoft.com/office/drawing/2014/main" id="{3740036D-005B-6D43-AA36-51BC795A1297}"/>
              </a:ext>
            </a:extLst>
          </p:cNvPr>
          <p:cNvCxnSpPr/>
          <p:nvPr/>
        </p:nvCxnSpPr>
        <p:spPr>
          <a:xfrm>
            <a:off x="1709821" y="3274193"/>
            <a:ext cx="21075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121DB8-F710-8F45-A84E-59D8B152D6A1}"/>
              </a:ext>
            </a:extLst>
          </p:cNvPr>
          <p:cNvCxnSpPr>
            <a:cxnSpLocks/>
          </p:cNvCxnSpPr>
          <p:nvPr/>
        </p:nvCxnSpPr>
        <p:spPr>
          <a:xfrm>
            <a:off x="4639033" y="3274193"/>
            <a:ext cx="61539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65ECEB7-3B26-E848-87E2-84BB2C19EB45}"/>
              </a:ext>
            </a:extLst>
          </p:cNvPr>
          <p:cNvCxnSpPr>
            <a:cxnSpLocks/>
          </p:cNvCxnSpPr>
          <p:nvPr/>
        </p:nvCxnSpPr>
        <p:spPr>
          <a:xfrm>
            <a:off x="2763369" y="3299717"/>
            <a:ext cx="0" cy="30946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C674A42-8214-0346-A3D9-5E6BFC2E0421}"/>
              </a:ext>
            </a:extLst>
          </p:cNvPr>
          <p:cNvCxnSpPr>
            <a:cxnSpLocks/>
          </p:cNvCxnSpPr>
          <p:nvPr/>
        </p:nvCxnSpPr>
        <p:spPr>
          <a:xfrm>
            <a:off x="7686551" y="3299717"/>
            <a:ext cx="0" cy="30946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CCEE8F0-77D8-964B-AF4D-87421D38F765}"/>
              </a:ext>
            </a:extLst>
          </p:cNvPr>
          <p:cNvSpPr/>
          <p:nvPr/>
        </p:nvSpPr>
        <p:spPr>
          <a:xfrm>
            <a:off x="793665" y="5813647"/>
            <a:ext cx="7266623" cy="564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*Range: 25 days to 6 months. </a:t>
            </a:r>
            <a:r>
              <a:rPr lang="en-US" alt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Range: 2 days to 8 months.</a:t>
            </a:r>
          </a:p>
          <a:p>
            <a:pPr eaLnBrk="1" hangingPunct="1">
              <a:lnSpc>
                <a:spcPct val="90000"/>
              </a:lnSpc>
              <a:spcBef>
                <a:spcPts val="6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pic>
        <p:nvPicPr>
          <p:cNvPr id="31" name="Audio 30">
            <a:hlinkClick r:id="" action="ppaction://media"/>
            <a:extLst>
              <a:ext uri="{FF2B5EF4-FFF2-40B4-BE49-F238E27FC236}">
                <a16:creationId xmlns:a16="http://schemas.microsoft.com/office/drawing/2014/main" id="{A948A38E-7258-428B-829B-E90A5E81EB6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Tree>
    <p:custDataLst>
      <p:tags r:id="rId2"/>
    </p:custDataLst>
    <p:extLst>
      <p:ext uri="{BB962C8B-B14F-4D97-AF65-F5344CB8AC3E}">
        <p14:creationId xmlns:p14="http://schemas.microsoft.com/office/powerpoint/2010/main" val="3002948496"/>
      </p:ext>
    </p:extLst>
  </p:cSld>
  <p:clrMapOvr>
    <a:masterClrMapping/>
  </p:clrMapOvr>
  <p:transition advTm="218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A18417FE-DCA3-1C43-9DE7-477A4B22F738}"/>
              </a:ext>
            </a:extLst>
          </p:cNvPr>
          <p:cNvSpPr/>
          <p:nvPr/>
        </p:nvSpPr>
        <p:spPr>
          <a:xfrm>
            <a:off x="1775813" y="2671662"/>
            <a:ext cx="8640376" cy="850899"/>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2122905A-29AC-A140-BBC0-5BF2FC4CAC3C}"/>
              </a:ext>
            </a:extLst>
          </p:cNvPr>
          <p:cNvSpPr/>
          <p:nvPr/>
        </p:nvSpPr>
        <p:spPr>
          <a:xfrm>
            <a:off x="1775813" y="3598187"/>
            <a:ext cx="8640376" cy="850899"/>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13D8B04-E4FB-2543-9D34-15037E481E0B}"/>
              </a:ext>
            </a:extLst>
          </p:cNvPr>
          <p:cNvSpPr/>
          <p:nvPr/>
        </p:nvSpPr>
        <p:spPr>
          <a:xfrm>
            <a:off x="1775812" y="4569818"/>
            <a:ext cx="8640376" cy="850899"/>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6">
            <a:extLst>
              <a:ext uri="{FF2B5EF4-FFF2-40B4-BE49-F238E27FC236}">
                <a16:creationId xmlns:a16="http://schemas.microsoft.com/office/drawing/2014/main" id="{A342D901-A58D-D34C-8F86-536ABB9CD972}"/>
              </a:ext>
            </a:extLst>
          </p:cNvPr>
          <p:cNvSpPr txBox="1">
            <a:spLocks/>
          </p:cNvSpPr>
          <p:nvPr/>
        </p:nvSpPr>
        <p:spPr>
          <a:xfrm>
            <a:off x="2886240" y="3682212"/>
            <a:ext cx="7466910" cy="799575"/>
          </a:xfrm>
          <a:prstGeom prst="rect">
            <a:avLst/>
          </a:prstGeom>
        </p:spPr>
        <p:txBody>
          <a:bodyPr vert="horz" lIns="91440" tIns="45720" rIns="91440" bIns="45720" rtlCol="0">
            <a:noAutofit/>
          </a:bodyPr>
          <a:lstStyle>
            <a:lvl1pPr marL="0" marR="0" indent="0" algn="l" defTabSz="914400" rtl="0" eaLnBrk="0" fontAlgn="base" latinLnBrk="0" hangingPunct="0">
              <a:lnSpc>
                <a:spcPct val="100000"/>
              </a:lnSpc>
              <a:spcBef>
                <a:spcPts val="600"/>
              </a:spcBef>
              <a:spcAft>
                <a:spcPts val="600"/>
              </a:spcAft>
              <a:buClr>
                <a:srgbClr val="0070C0"/>
              </a:buClr>
              <a:buSzTx/>
              <a:buFont typeface="Wingdings" pitchFamily="2" charset="2"/>
              <a:buNone/>
              <a:tabLst/>
              <a:defRPr kumimoji="0" lang="en-US" sz="2000" b="1"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457200" marR="0" indent="0" algn="ctr" defTabSz="914400" rtl="0" eaLnBrk="0" fontAlgn="base" latinLnBrk="0" hangingPunct="0">
              <a:lnSpc>
                <a:spcPct val="100000"/>
              </a:lnSpc>
              <a:spcBef>
                <a:spcPts val="600"/>
              </a:spcBef>
              <a:spcAft>
                <a:spcPts val="600"/>
              </a:spcAft>
              <a:buClr>
                <a:srgbClr val="0070C0"/>
              </a:buClr>
              <a:buSzTx/>
              <a:buFontTx/>
              <a:buNone/>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marR="0" indent="0" algn="ctr" defTabSz="914400" rtl="0" eaLnBrk="0" fontAlgn="base" latinLnBrk="0" hangingPunct="0">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ct val="0"/>
              </a:spcBef>
              <a:spcAft>
                <a:spcPct val="0"/>
              </a:spcAft>
              <a:buClrTx/>
              <a:defRPr/>
            </a:pPr>
            <a:r>
              <a:rPr lang="en-US" sz="1400" b="0" kern="1200" dirty="0">
                <a:solidFill>
                  <a:srgbClr val="0071BB"/>
                </a:solidFill>
              </a:rPr>
              <a:t>Omegaven</a:t>
            </a:r>
            <a:r>
              <a:rPr lang="en-US" sz="1400" b="0" kern="1200" baseline="30000" dirty="0">
                <a:solidFill>
                  <a:srgbClr val="0071BB"/>
                </a:solidFill>
              </a:rPr>
              <a:t>®</a:t>
            </a:r>
            <a:r>
              <a:rPr lang="en-US" sz="1400" b="0" kern="1200" dirty="0">
                <a:solidFill>
                  <a:srgbClr val="0071BB"/>
                </a:solidFill>
              </a:rPr>
              <a:t> (fish oil triglycerides) injectable emulsion is the first and only fish oil emulsion for pediatric </a:t>
            </a:r>
            <a:r>
              <a:rPr kumimoji="0" lang="en-US" sz="1400" b="0" i="0" u="none" strike="noStrike" kern="1200" cap="none" spc="0" normalizeH="0" baseline="0" noProof="0" dirty="0">
                <a:ln>
                  <a:noFill/>
                </a:ln>
                <a:solidFill>
                  <a:srgbClr val="0071BB"/>
                </a:solidFill>
                <a:effectLst/>
                <a:uLnTx/>
                <a:uFillTx/>
              </a:rPr>
              <a:t>patients with parenteral nutrition-associated cholestasis (PNAC) in the U.S.</a:t>
            </a:r>
            <a:r>
              <a:rPr kumimoji="0" lang="en-US" sz="1400" b="0" i="0" u="none" strike="noStrike" kern="1200" cap="none" spc="0" normalizeH="0" baseline="30000" noProof="0" dirty="0">
                <a:ln>
                  <a:noFill/>
                </a:ln>
                <a:solidFill>
                  <a:srgbClr val="0071BB"/>
                </a:solidFill>
                <a:effectLst/>
                <a:uLnTx/>
                <a:uFillTx/>
              </a:rPr>
              <a:t>1</a:t>
            </a:r>
            <a:endParaRPr kumimoji="0" lang="en-US" sz="1400" b="0" i="0" u="none" strike="noStrike" kern="1200" cap="none" spc="0" normalizeH="0" baseline="0" noProof="0" dirty="0">
              <a:ln>
                <a:noFill/>
              </a:ln>
              <a:solidFill>
                <a:srgbClr val="0071BB"/>
              </a:solidFill>
              <a:effectLst/>
              <a:uLnTx/>
              <a:uFillTx/>
            </a:endParaRPr>
          </a:p>
        </p:txBody>
      </p:sp>
      <p:sp>
        <p:nvSpPr>
          <p:cNvPr id="19" name="Rectangle 18">
            <a:extLst>
              <a:ext uri="{FF2B5EF4-FFF2-40B4-BE49-F238E27FC236}">
                <a16:creationId xmlns:a16="http://schemas.microsoft.com/office/drawing/2014/main" id="{D2CDCCF1-4191-C845-B90D-A193AEA815C7}"/>
              </a:ext>
            </a:extLst>
          </p:cNvPr>
          <p:cNvSpPr/>
          <p:nvPr/>
        </p:nvSpPr>
        <p:spPr>
          <a:xfrm>
            <a:off x="2886240" y="2849948"/>
            <a:ext cx="6696455" cy="523220"/>
          </a:xfrm>
          <a:prstGeom prst="rect">
            <a:avLst/>
          </a:prstGeom>
        </p:spPr>
        <p:txBody>
          <a:bodyPr wrap="square">
            <a:spAutoFit/>
          </a:bodyPr>
          <a:lstStyle/>
          <a:p>
            <a:pPr lvl="0">
              <a:spcBef>
                <a:spcPts val="1200"/>
              </a:spcBef>
              <a:defRPr/>
            </a:pPr>
            <a:r>
              <a:rPr kumimoji="0" lang="en-US" sz="140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Omegaven now provides an alternative PN option for ILEs </a:t>
            </a:r>
            <a:r>
              <a:rPr lang="en-US" sz="1400" dirty="0">
                <a:solidFill>
                  <a:srgbClr val="0071BB"/>
                </a:solidFill>
                <a:latin typeface="Verdana" panose="020B0604030504040204" pitchFamily="34" charset="0"/>
                <a:ea typeface="Verdana" panose="020B0604030504040204" pitchFamily="34" charset="0"/>
                <a:cs typeface="Verdana" panose="020B0604030504040204" pitchFamily="34" charset="0"/>
              </a:rPr>
              <a:t>that contains fish oil</a:t>
            </a:r>
            <a:endParaRPr kumimoji="0" lang="en-US" sz="140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7B0B18DF-E6EF-7D4C-9689-C08F399A01C2}"/>
              </a:ext>
            </a:extLst>
          </p:cNvPr>
          <p:cNvSpPr/>
          <p:nvPr/>
        </p:nvSpPr>
        <p:spPr>
          <a:xfrm>
            <a:off x="2886240" y="4746063"/>
            <a:ext cx="7745101" cy="523220"/>
          </a:xfrm>
          <a:prstGeom prst="rect">
            <a:avLst/>
          </a:prstGeom>
        </p:spPr>
        <p:txBody>
          <a:bodyPr wrap="square">
            <a:spAutoFit/>
          </a:body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sz="1400" i="0" u="none" strike="noStrike" kern="1200" cap="none" spc="0" normalizeH="0" baseline="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Patients receiving FOLE compared with SOLE achieved age-appropriate growth and experienced improvement in liver function parameters in clinical trials</a:t>
            </a:r>
            <a:r>
              <a:rPr kumimoji="0" lang="en-US" sz="1400" i="0" u="none" strike="noStrike" kern="1200" cap="none" spc="0" normalizeH="0" baseline="30000" noProof="0" dirty="0">
                <a:ln>
                  <a:noFill/>
                </a:ln>
                <a:solidFill>
                  <a:srgbClr val="0071BB"/>
                </a:solidFill>
                <a:effectLst/>
                <a:uLnTx/>
                <a:uFillTx/>
                <a:latin typeface="Verdana" panose="020B0604030504040204" pitchFamily="34" charset="0"/>
                <a:ea typeface="Verdana" panose="020B0604030504040204" pitchFamily="34" charset="0"/>
                <a:cs typeface="Verdana" panose="020B0604030504040204" pitchFamily="34" charset="0"/>
              </a:rPr>
              <a:t>1,2</a:t>
            </a:r>
          </a:p>
        </p:txBody>
      </p:sp>
      <p:pic>
        <p:nvPicPr>
          <p:cNvPr id="6" name="Graphic 5" descr="Fish">
            <a:extLst>
              <a:ext uri="{FF2B5EF4-FFF2-40B4-BE49-F238E27FC236}">
                <a16:creationId xmlns:a16="http://schemas.microsoft.com/office/drawing/2014/main" id="{E10BA39F-E6FE-774A-A534-98B8609A98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5576" y="3652123"/>
            <a:ext cx="850900" cy="850900"/>
          </a:xfrm>
          <a:prstGeom prst="rect">
            <a:avLst/>
          </a:prstGeom>
        </p:spPr>
      </p:pic>
      <p:pic>
        <p:nvPicPr>
          <p:cNvPr id="24" name="Graphic 23" descr="Fishing">
            <a:extLst>
              <a:ext uri="{FF2B5EF4-FFF2-40B4-BE49-F238E27FC236}">
                <a16:creationId xmlns:a16="http://schemas.microsoft.com/office/drawing/2014/main" id="{35B974D7-E6DB-0849-A527-0FD7E0957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06464" y="2668744"/>
            <a:ext cx="791994" cy="791994"/>
          </a:xfrm>
          <a:prstGeom prst="rect">
            <a:avLst/>
          </a:prstGeom>
        </p:spPr>
      </p:pic>
      <p:sp>
        <p:nvSpPr>
          <p:cNvPr id="16" name="Rounded Rectangle 15">
            <a:extLst>
              <a:ext uri="{FF2B5EF4-FFF2-40B4-BE49-F238E27FC236}">
                <a16:creationId xmlns:a16="http://schemas.microsoft.com/office/drawing/2014/main" id="{01D2DFC1-AEDF-6243-9F66-7BF46A6A6215}"/>
              </a:ext>
            </a:extLst>
          </p:cNvPr>
          <p:cNvSpPr/>
          <p:nvPr/>
        </p:nvSpPr>
        <p:spPr>
          <a:xfrm>
            <a:off x="1775813" y="1690984"/>
            <a:ext cx="8640376" cy="850899"/>
          </a:xfrm>
          <a:prstGeom prst="roundRect">
            <a:avLst/>
          </a:prstGeom>
          <a:solidFill>
            <a:schemeClr val="accent5">
              <a:lumMod val="20000"/>
              <a:lumOff val="80000"/>
            </a:schemeClr>
          </a:solidFill>
          <a:ln>
            <a:solidFill>
              <a:srgbClr val="FFC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6">
            <a:extLst>
              <a:ext uri="{FF2B5EF4-FFF2-40B4-BE49-F238E27FC236}">
                <a16:creationId xmlns:a16="http://schemas.microsoft.com/office/drawing/2014/main" id="{AB017933-C25B-844A-B694-CDBD4CE37CC2}"/>
              </a:ext>
            </a:extLst>
          </p:cNvPr>
          <p:cNvSpPr txBox="1">
            <a:spLocks/>
          </p:cNvSpPr>
          <p:nvPr/>
        </p:nvSpPr>
        <p:spPr>
          <a:xfrm>
            <a:off x="2852149" y="1886192"/>
            <a:ext cx="6941789" cy="506349"/>
          </a:xfrm>
          <a:prstGeom prst="rect">
            <a:avLst/>
          </a:prstGeom>
        </p:spPr>
        <p:txBody>
          <a:bodyPr vert="horz" lIns="91440" tIns="45720" rIns="91440" bIns="45720" rtlCol="0">
            <a:noAutofit/>
          </a:bodyPr>
          <a:lstStyle>
            <a:lvl1pPr marL="0" marR="0" indent="0" algn="l" defTabSz="914400" rtl="0" eaLnBrk="0" fontAlgn="base" latinLnBrk="0" hangingPunct="0">
              <a:lnSpc>
                <a:spcPct val="100000"/>
              </a:lnSpc>
              <a:spcBef>
                <a:spcPts val="600"/>
              </a:spcBef>
              <a:spcAft>
                <a:spcPts val="600"/>
              </a:spcAft>
              <a:buClr>
                <a:srgbClr val="0070C0"/>
              </a:buClr>
              <a:buSzTx/>
              <a:buFont typeface="Wingdings" pitchFamily="2" charset="2"/>
              <a:buNone/>
              <a:tabLst/>
              <a:defRPr kumimoji="0" lang="en-US" sz="2000" b="1" i="0" u="none" strike="noStrike" kern="0"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vl2pPr marL="457200" marR="0" indent="0" algn="ctr" defTabSz="914400" rtl="0" eaLnBrk="0" fontAlgn="base" latinLnBrk="0" hangingPunct="0">
              <a:lnSpc>
                <a:spcPct val="100000"/>
              </a:lnSpc>
              <a:spcBef>
                <a:spcPts val="600"/>
              </a:spcBef>
              <a:spcAft>
                <a:spcPts val="600"/>
              </a:spcAft>
              <a:buClr>
                <a:srgbClr val="0070C0"/>
              </a:buClr>
              <a:buSzTx/>
              <a:buFontTx/>
              <a:buNone/>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marR="0" indent="0" algn="ctr" defTabSz="914400" rtl="0" eaLnBrk="0" fontAlgn="base" latinLnBrk="0" hangingPunct="0">
              <a:lnSpc>
                <a:spcPct val="100000"/>
              </a:lnSpc>
              <a:spcBef>
                <a:spcPts val="600"/>
              </a:spcBef>
              <a:spcAft>
                <a:spcPts val="600"/>
              </a:spcAft>
              <a:buClr>
                <a:srgbClr val="0070C0"/>
              </a:buClr>
              <a:buSzTx/>
              <a:buFontTx/>
              <a:buNone/>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marR="0" indent="0" algn="ctr" defTabSz="914400" rtl="0" eaLnBrk="0" fontAlgn="base" latinLnBrk="0" hangingPunct="0">
              <a:lnSpc>
                <a:spcPct val="100000"/>
              </a:lnSpc>
              <a:spcBef>
                <a:spcPts val="600"/>
              </a:spcBef>
              <a:spcAft>
                <a:spcPts val="600"/>
              </a:spcAft>
              <a:buClr>
                <a:srgbClr val="0070C0"/>
              </a:buClr>
              <a:buSzTx/>
              <a:buFontTx/>
              <a:buNone/>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2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0071BB"/>
                </a:solidFill>
                <a:effectLst/>
                <a:uLnTx/>
                <a:uFillTx/>
              </a:rPr>
              <a:t>Pediatric patients who receive PN are at risk of developing PNAC due to multiple comorbidities and length of time on PN</a:t>
            </a:r>
          </a:p>
        </p:txBody>
      </p:sp>
      <p:pic>
        <p:nvPicPr>
          <p:cNvPr id="21" name="Graphic 20" descr="Baby crawling">
            <a:extLst>
              <a:ext uri="{FF2B5EF4-FFF2-40B4-BE49-F238E27FC236}">
                <a16:creationId xmlns:a16="http://schemas.microsoft.com/office/drawing/2014/main" id="{D935809D-1218-0E44-803A-A81247D5DA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9612" y="1741260"/>
            <a:ext cx="728738" cy="728738"/>
          </a:xfrm>
          <a:prstGeom prst="rect">
            <a:avLst/>
          </a:prstGeom>
        </p:spPr>
      </p:pic>
      <p:pic>
        <p:nvPicPr>
          <p:cNvPr id="4" name="Graphic 3" descr="Child with balloon">
            <a:extLst>
              <a:ext uri="{FF2B5EF4-FFF2-40B4-BE49-F238E27FC236}">
                <a16:creationId xmlns:a16="http://schemas.microsoft.com/office/drawing/2014/main" id="{B88CCD00-848D-3D4E-9284-49853E6D97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59431" y="4605069"/>
            <a:ext cx="811656" cy="811656"/>
          </a:xfrm>
          <a:prstGeom prst="rect">
            <a:avLst/>
          </a:prstGeom>
        </p:spPr>
      </p:pic>
      <p:sp>
        <p:nvSpPr>
          <p:cNvPr id="2" name="Title 1">
            <a:extLst>
              <a:ext uri="{FF2B5EF4-FFF2-40B4-BE49-F238E27FC236}">
                <a16:creationId xmlns:a16="http://schemas.microsoft.com/office/drawing/2014/main" id="{38E626BD-65D8-F34A-A7AE-5E85ADC69B4C}"/>
              </a:ext>
            </a:extLst>
          </p:cNvPr>
          <p:cNvSpPr>
            <a:spLocks noGrp="1"/>
          </p:cNvSpPr>
          <p:nvPr>
            <p:ph type="title"/>
          </p:nvPr>
        </p:nvSpPr>
        <p:spPr>
          <a:xfrm>
            <a:off x="838200" y="583095"/>
            <a:ext cx="8576733" cy="703837"/>
          </a:xfrm>
        </p:spPr>
        <p:txBody>
          <a:bodyPr>
            <a:normAutofit/>
          </a:bodyPr>
          <a:lstStyle/>
          <a:p>
            <a:r>
              <a:rPr lang="en-US" sz="2800" dirty="0"/>
              <a:t>Summary</a:t>
            </a:r>
          </a:p>
        </p:txBody>
      </p:sp>
      <p:sp>
        <p:nvSpPr>
          <p:cNvPr id="18" name="Rectangle 17">
            <a:extLst>
              <a:ext uri="{FF2B5EF4-FFF2-40B4-BE49-F238E27FC236}">
                <a16:creationId xmlns:a16="http://schemas.microsoft.com/office/drawing/2014/main" id="{C4506E1D-22FA-9643-B462-2D798AF10A69}"/>
              </a:ext>
            </a:extLst>
          </p:cNvPr>
          <p:cNvSpPr/>
          <p:nvPr/>
        </p:nvSpPr>
        <p:spPr>
          <a:xfrm>
            <a:off x="767161" y="6009228"/>
            <a:ext cx="10568894"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 2.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Gura</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KJ,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Premkumar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MH, Calkins KL,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Puder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 Intravenous fish oil monotherapy as a source of calories and fatty acids promotes age-appropriate growth in pediatric patients with intestinal failure-associated liver disease.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2020;219:98-105.</a:t>
            </a:r>
          </a:p>
        </p:txBody>
      </p:sp>
      <p:pic>
        <p:nvPicPr>
          <p:cNvPr id="10" name="Audio 9">
            <a:hlinkClick r:id="" action="ppaction://media"/>
            <a:extLst>
              <a:ext uri="{FF2B5EF4-FFF2-40B4-BE49-F238E27FC236}">
                <a16:creationId xmlns:a16="http://schemas.microsoft.com/office/drawing/2014/main" id="{E2F7C1EB-8308-40C4-850A-35D146E9BAE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2839333"/>
      </p:ext>
    </p:extLst>
  </p:cSld>
  <p:clrMapOvr>
    <a:masterClrMapping/>
  </p:clrMapOvr>
  <p:transition advTm="366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8C694-CB9D-994E-8679-EECCE9012D6C}"/>
              </a:ext>
            </a:extLst>
          </p:cNvPr>
          <p:cNvSpPr>
            <a:spLocks noGrp="1"/>
          </p:cNvSpPr>
          <p:nvPr>
            <p:ph type="ctrTitle"/>
          </p:nvPr>
        </p:nvSpPr>
        <p:spPr>
          <a:xfrm>
            <a:off x="950027" y="3175000"/>
            <a:ext cx="10009894" cy="1345485"/>
          </a:xfrm>
        </p:spPr>
        <p:txBody>
          <a:bodyPr>
            <a:normAutofit/>
          </a:bodyPr>
          <a:lstStyle/>
          <a:p>
            <a:r>
              <a:rPr lang="en-US" sz="3200" dirty="0"/>
              <a:t>Brief Summary of Prescribing Information</a:t>
            </a:r>
          </a:p>
        </p:txBody>
      </p:sp>
      <p:sp>
        <p:nvSpPr>
          <p:cNvPr id="5" name="Rectangle 4">
            <a:extLst>
              <a:ext uri="{FF2B5EF4-FFF2-40B4-BE49-F238E27FC236}">
                <a16:creationId xmlns:a16="http://schemas.microsoft.com/office/drawing/2014/main" id="{409A63DE-18C6-3340-A8AF-1841425C1464}"/>
              </a:ext>
            </a:extLst>
          </p:cNvPr>
          <p:cNvSpPr/>
          <p:nvPr/>
        </p:nvSpPr>
        <p:spPr>
          <a:xfrm>
            <a:off x="950026" y="2474893"/>
            <a:ext cx="7600012" cy="954107"/>
          </a:xfrm>
          <a:prstGeom prst="rect">
            <a:avLst/>
          </a:prstGeom>
        </p:spPr>
        <p:txBody>
          <a:bodyPr wrap="square">
            <a:spAutoFit/>
          </a:bodyPr>
          <a:lstStyle/>
          <a:p>
            <a:r>
              <a:rPr lang="en-US" sz="3200" b="1" dirty="0">
                <a:solidFill>
                  <a:srgbClr val="0071BB"/>
                </a:solidFill>
                <a:latin typeface="Verdana" panose="020B0604030504040204" pitchFamily="34" charset="0"/>
                <a:ea typeface="Verdana" panose="020B0604030504040204" pitchFamily="34" charset="0"/>
                <a:cs typeface="Verdana" panose="020B0604030504040204" pitchFamily="34" charset="0"/>
              </a:rPr>
              <a:t>Omegaven</a:t>
            </a:r>
            <a:r>
              <a:rPr lang="en-US" sz="3200" baseline="30000" dirty="0">
                <a:solidFill>
                  <a:srgbClr val="0071BB"/>
                </a:solidFill>
                <a:latin typeface="Verdana" panose="020B0604030504040204" pitchFamily="34" charset="0"/>
                <a:ea typeface="Verdana" panose="020B0604030504040204" pitchFamily="34" charset="0"/>
                <a:cs typeface="Verdana" panose="020B0604030504040204" pitchFamily="34" charset="0"/>
              </a:rPr>
              <a:t>®</a:t>
            </a:r>
            <a:r>
              <a:rPr lang="en-US" sz="3200" dirty="0">
                <a:solidFill>
                  <a:srgbClr val="0071BB"/>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rgbClr val="0071BB"/>
                </a:solidFill>
                <a:latin typeface="Verdana" panose="020B0604030504040204" pitchFamily="34" charset="0"/>
                <a:ea typeface="Verdana" panose="020B0604030504040204" pitchFamily="34" charset="0"/>
                <a:cs typeface="Verdana" panose="020B0604030504040204" pitchFamily="34" charset="0"/>
              </a:rPr>
              <a:t>(fish oil triglycerides) injectable emulsion</a:t>
            </a:r>
            <a:endParaRPr lang="en-US" sz="2400" dirty="0">
              <a:solidFill>
                <a:srgbClr val="0071BB"/>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Audio 5">
            <a:hlinkClick r:id="" action="ppaction://media"/>
            <a:extLst>
              <a:ext uri="{FF2B5EF4-FFF2-40B4-BE49-F238E27FC236}">
                <a16:creationId xmlns:a16="http://schemas.microsoft.com/office/drawing/2014/main" id="{A455D349-8B8D-41F5-B27B-1AAA54545B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2349250"/>
      </p:ext>
    </p:extLst>
  </p:cSld>
  <p:clrMapOvr>
    <a:masterClrMapping/>
  </p:clrMapOvr>
  <p:transition advTm="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861487" y="486696"/>
            <a:ext cx="9236670" cy="751555"/>
          </a:xfrm>
        </p:spPr>
        <p:txBody>
          <a:bodyPr>
            <a:normAutofit fontScale="90000"/>
          </a:bodyPr>
          <a:lstStyle/>
          <a:p>
            <a:r>
              <a:rPr lang="en-US" dirty="0"/>
              <a:t>Brief Summary of Prescribing Information</a:t>
            </a:r>
            <a:br>
              <a:rPr lang="en-US" dirty="0"/>
            </a:br>
            <a:r>
              <a:rPr lang="en-US" sz="2000" b="1" dirty="0"/>
              <a:t>Omegaven</a:t>
            </a:r>
            <a:r>
              <a:rPr lang="en-US" sz="2000" dirty="0"/>
              <a:t> (fish oil triglycerides) injectable emulsion, for intravenous use</a:t>
            </a:r>
            <a:endParaRPr lang="en-US" sz="1600" dirty="0"/>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861487" y="1449325"/>
            <a:ext cx="10811401" cy="4921979"/>
          </a:xfrm>
        </p:spPr>
        <p:txBody>
          <a:bodyPr>
            <a:noAutofit/>
          </a:bodyPr>
          <a:lstStyle/>
          <a:p>
            <a:pPr marL="0" indent="0">
              <a:spcBef>
                <a:spcPts val="0"/>
              </a:spcBef>
              <a:spcAft>
                <a:spcPts val="0"/>
              </a:spcAft>
              <a:buNone/>
            </a:pPr>
            <a:r>
              <a:rPr lang="en-US" sz="1100" b="1" dirty="0"/>
              <a:t>This brief summary does not include all the information needed to use Omegaven safely and effectively. Please see full prescribing information for Omegaven (fish oil triglycerides) injectable emulsion for intravenous use at </a:t>
            </a:r>
            <a:r>
              <a:rPr lang="en-US" sz="1100" b="1" dirty="0" err="1"/>
              <a:t>www.freseniuskabinutrition.com</a:t>
            </a:r>
            <a:r>
              <a:rPr lang="en-US" sz="1100" b="1" dirty="0"/>
              <a:t>.</a:t>
            </a:r>
          </a:p>
          <a:p>
            <a:pPr marL="0" indent="0">
              <a:spcBef>
                <a:spcPts val="0"/>
              </a:spcBef>
              <a:spcAft>
                <a:spcPts val="0"/>
              </a:spcAft>
              <a:buNone/>
            </a:pPr>
            <a:r>
              <a:rPr lang="en-US" sz="1100" dirty="0"/>
              <a:t> </a:t>
            </a:r>
          </a:p>
          <a:p>
            <a:pPr marL="0" indent="0">
              <a:spcBef>
                <a:spcPts val="0"/>
              </a:spcBef>
              <a:spcAft>
                <a:spcPts val="0"/>
              </a:spcAft>
              <a:buNone/>
            </a:pPr>
            <a:r>
              <a:rPr lang="en-US" sz="1100" b="1" dirty="0"/>
              <a:t>INDICATIONS AND USAGE</a:t>
            </a:r>
          </a:p>
          <a:p>
            <a:pPr marL="0" indent="0">
              <a:spcBef>
                <a:spcPts val="0"/>
              </a:spcBef>
              <a:spcAft>
                <a:spcPts val="0"/>
              </a:spcAft>
              <a:buNone/>
            </a:pPr>
            <a:r>
              <a:rPr lang="en-US" sz="1100" dirty="0"/>
              <a:t>Omegaven is indicated as a source of calories and fatty acids in pediatric patients with parenteral nutrition-associated cholestasis (PNAC). </a:t>
            </a:r>
          </a:p>
          <a:p>
            <a:pPr marL="0" indent="0">
              <a:spcBef>
                <a:spcPts val="0"/>
              </a:spcBef>
              <a:spcAft>
                <a:spcPts val="0"/>
              </a:spcAft>
              <a:buNone/>
            </a:pPr>
            <a:r>
              <a:rPr lang="en-US" sz="1100" dirty="0"/>
              <a:t> </a:t>
            </a:r>
          </a:p>
          <a:p>
            <a:pPr marL="0" indent="0">
              <a:spcBef>
                <a:spcPts val="0"/>
              </a:spcBef>
              <a:spcAft>
                <a:spcPts val="0"/>
              </a:spcAft>
              <a:buNone/>
            </a:pPr>
            <a:r>
              <a:rPr lang="en-US" sz="1100" u="sng" dirty="0"/>
              <a:t>Limitations of Use</a:t>
            </a:r>
          </a:p>
          <a:p>
            <a:pPr marL="0" indent="0">
              <a:spcBef>
                <a:spcPts val="0"/>
              </a:spcBef>
              <a:spcAft>
                <a:spcPts val="0"/>
              </a:spcAft>
              <a:buNone/>
            </a:pPr>
            <a:r>
              <a:rPr lang="en-US" sz="1100" dirty="0"/>
              <a:t>Omegaven is not indicated for the prevention of PNAC.  It has not been demonstrated that Omegaven prevents PNAC in parenteral nutrition (PN)-dependent patients.   </a:t>
            </a:r>
          </a:p>
          <a:p>
            <a:pPr marL="0" indent="0">
              <a:spcBef>
                <a:spcPts val="0"/>
              </a:spcBef>
              <a:spcAft>
                <a:spcPts val="0"/>
              </a:spcAft>
              <a:buNone/>
            </a:pPr>
            <a:r>
              <a:rPr lang="en-US" sz="1100" dirty="0"/>
              <a:t> </a:t>
            </a:r>
          </a:p>
          <a:p>
            <a:pPr marL="0" indent="0">
              <a:spcBef>
                <a:spcPts val="0"/>
              </a:spcBef>
              <a:spcAft>
                <a:spcPts val="0"/>
              </a:spcAft>
              <a:buNone/>
            </a:pPr>
            <a:r>
              <a:rPr lang="en-US" sz="1100" dirty="0"/>
              <a:t>It has not been demonstrated that the clinical outcomes observed in patients treated with Omegaven are a result of the omega-6: omega-3 fatty acid ratio of the product. </a:t>
            </a:r>
          </a:p>
          <a:p>
            <a:pPr marL="0" indent="0">
              <a:spcBef>
                <a:spcPts val="0"/>
              </a:spcBef>
              <a:spcAft>
                <a:spcPts val="0"/>
              </a:spcAft>
              <a:buNone/>
            </a:pPr>
            <a:r>
              <a:rPr lang="en-US" sz="1100" dirty="0"/>
              <a:t> </a:t>
            </a:r>
          </a:p>
          <a:p>
            <a:pPr marL="0" indent="0">
              <a:spcBef>
                <a:spcPts val="0"/>
              </a:spcBef>
              <a:spcAft>
                <a:spcPts val="0"/>
              </a:spcAft>
              <a:buNone/>
            </a:pPr>
            <a:r>
              <a:rPr lang="en-US" sz="1100" b="1" dirty="0"/>
              <a:t>DOSAGE AND ADMINISTRATION</a:t>
            </a:r>
          </a:p>
          <a:p>
            <a:pPr marL="0" indent="0">
              <a:spcBef>
                <a:spcPts val="0"/>
              </a:spcBef>
              <a:spcAft>
                <a:spcPts val="0"/>
              </a:spcAft>
              <a:buNone/>
            </a:pPr>
            <a:r>
              <a:rPr lang="en-US" sz="1100" dirty="0"/>
              <a:t> Protect the admixed PN solution from light. Prior to administration, correct severe fluid and electrolyte disorders and measure serum triglycerides to establish a baseline level. Initiate dosing in PN-dependent pediatric patients as soon as direct or conjugated bilirubin levels are 2 mg/dL or greater.  The recommended daily dose (and the maximum dose) in pediatric patients is 1 g/kg/day.   Administer Omegaven until direct or conjugated bilirubin levels are less than 2 mg/dL or until the patient no longer requires PN. </a:t>
            </a:r>
          </a:p>
          <a:p>
            <a:pPr marL="0" indent="0">
              <a:spcBef>
                <a:spcPts val="0"/>
              </a:spcBef>
              <a:spcAft>
                <a:spcPts val="0"/>
              </a:spcAft>
              <a:buNone/>
            </a:pPr>
            <a:r>
              <a:rPr lang="en-US" sz="1100" dirty="0"/>
              <a:t> </a:t>
            </a:r>
          </a:p>
          <a:p>
            <a:pPr marL="0" indent="0">
              <a:spcBef>
                <a:spcPts val="0"/>
              </a:spcBef>
              <a:spcAft>
                <a:spcPts val="0"/>
              </a:spcAft>
              <a:buNone/>
            </a:pPr>
            <a:r>
              <a:rPr lang="en-US" sz="1100" b="1" dirty="0"/>
              <a:t>CONTRAINDICATIONS</a:t>
            </a:r>
          </a:p>
          <a:p>
            <a:pPr marL="0" indent="0">
              <a:spcBef>
                <a:spcPts val="0"/>
              </a:spcBef>
              <a:spcAft>
                <a:spcPts val="0"/>
              </a:spcAft>
              <a:buNone/>
            </a:pPr>
            <a:r>
              <a:rPr lang="en-US" sz="1100" dirty="0"/>
              <a:t>Omegaven is contraindicated in patients with known hypersensitivity to fish or egg protein or to any of the active ingredients or excipients, severe hemorrhagic disorders due to a potential effect on platelet aggregation, severe hyperlipidemia or severe disorders of lipid metabolism characterized by hypertriglyceridemia (serum triglyceride concentrations greater than 1,000 mg/dL).</a:t>
            </a:r>
          </a:p>
        </p:txBody>
      </p:sp>
      <p:sp>
        <p:nvSpPr>
          <p:cNvPr id="2" name="Rectangle 1">
            <a:extLst>
              <a:ext uri="{FF2B5EF4-FFF2-40B4-BE49-F238E27FC236}">
                <a16:creationId xmlns:a16="http://schemas.microsoft.com/office/drawing/2014/main" id="{D8AEB7BE-5E11-114F-88E5-D604DBB9B979}"/>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pic>
        <p:nvPicPr>
          <p:cNvPr id="5" name="Audio 4">
            <a:hlinkClick r:id="" action="ppaction://media"/>
            <a:extLst>
              <a:ext uri="{FF2B5EF4-FFF2-40B4-BE49-F238E27FC236}">
                <a16:creationId xmlns:a16="http://schemas.microsoft.com/office/drawing/2014/main" id="{4665E9C8-013C-48B2-8295-E7B2BC8EED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6197818"/>
      </p:ext>
    </p:extLst>
  </p:cSld>
  <p:clrMapOvr>
    <a:masterClrMapping/>
  </p:clrMapOvr>
  <p:transition advTm="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861487" y="486696"/>
            <a:ext cx="9051139" cy="751555"/>
          </a:xfrm>
        </p:spPr>
        <p:txBody>
          <a:bodyPr>
            <a:normAutofit fontScale="90000"/>
          </a:bodyPr>
          <a:lstStyle/>
          <a:p>
            <a:r>
              <a:rPr lang="en-US" dirty="0"/>
              <a:t>Brief Summary of Prescribing Information</a:t>
            </a:r>
            <a:br>
              <a:rPr lang="en-US" dirty="0"/>
            </a:br>
            <a:r>
              <a:rPr lang="en-US" sz="2000" b="1" dirty="0"/>
              <a:t>Omegaven</a:t>
            </a:r>
            <a:r>
              <a:rPr lang="en-US" sz="2000" dirty="0"/>
              <a:t> (fish oil triglycerides) injectable emulsion, for intravenous use</a:t>
            </a:r>
            <a:endParaRPr lang="en-US" sz="1600" dirty="0"/>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861487" y="1468192"/>
            <a:ext cx="10677983" cy="4903112"/>
          </a:xfrm>
        </p:spPr>
        <p:txBody>
          <a:bodyPr>
            <a:noAutofit/>
          </a:bodyPr>
          <a:lstStyle/>
          <a:p>
            <a:pPr marL="0" indent="0">
              <a:buNone/>
            </a:pPr>
            <a:r>
              <a:rPr lang="en-US" sz="1100" b="1" dirty="0"/>
              <a:t>WARNINGS AND PRECAUTIONS </a:t>
            </a:r>
          </a:p>
          <a:p>
            <a:pPr marL="0" indent="0">
              <a:buNone/>
            </a:pPr>
            <a:r>
              <a:rPr lang="en-US" sz="1100" dirty="0"/>
              <a:t>Risk of Death in Preterm Infants due to Pulmonary Lipid Accumulation:  Deaths in preterm infants after infusion of soybean oil-based intravenous lipid emulsions have been reported in medical literature.  Autopsy findings in these preterm infants included intravascular lipid accumulation in the lungs.  The risk of pulmonary lipid accumulation with Omegaven is unknown.  Preterm and small-for-gestational-age infants have poor clearance of intravenous lipid emulsion and increased free fatty acid plasma levels following lipid emulsion infusion.  This risk due to poor lipid clearance should be considered when administering intravenous lipid emulsions.  Monitor patients receiving Omegaven for signs and symptoms of pleural or pericardial effusion. </a:t>
            </a:r>
          </a:p>
          <a:p>
            <a:pPr marL="0" indent="0">
              <a:buNone/>
            </a:pPr>
            <a:r>
              <a:rPr lang="en-US" sz="1100" dirty="0"/>
              <a:t>Hypersensitivity Reactions:  Omegaven contains fish oil and egg phospholipids, which may cause hypersensitivity reactions.  Signs or symptoms of a hypersensitivity reaction may include: tachypnea, dyspnea, hypoxia, bronchospasm, tachycardia, hypotension, cyanosis, vomiting, nausea, headache, sweating, dizziness, altered mentation, flushing, rash, urticaria, erythema, fever, or chills. If a hypersensitivity reaction occurs, stop infusion of Omegaven immediately and initiate appropriate treatment and supportive measures. </a:t>
            </a:r>
          </a:p>
          <a:p>
            <a:pPr marL="0" indent="0">
              <a:buNone/>
            </a:pPr>
            <a:r>
              <a:rPr lang="en-US" sz="1100" dirty="0"/>
              <a:t>Risk of Infections: The risk of infection is increased in patients with malnutrition-associated immunosuppression, long-term use and poor maintenance of intravenous catheters, or immunosuppressive effects of other conditions or concomitant drugs. To decrease the risk of infectious complications, ensure aseptic technique in catheter placement and maintenance, as well as in the preparation and administration of Omegaven.  Monitor for signs and symptoms of early infections including fever and chills, laboratory test results that might indicate infection (including leukocytosis and hyperglycemia), and frequently inspect the intravenous catheter insertion site for edema, redness, and discharge.</a:t>
            </a:r>
          </a:p>
          <a:p>
            <a:pPr marL="0" indent="0">
              <a:buNone/>
            </a:pPr>
            <a:r>
              <a:rPr lang="en-US" sz="1100" dirty="0"/>
              <a:t>Fat Overload Syndrome:   A reduced or limited ability to metabolize lipids accompanied by prolonged plasma clearance may result in this syndrome, which is characterized by a sudden deterioration in the patient's condition including fever, anemia, leukopenia, thrombocytopenia, coagulation disorders, hyperlipidemia, hepatomegaly, deteriorating liver function, and central nervous system manifestations (e.g., coma).   </a:t>
            </a:r>
          </a:p>
          <a:p>
            <a:pPr marL="0" indent="0">
              <a:buNone/>
            </a:pPr>
            <a:r>
              <a:rPr lang="en-US" sz="1100" dirty="0"/>
              <a:t>Refeeding Syndrome:   Administering PN to severely malnourished patients may result in refeeding syndrome, which is characterized by the intracellular shift of potassium, phosphorus, and magnesium as the patient becomes anabolic. Thiamine deficiency and fluid retention may also develop. To prevent these complications, closely monitor severely malnourished patients and slowly increase their nutrient intake.</a:t>
            </a:r>
          </a:p>
          <a:p>
            <a:pPr marL="0" indent="0">
              <a:buNone/>
            </a:pPr>
            <a:endParaRPr lang="en-US" sz="1100" dirty="0"/>
          </a:p>
        </p:txBody>
      </p:sp>
      <p:sp>
        <p:nvSpPr>
          <p:cNvPr id="4" name="Rectangle 3">
            <a:extLst>
              <a:ext uri="{FF2B5EF4-FFF2-40B4-BE49-F238E27FC236}">
                <a16:creationId xmlns:a16="http://schemas.microsoft.com/office/drawing/2014/main" id="{D694993C-E782-4247-88F3-C01913EC583C}"/>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pic>
        <p:nvPicPr>
          <p:cNvPr id="6" name="Audio 5">
            <a:hlinkClick r:id="" action="ppaction://media"/>
            <a:extLst>
              <a:ext uri="{FF2B5EF4-FFF2-40B4-BE49-F238E27FC236}">
                <a16:creationId xmlns:a16="http://schemas.microsoft.com/office/drawing/2014/main" id="{DC925F76-6479-4522-9C78-84AB52CE3E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8107364"/>
      </p:ext>
    </p:extLst>
  </p:cSld>
  <p:clrMapOvr>
    <a:masterClrMapping/>
  </p:clrMapOvr>
  <p:transition advTm="2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861487" y="486696"/>
            <a:ext cx="9157156" cy="751555"/>
          </a:xfrm>
        </p:spPr>
        <p:txBody>
          <a:bodyPr>
            <a:normAutofit fontScale="90000"/>
          </a:bodyPr>
          <a:lstStyle/>
          <a:p>
            <a:r>
              <a:rPr lang="en-US" dirty="0"/>
              <a:t>Brief Summary of Prescribing Information</a:t>
            </a:r>
            <a:br>
              <a:rPr lang="en-US" dirty="0"/>
            </a:br>
            <a:r>
              <a:rPr lang="en-US" sz="2000" b="1" dirty="0"/>
              <a:t>Omegaven</a:t>
            </a:r>
            <a:r>
              <a:rPr lang="en-US" sz="2000" dirty="0"/>
              <a:t> (fish oil triglycerides) injectable emulsion, for intravenous use</a:t>
            </a:r>
            <a:endParaRPr lang="en-US" sz="1600" dirty="0"/>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861487" y="1678456"/>
            <a:ext cx="10677983" cy="4692848"/>
          </a:xfrm>
        </p:spPr>
        <p:txBody>
          <a:bodyPr>
            <a:noAutofit/>
          </a:bodyPr>
          <a:lstStyle/>
          <a:p>
            <a:pPr lvl="0"/>
            <a:r>
              <a:rPr lang="en-US" sz="1100" dirty="0"/>
              <a:t>Hypertriglyceridemia:  Impaired lipid metabolism with hypertriglyceridemia may occur in conditions such as inherited lipid disorders, obesity, diabetes mellitus, and metabolic syndrome. Serum triglyceride levels greater than 1,000 mg/dL have been associated with an increased risk of pancreatitis.  To evaluate the patient’s capacity to metabolize and eliminate the infused lipid emulsion, measure serum triglycerides before the start of infusion (baseline value), and regularly throughout treatment.  If hypertriglyceridemia (triglycerides greater than 250 mg/dL in neonates and infants or greater than 400 mg/dL in older children) develops, consider stopping the administration of Omegaven for 4 hours and obtain a repeat serum triglyceride level.  Resume Omegaven based on new result as indicated.</a:t>
            </a:r>
          </a:p>
          <a:p>
            <a:pPr lvl="0"/>
            <a:r>
              <a:rPr lang="en-US" sz="1100" dirty="0"/>
              <a:t>Aluminum Toxicity:  Aluminum may reach toxic levels with prolonged parenteral administration if kidney function is impaired. Preterm infants are particularly at risk because their kidneys are immature, and they require large amounts of calcium and phosphate solutions, which contain aluminum.  Patients with impaired kidney function, including preterm infants, who receive parenteral levels of aluminum at greater than 4 to 5 mcg/kg/day accumulate aluminum at levels associated with central nervous system and bone toxicity.  Tissue loading may occur at even lower rates of administration.</a:t>
            </a:r>
          </a:p>
          <a:p>
            <a:pPr lvl="0"/>
            <a:r>
              <a:rPr lang="en-US" sz="1100" dirty="0"/>
              <a:t>Monitoring and Laboratory Tests:  Routine Monitoring:  Monitor serum triglycerides, fluid and electrolyte status, blood glucose, liver and kidney function, coagulation parameters, and complete blood count including platelets throughout treatment.   Essential Fatty Acids:   Monitoring patients for laboratory evidence of essential fatty acid deficiency (EFAD) is recommended.  Laboratory tests are available to determine serum fatty acids levels.  Reference values should be consulted to help determine adequacy of essential fatty acid status.</a:t>
            </a:r>
          </a:p>
          <a:p>
            <a:pPr lvl="0"/>
            <a:r>
              <a:rPr lang="en-US" sz="1100" dirty="0"/>
              <a:t>Interference with Laboratory Tests:  The lipids contained in Omegaven may interfere with some laboratory blood tests (e.g., hemoglobin, lactate dehydrogenase, bilirubin, and oxygen saturation) if blood is sampled before lipids have cleared from the bloodstream.  Lipids are normally cleared after a period of 5 to 6 hours once the lipid infusion is stopped.</a:t>
            </a:r>
          </a:p>
          <a:p>
            <a:pPr marL="0" lvl="0" indent="0">
              <a:buNone/>
            </a:pPr>
            <a:r>
              <a:rPr lang="en-US" sz="1100" b="1" dirty="0"/>
              <a:t>ADVERSE REACTIONS</a:t>
            </a:r>
            <a:br>
              <a:rPr lang="en-US" sz="1100" dirty="0"/>
            </a:br>
            <a:r>
              <a:rPr lang="en-US" sz="1100" dirty="0"/>
              <a:t>The most common adverse drug reactions (&gt;15%) are: vomiting, agitation, bradycardia, apnea and viral infection.</a:t>
            </a:r>
          </a:p>
        </p:txBody>
      </p:sp>
      <p:sp>
        <p:nvSpPr>
          <p:cNvPr id="4" name="Rectangle 3">
            <a:extLst>
              <a:ext uri="{FF2B5EF4-FFF2-40B4-BE49-F238E27FC236}">
                <a16:creationId xmlns:a16="http://schemas.microsoft.com/office/drawing/2014/main" id="{A7494A1E-9A34-F14E-B387-8EE880E0248A}"/>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pic>
        <p:nvPicPr>
          <p:cNvPr id="5" name="Audio 4">
            <a:hlinkClick r:id="" action="ppaction://media"/>
            <a:extLst>
              <a:ext uri="{FF2B5EF4-FFF2-40B4-BE49-F238E27FC236}">
                <a16:creationId xmlns:a16="http://schemas.microsoft.com/office/drawing/2014/main" id="{6E5962F1-0568-4045-A5A7-2C2318BE2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510906"/>
      </p:ext>
    </p:extLst>
  </p:cSld>
  <p:clrMapOvr>
    <a:masterClrMapping/>
  </p:clrMapOvr>
  <p:transition advTm="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861487" y="486696"/>
            <a:ext cx="9289678" cy="751555"/>
          </a:xfrm>
        </p:spPr>
        <p:txBody>
          <a:bodyPr>
            <a:normAutofit fontScale="90000"/>
          </a:bodyPr>
          <a:lstStyle/>
          <a:p>
            <a:r>
              <a:rPr lang="en-US" dirty="0"/>
              <a:t>Brief Summary of Prescribing Information</a:t>
            </a:r>
            <a:br>
              <a:rPr lang="en-US" dirty="0"/>
            </a:br>
            <a:r>
              <a:rPr lang="en-US" sz="2000" b="1" dirty="0"/>
              <a:t>Omegaven</a:t>
            </a:r>
            <a:r>
              <a:rPr lang="en-US" sz="2000" dirty="0"/>
              <a:t> (fish oil triglycerides) injectable emulsion, for intravenous use</a:t>
            </a:r>
            <a:endParaRPr lang="en-US" sz="1600" dirty="0"/>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861487" y="1420875"/>
            <a:ext cx="10652226" cy="5173107"/>
          </a:xfrm>
        </p:spPr>
        <p:txBody>
          <a:bodyPr>
            <a:noAutofit/>
          </a:bodyPr>
          <a:lstStyle/>
          <a:p>
            <a:pPr marL="0" indent="0">
              <a:buNone/>
            </a:pPr>
            <a:r>
              <a:rPr lang="en-US" sz="1100" u="sng" dirty="0"/>
              <a:t>Clinical Trials Experience</a:t>
            </a:r>
          </a:p>
          <a:p>
            <a:pPr marL="0" indent="0">
              <a:buNone/>
            </a:pPr>
            <a:r>
              <a:rPr lang="en-US" sz="1100" dirty="0"/>
              <a:t>The safety database for Omegaven reflects exposure in 189 pediatric patients (19 days to 15 years of age) treated for a median of 14 weeks (3 days to 8 years) in two clinical trials.</a:t>
            </a:r>
          </a:p>
          <a:p>
            <a:pPr marL="0" indent="0">
              <a:buNone/>
            </a:pPr>
            <a:r>
              <a:rPr lang="en-US" sz="1100" dirty="0"/>
              <a:t>Adverse reactions that occurred in more than 5% of patients who received Omegaven and with a higher incidence than the comparator group are:  vomiting, agitation, bradycardia, apnea, viral infection, erythema, rash, abscess, neutropenia, hypertonia and incision site erythema.  Patients had a complicated medical and surgical history prior to receiving Omegaven treatment and the mortality was 13%.  Underlying clinical conditions prior to the initiation of Omegaven therapy included prematurity, low birth weight, necrotizing enterocolitis, short bowel syndrome, ventilator dependence, coagulopathy, intraventricular hemorrhage, and sepsis.</a:t>
            </a:r>
          </a:p>
          <a:p>
            <a:pPr marL="0" indent="0">
              <a:buNone/>
            </a:pPr>
            <a:r>
              <a:rPr lang="en-US" sz="1100" dirty="0"/>
              <a:t>Twelve (6%) Omegaven-treated patients were listed for liver transplantation (1 patient was listed 18 days before treatment, and 11 patients after a median of 42 days [range: 2 days to 8 months] of treatment); 9 (5%) received a transplant after a median of 121 days (range: 25 days to 6 months) of treatment, and 3 (2%) were taken off the waiting list because cholestasis resolved. </a:t>
            </a:r>
          </a:p>
          <a:p>
            <a:pPr marL="0" indent="0">
              <a:buNone/>
            </a:pPr>
            <a:r>
              <a:rPr lang="en-US" sz="1100" dirty="0"/>
              <a:t>One hundred thirteen (60%) Omegaven-treated patients reached </a:t>
            </a:r>
            <a:r>
              <a:rPr lang="en-US" sz="1100" dirty="0" err="1"/>
              <a:t>DBil</a:t>
            </a:r>
            <a:r>
              <a:rPr lang="en-US" sz="1100" dirty="0"/>
              <a:t> levels less than 2 mg/dL and AST or ALT levels less than 3 times the upper limit of normal, with median AST and ALT levels for Omegaven-treated patients at 89 and 65 U/L, respectively, by the end of the study. </a:t>
            </a:r>
          </a:p>
          <a:p>
            <a:pPr marL="0" indent="0">
              <a:buNone/>
            </a:pPr>
            <a:r>
              <a:rPr lang="en-US" sz="1100" dirty="0"/>
              <a:t>Median hemoglobin levels and platelet counts for Omegaven-treated patients at baseline were 10.2 g/dL and 173 × 10</a:t>
            </a:r>
            <a:r>
              <a:rPr lang="en-US" sz="1100" baseline="30000" dirty="0"/>
              <a:t>9</a:t>
            </a:r>
            <a:r>
              <a:rPr lang="en-US" sz="1100" dirty="0"/>
              <a:t>/L, and by the end of the study these levels were 10.5 g/dL and 217 × 10</a:t>
            </a:r>
            <a:r>
              <a:rPr lang="en-US" sz="1100" baseline="30000" dirty="0"/>
              <a:t>9</a:t>
            </a:r>
            <a:r>
              <a:rPr lang="en-US" sz="1100" dirty="0"/>
              <a:t>/L, respectively.   Adverse reactions associated with bleeding were experienced by 74 (39%) of Omegaven-treated patients.</a:t>
            </a:r>
          </a:p>
          <a:p>
            <a:pPr marL="0" indent="0">
              <a:buNone/>
            </a:pPr>
            <a:r>
              <a:rPr lang="en-US" sz="1100" dirty="0"/>
              <a:t>Median glucose levels at baseline and the end of the study were 86 and 87 mg/dL for Omegaven-treated patients, respectively.  Hyperglycemia was experienced by 13 (7%) Omegaven-treated patients.</a:t>
            </a:r>
          </a:p>
          <a:p>
            <a:pPr marL="0" indent="0">
              <a:buNone/>
            </a:pPr>
            <a:r>
              <a:rPr lang="en-US" sz="1100" dirty="0"/>
              <a:t>Median triglyceride levels at baseline and the end of the study were 121 mg/dL and 72 mg/dL for Omegaven-treated patients respectively.  Hypertriglyceridemia was experienced by 5 (3%) Omegaven-treated patients. </a:t>
            </a:r>
          </a:p>
        </p:txBody>
      </p:sp>
      <p:sp>
        <p:nvSpPr>
          <p:cNvPr id="4" name="Rectangle 3">
            <a:extLst>
              <a:ext uri="{FF2B5EF4-FFF2-40B4-BE49-F238E27FC236}">
                <a16:creationId xmlns:a16="http://schemas.microsoft.com/office/drawing/2014/main" id="{A4CD5E63-26AD-F64A-A679-258065F957CE}"/>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pic>
        <p:nvPicPr>
          <p:cNvPr id="3" name="Audio 2">
            <a:hlinkClick r:id="" action="ppaction://media"/>
            <a:extLst>
              <a:ext uri="{FF2B5EF4-FFF2-40B4-BE49-F238E27FC236}">
                <a16:creationId xmlns:a16="http://schemas.microsoft.com/office/drawing/2014/main" id="{CA8B5FA6-67AB-4E2F-9F6C-4FF83CD70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516998"/>
      </p:ext>
    </p:extLst>
  </p:cSld>
  <p:clrMapOvr>
    <a:masterClrMapping/>
  </p:clrMapOvr>
  <p:transition advTm="1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98C9D1-E55F-9D40-9399-D5F2E0B38E48}"/>
              </a:ext>
            </a:extLst>
          </p:cNvPr>
          <p:cNvSpPr txBox="1"/>
          <p:nvPr/>
        </p:nvSpPr>
        <p:spPr>
          <a:xfrm>
            <a:off x="800852" y="1673419"/>
            <a:ext cx="6664791"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2BB"/>
                </a:solidFill>
                <a:latin typeface="Verdana" panose="020B0604030504040204" pitchFamily="34" charset="0"/>
                <a:ea typeface="Verdana" panose="020B0604030504040204" pitchFamily="34" charset="0"/>
                <a:cs typeface="Verdana" panose="020B0604030504040204" pitchFamily="34" charset="0"/>
              </a:rPr>
              <a:t>A source of calories and fatty acids in pediatric patients with PNAC</a:t>
            </a:r>
            <a:r>
              <a:rPr lang="en-US" sz="2400" baseline="30000" dirty="0">
                <a:solidFill>
                  <a:srgbClr val="0072BB"/>
                </a:solidFill>
                <a:latin typeface="Verdana" panose="020B0604030504040204" pitchFamily="34" charset="0"/>
                <a:ea typeface="Verdana" panose="020B0604030504040204" pitchFamily="34" charset="0"/>
                <a:cs typeface="Verdana" panose="020B0604030504040204" pitchFamily="34" charset="0"/>
              </a:rPr>
              <a:t>1</a:t>
            </a:r>
            <a:r>
              <a:rPr lang="en-US" sz="2400" dirty="0">
                <a:solidFill>
                  <a:srgbClr val="0072BB"/>
                </a:solidFill>
                <a:latin typeface="Verdana" panose="020B0604030504040204" pitchFamily="34" charset="0"/>
                <a:ea typeface="Verdana" panose="020B0604030504040204" pitchFamily="34" charset="0"/>
                <a:cs typeface="Verdana" panose="020B0604030504040204" pitchFamily="34" charset="0"/>
              </a:rPr>
              <a:t> </a:t>
            </a:r>
          </a:p>
        </p:txBody>
      </p:sp>
      <p:sp>
        <p:nvSpPr>
          <p:cNvPr id="9" name="Rectangle 8">
            <a:extLst>
              <a:ext uri="{FF2B5EF4-FFF2-40B4-BE49-F238E27FC236}">
                <a16:creationId xmlns:a16="http://schemas.microsoft.com/office/drawing/2014/main" id="{3F0D0A82-485D-F34D-9D4C-4E72AACBA207}"/>
              </a:ext>
            </a:extLst>
          </p:cNvPr>
          <p:cNvSpPr/>
          <p:nvPr/>
        </p:nvSpPr>
        <p:spPr>
          <a:xfrm>
            <a:off x="800852" y="4193549"/>
            <a:ext cx="7248866" cy="830997"/>
          </a:xfrm>
          <a:prstGeom prst="rect">
            <a:avLst/>
          </a:prstGeom>
        </p:spPr>
        <p:txBody>
          <a:bodyPr wrap="square">
            <a:spAutoFit/>
          </a:bodyPr>
          <a:lstStyle/>
          <a:p>
            <a:pPr marL="342900" indent="-342900">
              <a:buFont typeface="Arial" panose="020B0604020202020204" pitchFamily="34" charset="0"/>
              <a:buChar char="•"/>
            </a:pPr>
            <a:r>
              <a:rPr lang="en-US" sz="2400" dirty="0" err="1">
                <a:solidFill>
                  <a:srgbClr val="0072BB"/>
                </a:solidFill>
                <a:latin typeface="Verdana" panose="020B0604030504040204" pitchFamily="34" charset="0"/>
                <a:ea typeface="Verdana" panose="020B0604030504040204" pitchFamily="34" charset="0"/>
                <a:cs typeface="Verdana" panose="020B0604030504040204" pitchFamily="34" charset="0"/>
              </a:rPr>
              <a:t>Omegaven</a:t>
            </a:r>
            <a:r>
              <a:rPr lang="en-US" sz="2400" dirty="0">
                <a:solidFill>
                  <a:srgbClr val="0072BB"/>
                </a:solidFill>
                <a:latin typeface="Verdana" panose="020B0604030504040204" pitchFamily="34" charset="0"/>
                <a:ea typeface="Verdana" panose="020B0604030504040204" pitchFamily="34" charset="0"/>
                <a:cs typeface="Verdana" panose="020B0604030504040204" pitchFamily="34" charset="0"/>
              </a:rPr>
              <a:t>-treated patients experienced improvement in liver function parameters</a:t>
            </a:r>
            <a:r>
              <a:rPr lang="en-US" sz="2400" baseline="30000" dirty="0">
                <a:solidFill>
                  <a:srgbClr val="0072BB"/>
                </a:solidFill>
                <a:latin typeface="Verdana" panose="020B0604030504040204" pitchFamily="34" charset="0"/>
                <a:ea typeface="Verdana" panose="020B0604030504040204" pitchFamily="34" charset="0"/>
                <a:cs typeface="Verdana" panose="020B0604030504040204" pitchFamily="34" charset="0"/>
              </a:rPr>
              <a:t>1</a:t>
            </a:r>
          </a:p>
        </p:txBody>
      </p:sp>
      <p:sp>
        <p:nvSpPr>
          <p:cNvPr id="10" name="Rectangle 9">
            <a:extLst>
              <a:ext uri="{FF2B5EF4-FFF2-40B4-BE49-F238E27FC236}">
                <a16:creationId xmlns:a16="http://schemas.microsoft.com/office/drawing/2014/main" id="{3B5CC427-7C1A-714F-A6BC-ED9D03A168DD}"/>
              </a:ext>
            </a:extLst>
          </p:cNvPr>
          <p:cNvSpPr/>
          <p:nvPr/>
        </p:nvSpPr>
        <p:spPr>
          <a:xfrm>
            <a:off x="800852" y="2933484"/>
            <a:ext cx="7005709" cy="830997"/>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72BB"/>
                </a:solidFill>
                <a:latin typeface="Verdana" panose="020B0604030504040204" pitchFamily="34" charset="0"/>
                <a:ea typeface="Verdana" panose="020B0604030504040204" pitchFamily="34" charset="0"/>
                <a:cs typeface="Verdana" panose="020B0604030504040204" pitchFamily="34" charset="0"/>
              </a:rPr>
              <a:t>Patients receiving Omegaven achieved age-appropriate growth</a:t>
            </a:r>
            <a:r>
              <a:rPr lang="en-US" sz="2400" baseline="30000" dirty="0">
                <a:solidFill>
                  <a:srgbClr val="0072BB"/>
                </a:solidFill>
                <a:latin typeface="Verdana" panose="020B0604030504040204" pitchFamily="34" charset="0"/>
                <a:ea typeface="Verdana" panose="020B0604030504040204" pitchFamily="34" charset="0"/>
                <a:cs typeface="Verdana" panose="020B0604030504040204" pitchFamily="34" charset="0"/>
              </a:rPr>
              <a:t>1</a:t>
            </a:r>
          </a:p>
        </p:txBody>
      </p:sp>
      <p:cxnSp>
        <p:nvCxnSpPr>
          <p:cNvPr id="16" name="Straight Connector 15">
            <a:extLst>
              <a:ext uri="{FF2B5EF4-FFF2-40B4-BE49-F238E27FC236}">
                <a16:creationId xmlns:a16="http://schemas.microsoft.com/office/drawing/2014/main" id="{0E98D047-6F15-7549-8AA2-D1B987E7DE04}"/>
              </a:ext>
            </a:extLst>
          </p:cNvPr>
          <p:cNvCxnSpPr/>
          <p:nvPr/>
        </p:nvCxnSpPr>
        <p:spPr bwMode="auto">
          <a:xfrm>
            <a:off x="1180680" y="2694035"/>
            <a:ext cx="6457071" cy="0"/>
          </a:xfrm>
          <a:prstGeom prst="line">
            <a:avLst/>
          </a:prstGeom>
          <a:solidFill>
            <a:schemeClr val="accent1"/>
          </a:solidFill>
          <a:ln w="19050" cap="flat" cmpd="sng" algn="ctr">
            <a:solidFill>
              <a:srgbClr val="FFCB04"/>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91673758-9B09-844C-ABDF-82FE114E53E8}"/>
              </a:ext>
            </a:extLst>
          </p:cNvPr>
          <p:cNvCxnSpPr/>
          <p:nvPr/>
        </p:nvCxnSpPr>
        <p:spPr bwMode="auto">
          <a:xfrm>
            <a:off x="1180680" y="3980643"/>
            <a:ext cx="6457070" cy="0"/>
          </a:xfrm>
          <a:prstGeom prst="line">
            <a:avLst/>
          </a:prstGeom>
          <a:solidFill>
            <a:schemeClr val="accent1"/>
          </a:solidFill>
          <a:ln w="19050" cap="flat" cmpd="sng" algn="ctr">
            <a:solidFill>
              <a:srgbClr val="FFCB04"/>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a:extLst>
              <a:ext uri="{FF2B5EF4-FFF2-40B4-BE49-F238E27FC236}">
                <a16:creationId xmlns:a16="http://schemas.microsoft.com/office/drawing/2014/main" id="{6A6B1899-7FD8-7844-AF0B-9CAD0DB2B48E}"/>
              </a:ext>
            </a:extLst>
          </p:cNvPr>
          <p:cNvSpPr/>
          <p:nvPr/>
        </p:nvSpPr>
        <p:spPr>
          <a:xfrm>
            <a:off x="1143000" y="5156507"/>
            <a:ext cx="10419991" cy="276999"/>
          </a:xfrm>
          <a:prstGeom prst="rect">
            <a:avLst/>
          </a:prstGeom>
        </p:spPr>
        <p:txBody>
          <a:bodyPr wrap="square">
            <a:spAutoFit/>
          </a:bodyPr>
          <a:lstStyle/>
          <a:p>
            <a:pPr lvl="0"/>
            <a:r>
              <a:rPr lang="en-US" sz="1200" b="1" dirty="0">
                <a:solidFill>
                  <a:srgbClr val="4472C4"/>
                </a:solidFill>
                <a:latin typeface="Verdana"/>
              </a:rPr>
              <a:t>Please see Brief Summary of Prescribing Information on Slides 32-37.</a:t>
            </a:r>
          </a:p>
        </p:txBody>
      </p:sp>
      <p:pic>
        <p:nvPicPr>
          <p:cNvPr id="13" name="Picture 12" descr="A close up of a bottle&#10;&#10;Description automatically generated">
            <a:extLst>
              <a:ext uri="{FF2B5EF4-FFF2-40B4-BE49-F238E27FC236}">
                <a16:creationId xmlns:a16="http://schemas.microsoft.com/office/drawing/2014/main" id="{82D6D89E-131C-B04C-B3D3-3D1C114E26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36" t="6135" r="28019" b="44064"/>
          <a:stretch/>
        </p:blipFill>
        <p:spPr>
          <a:xfrm>
            <a:off x="7944680" y="1657097"/>
            <a:ext cx="3955138" cy="3928010"/>
          </a:xfrm>
          <a:prstGeom prst="rect">
            <a:avLst/>
          </a:prstGeom>
        </p:spPr>
      </p:pic>
      <p:sp>
        <p:nvSpPr>
          <p:cNvPr id="11" name="Title 3">
            <a:extLst>
              <a:ext uri="{FF2B5EF4-FFF2-40B4-BE49-F238E27FC236}">
                <a16:creationId xmlns:a16="http://schemas.microsoft.com/office/drawing/2014/main" id="{CE734385-2002-2A41-B57A-8C69F331FF4B}"/>
              </a:ext>
            </a:extLst>
          </p:cNvPr>
          <p:cNvSpPr>
            <a:spLocks noGrp="1"/>
          </p:cNvSpPr>
          <p:nvPr>
            <p:ph type="title" idx="4294967295"/>
          </p:nvPr>
        </p:nvSpPr>
        <p:spPr>
          <a:xfrm>
            <a:off x="912284" y="420732"/>
            <a:ext cx="8576733" cy="833967"/>
          </a:xfrm>
        </p:spPr>
        <p:txBody>
          <a:bodyPr/>
          <a:lstStyle/>
          <a:p>
            <a:r>
              <a:rPr lang="en-US" sz="2800" b="1" dirty="0"/>
              <a:t>Omegaven</a:t>
            </a:r>
            <a:r>
              <a:rPr lang="en-US" sz="2800" baseline="30000" dirty="0"/>
              <a:t>®</a:t>
            </a:r>
            <a:br>
              <a:rPr lang="en-US" sz="2800" dirty="0"/>
            </a:br>
            <a:r>
              <a:rPr lang="en-US" sz="1400" b="0" dirty="0"/>
              <a:t>(fish oil triglycerides) injectable emulsion</a:t>
            </a:r>
          </a:p>
        </p:txBody>
      </p:sp>
      <p:sp>
        <p:nvSpPr>
          <p:cNvPr id="14" name="Rectangle 13">
            <a:extLst>
              <a:ext uri="{FF2B5EF4-FFF2-40B4-BE49-F238E27FC236}">
                <a16:creationId xmlns:a16="http://schemas.microsoft.com/office/drawing/2014/main" id="{FA8EF3E1-EEA6-F246-9AD2-1E97CA51FF44}"/>
              </a:ext>
            </a:extLst>
          </p:cNvPr>
          <p:cNvSpPr/>
          <p:nvPr/>
        </p:nvSpPr>
        <p:spPr>
          <a:xfrm>
            <a:off x="690072" y="6111512"/>
            <a:ext cx="6096000" cy="246221"/>
          </a:xfrm>
          <a:prstGeom prst="rect">
            <a:avLst/>
          </a:prstGeom>
        </p:spPr>
        <p:txBody>
          <a:bodyPr>
            <a:spAutoFit/>
          </a:bodyPr>
          <a:lstStyle/>
          <a:p>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Omegaven Prescribing Information, Fresenius Kabi USA, LLC. 2020.</a:t>
            </a:r>
          </a:p>
        </p:txBody>
      </p:sp>
      <p:pic>
        <p:nvPicPr>
          <p:cNvPr id="4" name="Audio 3">
            <a:hlinkClick r:id="" action="ppaction://media"/>
            <a:extLst>
              <a:ext uri="{FF2B5EF4-FFF2-40B4-BE49-F238E27FC236}">
                <a16:creationId xmlns:a16="http://schemas.microsoft.com/office/drawing/2014/main" id="{453A2996-0F83-4E6D-B54A-983E8215B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4068095"/>
      </p:ext>
    </p:extLst>
  </p:cSld>
  <p:clrMapOvr>
    <a:masterClrMapping/>
  </p:clrMapOvr>
  <p:transition advTm="171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861487" y="486696"/>
            <a:ext cx="9435452" cy="751555"/>
          </a:xfrm>
        </p:spPr>
        <p:txBody>
          <a:bodyPr>
            <a:normAutofit fontScale="90000"/>
          </a:bodyPr>
          <a:lstStyle/>
          <a:p>
            <a:r>
              <a:rPr lang="en-US" dirty="0"/>
              <a:t>Brief Summary of Prescribing Information</a:t>
            </a:r>
            <a:br>
              <a:rPr lang="en-US" dirty="0"/>
            </a:br>
            <a:r>
              <a:rPr lang="en-US" sz="2000" b="1" dirty="0"/>
              <a:t>Omegaven</a:t>
            </a:r>
            <a:r>
              <a:rPr lang="en-US" sz="2000" dirty="0"/>
              <a:t> (fish oil triglycerides) injectable emulsion, for intravenous use</a:t>
            </a:r>
            <a:endParaRPr lang="en-US" sz="1600" dirty="0"/>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861487" y="1511028"/>
            <a:ext cx="10665105" cy="4825375"/>
          </a:xfrm>
        </p:spPr>
        <p:txBody>
          <a:bodyPr>
            <a:noAutofit/>
          </a:bodyPr>
          <a:lstStyle/>
          <a:p>
            <a:pPr marL="0" indent="0">
              <a:buNone/>
            </a:pPr>
            <a:r>
              <a:rPr lang="en-GB" sz="1100" dirty="0"/>
              <a:t>The </a:t>
            </a:r>
            <a:r>
              <a:rPr lang="en-GB" sz="1100" dirty="0" err="1"/>
              <a:t>triene:tetraene</a:t>
            </a:r>
            <a:r>
              <a:rPr lang="en-GB" sz="1100" dirty="0"/>
              <a:t> (Mead </a:t>
            </a:r>
            <a:r>
              <a:rPr lang="en-GB" sz="1100" dirty="0" err="1"/>
              <a:t>acid:arachidonic</a:t>
            </a:r>
            <a:r>
              <a:rPr lang="en-GB" sz="1100" dirty="0"/>
              <a:t> acid) ratio was used to monitor essential fatty acid status in Omegaven-treated patients only in Study 1 (n = 123).  The median </a:t>
            </a:r>
            <a:r>
              <a:rPr lang="en-GB" sz="1100" dirty="0" err="1"/>
              <a:t>triene:tetraene</a:t>
            </a:r>
            <a:r>
              <a:rPr lang="en-GB" sz="1100" dirty="0"/>
              <a:t> ratio was 0.02 (interquartile range: 0.01 to 0.03) at both baseline and the end of the study.  Blood samples for analysis may have been drawn while the lipid emulsion was being infused and patients received enteral or oral nutrition.</a:t>
            </a:r>
          </a:p>
          <a:p>
            <a:pPr marL="0" indent="0">
              <a:buNone/>
            </a:pPr>
            <a:r>
              <a:rPr lang="en-GB" sz="1100" u="sng" dirty="0" err="1"/>
              <a:t>Postmarketing</a:t>
            </a:r>
            <a:r>
              <a:rPr lang="en-GB" sz="1100" u="sng" dirty="0"/>
              <a:t> Experience </a:t>
            </a:r>
            <a:br>
              <a:rPr lang="en-GB" sz="1100" u="sng" dirty="0"/>
            </a:br>
            <a:r>
              <a:rPr lang="en-GB" sz="1100" dirty="0"/>
              <a:t>The following adverse reaction has been identified with use of Omegaven in another country.  Life-threatening </a:t>
            </a:r>
            <a:r>
              <a:rPr lang="en-GB" sz="1100" dirty="0" err="1"/>
              <a:t>hemorrhage</a:t>
            </a:r>
            <a:r>
              <a:rPr lang="en-GB" sz="1100" dirty="0"/>
              <a:t> following a central venous catheter change was reported in a 9‑month-old infant with intestinal failure who received PN with Omegaven as the sole lipid source; he had no prior history of bleeding, coagulopathy, or portal hypertension.  </a:t>
            </a:r>
          </a:p>
          <a:p>
            <a:pPr marL="0" indent="0">
              <a:buNone/>
            </a:pPr>
            <a:r>
              <a:rPr lang="en-GB" sz="1100" b="1" dirty="0"/>
              <a:t>To report SUSPECTED ADVERSE REACTIONS, contact Fresenius Kabi USA, LLC, at 1-800-551-7176, option 5, or FDA at 1-800-FDA-1088 or </a:t>
            </a:r>
            <a:r>
              <a:rPr lang="en-GB" sz="1100" b="1" dirty="0" err="1"/>
              <a:t>www.fda.gov</a:t>
            </a:r>
            <a:r>
              <a:rPr lang="en-GB" sz="1100" b="1" dirty="0"/>
              <a:t>/</a:t>
            </a:r>
            <a:r>
              <a:rPr lang="en-GB" sz="1100" b="1" dirty="0" err="1"/>
              <a:t>medwatch</a:t>
            </a:r>
            <a:r>
              <a:rPr lang="en-GB" sz="1100" b="1" dirty="0"/>
              <a:t>. </a:t>
            </a:r>
          </a:p>
          <a:p>
            <a:pPr marL="0" indent="0">
              <a:buNone/>
            </a:pPr>
            <a:r>
              <a:rPr lang="en-GB" sz="1100" b="1" dirty="0"/>
              <a:t>DRUG INTERACTIONS</a:t>
            </a:r>
            <a:br>
              <a:rPr lang="en-GB" sz="1100" dirty="0"/>
            </a:br>
            <a:r>
              <a:rPr lang="en-GB" sz="1100" dirty="0"/>
              <a:t>Prolonged bleeding time has been reported in patients taking antiplatelet agents or anticoagulants and oral omega-3 fatty acids. Periodically monitor bleeding time in patients receiving Omegaven and concomitant antiplatelet agents or anticoagulants.</a:t>
            </a:r>
          </a:p>
          <a:p>
            <a:pPr marL="0" indent="0">
              <a:buNone/>
            </a:pPr>
            <a:r>
              <a:rPr lang="en-GB" sz="1100" b="1" dirty="0"/>
              <a:t>USE IN SPECIFIC POPULATIONS</a:t>
            </a:r>
            <a:br>
              <a:rPr lang="en-GB" sz="1100" dirty="0"/>
            </a:br>
            <a:r>
              <a:rPr lang="en-GB" sz="1100" dirty="0"/>
              <a:t>Pregnancy:  There are no available data on Omegaven use in pregnant women to establish a drug-associated risk of major birth defects, miscarriage, or adverse maternal or </a:t>
            </a:r>
            <a:r>
              <a:rPr lang="en-GB" sz="1100" dirty="0" err="1"/>
              <a:t>fetal</a:t>
            </a:r>
            <a:r>
              <a:rPr lang="en-GB" sz="1100" dirty="0"/>
              <a:t> outcomes.  Animal reproduction studies have not been conducted with fish oil triglycerides.   The estimated background risk of major birth defects and miscarriage in the indicated population is unknown.  All pregnancies have a background risk of birth defect, loss, or other adverse outcomes.   In the US general population, the estimated background risk of major birth defects and miscarriage in clinically recognized pregnancies is 2% to 4% and 15% to 20%, respectively. </a:t>
            </a:r>
          </a:p>
        </p:txBody>
      </p:sp>
      <p:sp>
        <p:nvSpPr>
          <p:cNvPr id="4" name="Rectangle 3">
            <a:extLst>
              <a:ext uri="{FF2B5EF4-FFF2-40B4-BE49-F238E27FC236}">
                <a16:creationId xmlns:a16="http://schemas.microsoft.com/office/drawing/2014/main" id="{9A746AE9-A0EC-8640-A315-B357247F9AA9}"/>
              </a:ext>
            </a:extLst>
          </p:cNvPr>
          <p:cNvSpPr/>
          <p:nvPr/>
        </p:nvSpPr>
        <p:spPr>
          <a:xfrm>
            <a:off x="668055" y="6094305"/>
            <a:ext cx="7336078" cy="276999"/>
          </a:xfrm>
          <a:prstGeom prst="rect">
            <a:avLst/>
          </a:prstGeom>
        </p:spPr>
        <p:txBody>
          <a:bodyPr wrap="square">
            <a:spAutoFit/>
          </a:bodyPr>
          <a:lstStyle/>
          <a:p>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Please see Brief Summary of Prescribing Information continued on next slide.</a:t>
            </a:r>
          </a:p>
        </p:txBody>
      </p:sp>
      <p:pic>
        <p:nvPicPr>
          <p:cNvPr id="3" name="Audio 2">
            <a:hlinkClick r:id="" action="ppaction://media"/>
            <a:extLst>
              <a:ext uri="{FF2B5EF4-FFF2-40B4-BE49-F238E27FC236}">
                <a16:creationId xmlns:a16="http://schemas.microsoft.com/office/drawing/2014/main" id="{1F9111BB-97B0-487F-9B6A-07E36E905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3788283"/>
      </p:ext>
    </p:extLst>
  </p:cSld>
  <p:clrMapOvr>
    <a:masterClrMapping/>
  </p:clrMapOvr>
  <p:transition advTm="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BDF96F-87E4-8B4C-A9FB-8A267C4AD302}"/>
              </a:ext>
            </a:extLst>
          </p:cNvPr>
          <p:cNvSpPr>
            <a:spLocks noGrp="1"/>
          </p:cNvSpPr>
          <p:nvPr>
            <p:ph type="title"/>
          </p:nvPr>
        </p:nvSpPr>
        <p:spPr>
          <a:xfrm>
            <a:off x="861487" y="486696"/>
            <a:ext cx="9130652" cy="751555"/>
          </a:xfrm>
        </p:spPr>
        <p:txBody>
          <a:bodyPr>
            <a:normAutofit fontScale="90000"/>
          </a:bodyPr>
          <a:lstStyle/>
          <a:p>
            <a:r>
              <a:rPr lang="en-US" dirty="0"/>
              <a:t>Brief Summary of Prescribing Information</a:t>
            </a:r>
            <a:br>
              <a:rPr lang="en-US" dirty="0"/>
            </a:br>
            <a:r>
              <a:rPr lang="en-US" sz="2000" b="1" dirty="0"/>
              <a:t>Omegaven</a:t>
            </a:r>
            <a:r>
              <a:rPr lang="en-US" sz="2000" dirty="0"/>
              <a:t> (fish oil triglycerides) injectable emulsion, for intravenous use</a:t>
            </a:r>
            <a:endParaRPr lang="en-US" sz="1600" dirty="0"/>
          </a:p>
        </p:txBody>
      </p:sp>
      <p:sp>
        <p:nvSpPr>
          <p:cNvPr id="8" name="Content Placeholder 7">
            <a:extLst>
              <a:ext uri="{FF2B5EF4-FFF2-40B4-BE49-F238E27FC236}">
                <a16:creationId xmlns:a16="http://schemas.microsoft.com/office/drawing/2014/main" id="{CC480007-3A2C-7240-A002-64DFA8B76C12}"/>
              </a:ext>
            </a:extLst>
          </p:cNvPr>
          <p:cNvSpPr>
            <a:spLocks noGrp="1"/>
          </p:cNvSpPr>
          <p:nvPr>
            <p:ph idx="1"/>
          </p:nvPr>
        </p:nvSpPr>
        <p:spPr>
          <a:xfrm>
            <a:off x="861487" y="1678456"/>
            <a:ext cx="10096565" cy="4349222"/>
          </a:xfrm>
        </p:spPr>
        <p:txBody>
          <a:bodyPr>
            <a:noAutofit/>
          </a:bodyPr>
          <a:lstStyle/>
          <a:p>
            <a:r>
              <a:rPr lang="en-US" sz="1100" dirty="0"/>
              <a:t>Lactation:   No data available regarding the presence of fish oil triglycerides from Omegaven in human milk, the effects on the breastfed infant, or the effects on milk production.  Lactating women receiving oral omega-3 fatty acids have been shown to have higher levels of omega-3 fatty acids in their milk. The developmental and health benefits of breastfeeding should be considered along with the mother’s clinical need for Omegaven, and any potential adverse effects of Omegaven on the breastfed infant.</a:t>
            </a:r>
          </a:p>
          <a:p>
            <a:r>
              <a:rPr lang="en-US" sz="1100" dirty="0"/>
              <a:t>Pediatric Use:  The safety of Omegaven was established in 189 pediatric patients (19 days to 15 years of age).  The most common adverse reactions in Omegaven-treated patients were vomiting, agitation, bradycardia, apnea and viral infection. </a:t>
            </a:r>
          </a:p>
          <a:p>
            <a:r>
              <a:rPr lang="en-US" sz="1100" dirty="0"/>
              <a:t>Geriatric Use:   Clinical trials of Omegaven did not include patients 65 years of age and older.</a:t>
            </a:r>
          </a:p>
          <a:p>
            <a:pPr marL="0" indent="0">
              <a:buNone/>
            </a:pPr>
            <a:r>
              <a:rPr lang="en-US" sz="1100" b="1" dirty="0"/>
              <a:t>OVERDOSAGE</a:t>
            </a:r>
            <a:br>
              <a:rPr lang="en-US" sz="1100" dirty="0"/>
            </a:br>
            <a:r>
              <a:rPr lang="en-US" sz="1100" dirty="0"/>
              <a:t>In the event of an overdose, fat overload syndrome may occur.  Stop the infusion of Omegaven until triglyceride levels have normalized and any symptoms have abated.  The effects are usually reversible by stopping the lipid infusion.  If medically appropriate, further intervention may be indicated.  Lipids are not dialyzable from serum.</a:t>
            </a:r>
          </a:p>
        </p:txBody>
      </p:sp>
      <p:pic>
        <p:nvPicPr>
          <p:cNvPr id="3" name="Audio 2">
            <a:hlinkClick r:id="" action="ppaction://media"/>
            <a:extLst>
              <a:ext uri="{FF2B5EF4-FFF2-40B4-BE49-F238E27FC236}">
                <a16:creationId xmlns:a16="http://schemas.microsoft.com/office/drawing/2014/main" id="{BE39859E-92AC-4FA5-AF87-D64A17D68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465063"/>
      </p:ext>
    </p:extLst>
  </p:cSld>
  <p:clrMapOvr>
    <a:masterClrMapping/>
  </p:clrMapOvr>
  <p:transition advTm="1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7276473"/>
              </p:ext>
            </p:extLst>
          </p:nvPr>
        </p:nvGraphicFramePr>
        <p:xfrm>
          <a:off x="3782252" y="1394825"/>
          <a:ext cx="7599257" cy="2034142"/>
        </p:xfrm>
        <a:graphic>
          <a:graphicData uri="http://schemas.openxmlformats.org/drawingml/2006/table">
            <a:tbl>
              <a:tblPr firstRow="1">
                <a:tableStyleId>{7DF18680-E054-41AD-8BC1-D1AEF772440D}</a:tableStyleId>
              </a:tblPr>
              <a:tblGrid>
                <a:gridCol w="2312817">
                  <a:extLst>
                    <a:ext uri="{9D8B030D-6E8A-4147-A177-3AD203B41FA5}">
                      <a16:colId xmlns:a16="http://schemas.microsoft.com/office/drawing/2014/main" val="20000"/>
                    </a:ext>
                  </a:extLst>
                </a:gridCol>
                <a:gridCol w="2643220">
                  <a:extLst>
                    <a:ext uri="{9D8B030D-6E8A-4147-A177-3AD203B41FA5}">
                      <a16:colId xmlns:a16="http://schemas.microsoft.com/office/drawing/2014/main" val="20001"/>
                    </a:ext>
                  </a:extLst>
                </a:gridCol>
                <a:gridCol w="2643220">
                  <a:extLst>
                    <a:ext uri="{9D8B030D-6E8A-4147-A177-3AD203B41FA5}">
                      <a16:colId xmlns:a16="http://schemas.microsoft.com/office/drawing/2014/main" val="20002"/>
                    </a:ext>
                  </a:extLst>
                </a:gridCol>
              </a:tblGrid>
              <a:tr h="499712">
                <a:tc gridSpan="3">
                  <a:txBody>
                    <a:bodyPr/>
                    <a:lstStyle/>
                    <a:p>
                      <a:pPr marL="0" marR="0" algn="l" defTabSz="914394" rtl="0" eaLnBrk="1" latinLnBrk="0" hangingPunct="1">
                        <a:lnSpc>
                          <a:spcPct val="95000"/>
                        </a:lnSpc>
                        <a:spcBef>
                          <a:spcPts val="0"/>
                        </a:spcBef>
                        <a:spcAft>
                          <a:spcPts val="0"/>
                        </a:spcAft>
                      </a:pPr>
                      <a:r>
                        <a:rPr lang="en-US" sz="1800" b="1" kern="1200" baseline="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Ordering Information:</a:t>
                      </a:r>
                    </a:p>
                  </a:txBody>
                  <a:tcPr marR="4572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defTabSz="914394" rtl="0" eaLnBrk="1" latinLnBrk="0" hangingPunct="1">
                        <a:lnSpc>
                          <a:spcPct val="95000"/>
                        </a:lnSpc>
                        <a:spcBef>
                          <a:spcPts val="0"/>
                        </a:spcBef>
                        <a:spcAft>
                          <a:spcPts val="0"/>
                        </a:spcAft>
                      </a:pPr>
                      <a:endPar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marT="36576" marB="36576" anchor="ctr">
                    <a:lnL w="12700" cmpd="sng">
                      <a:noFill/>
                    </a:lnL>
                    <a:lnR w="12700" cmpd="sng">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defTabSz="914394" rtl="0" eaLnBrk="1" latinLnBrk="0" hangingPunct="1">
                        <a:lnSpc>
                          <a:spcPct val="95000"/>
                        </a:lnSpc>
                        <a:spcBef>
                          <a:spcPts val="0"/>
                        </a:spcBef>
                        <a:spcAft>
                          <a:spcPts val="0"/>
                        </a:spcAft>
                      </a:pPr>
                      <a:endPar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231417"/>
                  </a:ext>
                </a:extLst>
              </a:tr>
              <a:tr h="499712">
                <a:tc>
                  <a:txBody>
                    <a:bodyPr/>
                    <a:lstStyle/>
                    <a:p>
                      <a:pPr marL="0" marR="0" algn="l">
                        <a:lnSpc>
                          <a:spcPct val="95000"/>
                        </a:lnSpc>
                        <a:spcBef>
                          <a:spcPts val="0"/>
                        </a:spcBef>
                        <a:spcAft>
                          <a:spcPts val="0"/>
                        </a:spcAft>
                      </a:pPr>
                      <a:r>
                        <a:rPr lang="en-US"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Bottle Size</a:t>
                      </a:r>
                    </a:p>
                  </a:txBody>
                  <a:tcPr marR="45720" marT="36576" marB="36576" anchor="ctr">
                    <a:lnL w="12700"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rgbClr val="4472C4"/>
                    </a:solidFill>
                  </a:tcPr>
                </a:tc>
                <a:tc>
                  <a:txBody>
                    <a:bodyPr/>
                    <a:lstStyle/>
                    <a:p>
                      <a:pPr marL="0" marR="0" algn="ctr"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50 mL single-dose</a:t>
                      </a:r>
                      <a:r>
                        <a:rPr lang="en-US" sz="1600" b="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br>
                        <a:rPr lang="en-US" sz="1600" b="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br>
                      <a:r>
                        <a:rPr lang="en-US" sz="1600" b="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glass bottle</a:t>
                      </a:r>
                      <a:endPar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marT="36576" marB="36576" anchor="ctr">
                    <a:lnT w="6350" cap="flat" cmpd="sng" algn="ctr">
                      <a:solidFill>
                        <a:srgbClr val="FFC000"/>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tc>
                  <a:txBody>
                    <a:bodyPr/>
                    <a:lstStyle/>
                    <a:p>
                      <a:pPr marL="0" marR="0" algn="ctr"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100 mL single-dose glass bottle</a:t>
                      </a:r>
                    </a:p>
                  </a:txBody>
                  <a:tcPr marL="45720" marR="45720" marT="36576" marB="36576" anchor="ctr">
                    <a:lnR w="12700" cap="flat" cmpd="sng" algn="ctr">
                      <a:solidFill>
                        <a:schemeClr val="bg1"/>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98991">
                <a:tc>
                  <a:txBody>
                    <a:bodyPr/>
                    <a:lstStyle/>
                    <a:p>
                      <a:pPr marL="0" marR="0" algn="l">
                        <a:lnSpc>
                          <a:spcPct val="95000"/>
                        </a:lnSpc>
                        <a:spcBef>
                          <a:spcPts val="0"/>
                        </a:spcBef>
                        <a:spcAft>
                          <a:spcPts val="0"/>
                        </a:spcAft>
                      </a:pPr>
                      <a:r>
                        <a:rPr lang="en-US"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NDC Code</a:t>
                      </a:r>
                    </a:p>
                  </a:txBody>
                  <a:tcPr marR="45720" marT="36576" marB="36576" anchor="ctr">
                    <a:lnL w="12700" cap="flat" cmpd="sng" algn="ctr">
                      <a:solidFill>
                        <a:schemeClr val="bg1"/>
                      </a:solidFill>
                      <a:prstDash val="solid"/>
                      <a:round/>
                      <a:headEnd type="none" w="med" len="med"/>
                      <a:tailEnd type="none" w="med" len="med"/>
                    </a:lnL>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rgbClr val="4472C4"/>
                    </a:solidFill>
                  </a:tcPr>
                </a:tc>
                <a:tc>
                  <a:txBody>
                    <a:bodyPr/>
                    <a:lstStyle/>
                    <a:p>
                      <a:pPr marL="0" marR="0" algn="ctr"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63323-205-50</a:t>
                      </a:r>
                    </a:p>
                  </a:txBody>
                  <a:tcPr marL="45720" marR="45720" marT="36576" marB="36576" anchor="ctr">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tc>
                  <a:txBody>
                    <a:bodyPr/>
                    <a:lstStyle/>
                    <a:p>
                      <a:pPr marL="0" marR="0" algn="ctr"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63323-205-00</a:t>
                      </a:r>
                    </a:p>
                  </a:txBody>
                  <a:tcPr marL="45720" marR="45720" marT="36576" marB="36576" anchor="ctr">
                    <a:lnR w="12700" cap="flat" cmpd="sng" algn="ctr">
                      <a:solidFill>
                        <a:schemeClr val="bg1"/>
                      </a:solidFill>
                      <a:prstDash val="solid"/>
                      <a:round/>
                      <a:headEnd type="none" w="med" len="med"/>
                      <a:tailEnd type="none" w="med" len="med"/>
                    </a:lnR>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522390"/>
                  </a:ext>
                </a:extLst>
              </a:tr>
              <a:tr h="498991">
                <a:tc>
                  <a:txBody>
                    <a:bodyPr/>
                    <a:lstStyle/>
                    <a:p>
                      <a:pPr marL="0" marR="0" algn="l">
                        <a:lnSpc>
                          <a:spcPct val="95000"/>
                        </a:lnSpc>
                        <a:spcBef>
                          <a:spcPts val="0"/>
                        </a:spcBef>
                        <a:spcAft>
                          <a:spcPts val="0"/>
                        </a:spcAft>
                      </a:pPr>
                      <a:r>
                        <a:rPr lang="en-US"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Bottles/Carton</a:t>
                      </a:r>
                    </a:p>
                  </a:txBody>
                  <a:tcPr marR="45720" marT="36576" marB="36576" anchor="ctr">
                    <a:lnL w="12700" cap="flat" cmpd="sng" algn="ctr">
                      <a:solidFill>
                        <a:schemeClr val="bg1"/>
                      </a:solidFill>
                      <a:prstDash val="solid"/>
                      <a:round/>
                      <a:headEnd type="none" w="med" len="med"/>
                      <a:tailEnd type="none" w="med" len="med"/>
                    </a:lnL>
                    <a:lnT w="635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25000"/>
                          <a:lumOff val="75000"/>
                        </a:schemeClr>
                      </a:solidFill>
                      <a:prstDash val="solid"/>
                      <a:round/>
                      <a:headEnd type="none" w="med" len="med"/>
                      <a:tailEnd type="none" w="med" len="med"/>
                    </a:lnB>
                    <a:solidFill>
                      <a:srgbClr val="4472C4"/>
                    </a:solidFill>
                  </a:tcPr>
                </a:tc>
                <a:tc>
                  <a:txBody>
                    <a:bodyPr/>
                    <a:lstStyle/>
                    <a:p>
                      <a:pPr marL="0" marR="0" algn="ctr"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10</a:t>
                      </a:r>
                    </a:p>
                  </a:txBody>
                  <a:tcPr marL="45720" marR="45720" marT="36576" marB="36576" anchor="ctr">
                    <a:lnT w="6350" cap="flat" cmpd="sng" algn="ctr">
                      <a:solidFill>
                        <a:schemeClr val="accent4">
                          <a:lumMod val="50000"/>
                          <a:lumOff val="50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tc>
                  <a:txBody>
                    <a:bodyPr/>
                    <a:lstStyle/>
                    <a:p>
                      <a:pPr marL="0" marR="0" algn="ctr"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10</a:t>
                      </a:r>
                    </a:p>
                  </a:txBody>
                  <a:tcPr marL="45720" marR="45720" marT="36576" marB="36576" anchor="ctr">
                    <a:lnR w="12700" cap="flat" cmpd="sng" algn="ctr">
                      <a:solidFill>
                        <a:schemeClr val="bg1"/>
                      </a:solidFill>
                      <a:prstDash val="solid"/>
                      <a:round/>
                      <a:headEnd type="none" w="med" len="med"/>
                      <a:tailEnd type="none" w="med" len="med"/>
                    </a:lnR>
                    <a:lnT w="6350" cap="flat" cmpd="sng" algn="ctr">
                      <a:solidFill>
                        <a:schemeClr val="accent4">
                          <a:lumMod val="50000"/>
                          <a:lumOff val="50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06457533"/>
              </p:ext>
            </p:extLst>
          </p:nvPr>
        </p:nvGraphicFramePr>
        <p:xfrm>
          <a:off x="3765599" y="3485855"/>
          <a:ext cx="7599257" cy="2494878"/>
        </p:xfrm>
        <a:graphic>
          <a:graphicData uri="http://schemas.openxmlformats.org/drawingml/2006/table">
            <a:tbl>
              <a:tblPr firstRow="1">
                <a:tableStyleId>{7DF18680-E054-41AD-8BC1-D1AEF772440D}</a:tableStyleId>
              </a:tblPr>
              <a:tblGrid>
                <a:gridCol w="2312817">
                  <a:extLst>
                    <a:ext uri="{9D8B030D-6E8A-4147-A177-3AD203B41FA5}">
                      <a16:colId xmlns:a16="http://schemas.microsoft.com/office/drawing/2014/main" val="20000"/>
                    </a:ext>
                  </a:extLst>
                </a:gridCol>
                <a:gridCol w="5286440">
                  <a:extLst>
                    <a:ext uri="{9D8B030D-6E8A-4147-A177-3AD203B41FA5}">
                      <a16:colId xmlns:a16="http://schemas.microsoft.com/office/drawing/2014/main" val="20001"/>
                    </a:ext>
                  </a:extLst>
                </a:gridCol>
              </a:tblGrid>
              <a:tr h="391686">
                <a:tc gridSpan="2">
                  <a:txBody>
                    <a:bodyPr/>
                    <a:lstStyle/>
                    <a:p>
                      <a:pPr marL="0" marR="0" algn="l" defTabSz="914394" rtl="0" eaLnBrk="1" latinLnBrk="0" hangingPunct="1">
                        <a:lnSpc>
                          <a:spcPct val="95000"/>
                        </a:lnSpc>
                        <a:spcBef>
                          <a:spcPts val="0"/>
                        </a:spcBef>
                        <a:spcAft>
                          <a:spcPts val="0"/>
                        </a:spcAft>
                      </a:pPr>
                      <a:r>
                        <a:rPr lang="en-US" sz="1800" b="1"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For More Information About Omegaven:</a:t>
                      </a:r>
                    </a:p>
                  </a:txBody>
                  <a:tcPr marR="45720" marT="36576" marB="3657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4">
                          <a:lumMod val="25000"/>
                          <a:lumOff val="75000"/>
                        </a:schemeClr>
                      </a:solidFill>
                      <a:prstDash val="solid"/>
                      <a:round/>
                      <a:headEnd type="none" w="med" len="med"/>
                      <a:tailEnd type="none" w="med" len="med"/>
                    </a:lnB>
                    <a:solidFill>
                      <a:schemeClr val="bg1"/>
                    </a:solidFill>
                  </a:tcPr>
                </a:tc>
                <a:tc hMerge="1">
                  <a:txBody>
                    <a:bodyPr/>
                    <a:lstStyle/>
                    <a:p>
                      <a:pPr marL="0" marR="0" algn="l" defTabSz="914394" rtl="0" eaLnBrk="1" latinLnBrk="0" hangingPunct="1">
                        <a:lnSpc>
                          <a:spcPct val="95000"/>
                        </a:lnSpc>
                        <a:spcBef>
                          <a:spcPts val="0"/>
                        </a:spcBef>
                        <a:spcAft>
                          <a:spcPts val="0"/>
                        </a:spcAft>
                      </a:pPr>
                      <a:endParaRPr lang="en-US" sz="2000" b="1" kern="1200" dirty="0">
                        <a:solidFill>
                          <a:schemeClr val="bg2"/>
                        </a:solidFill>
                        <a:effectLst/>
                        <a:latin typeface="+mn-lt"/>
                        <a:ea typeface="+mn-ea"/>
                        <a:cs typeface="+mn-cs"/>
                      </a:endParaRPr>
                    </a:p>
                  </a:txBody>
                  <a:tcPr marL="182880" marR="45720" marT="36576" marB="36576" anchor="ctr">
                    <a:lnT w="12700" cap="flat" cmpd="sng" algn="ctr">
                      <a:solidFill>
                        <a:schemeClr val="bg1"/>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1686">
                <a:tc>
                  <a:txBody>
                    <a:bodyPr/>
                    <a:lstStyle/>
                    <a:p>
                      <a:pPr marL="0" marR="0" algn="l">
                        <a:lnSpc>
                          <a:spcPct val="95000"/>
                        </a:lnSpc>
                        <a:spcBef>
                          <a:spcPts val="0"/>
                        </a:spcBef>
                        <a:spcAft>
                          <a:spcPts val="0"/>
                        </a:spcAft>
                      </a:pPr>
                      <a:r>
                        <a:rPr lang="en-US"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Website</a:t>
                      </a:r>
                    </a:p>
                  </a:txBody>
                  <a:tcPr marR="45720" marT="36576" marB="36576" anchor="ctr">
                    <a:lnL w="12700" cap="flat" cmpd="sng" algn="ctr">
                      <a:solidFill>
                        <a:schemeClr val="bg1"/>
                      </a:solidFill>
                      <a:prstDash val="solid"/>
                      <a:round/>
                      <a:headEnd type="none" w="med" len="med"/>
                      <a:tailEnd type="none" w="med" len="med"/>
                    </a:lnL>
                    <a:lnT w="12700" cap="flat" cmpd="sng" algn="ctr">
                      <a:solidFill>
                        <a:schemeClr val="accent4">
                          <a:lumMod val="25000"/>
                          <a:lumOff val="75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rgbClr val="4472C4"/>
                    </a:solidFill>
                  </a:tcPr>
                </a:tc>
                <a:tc>
                  <a:txBody>
                    <a:bodyPr/>
                    <a:lstStyle/>
                    <a:p>
                      <a:pPr marL="0" marR="0" algn="l"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www.freseniuskabinutrition.com/</a:t>
                      </a:r>
                      <a:r>
                        <a:rPr lang="en-US" sz="1600" b="0" kern="1200" dirty="0" err="1">
                          <a:solidFill>
                            <a:schemeClr val="tx1"/>
                          </a:solidFill>
                          <a:effectLst/>
                          <a:latin typeface="Verdana" panose="020B0604030504040204" pitchFamily="34" charset="0"/>
                          <a:ea typeface="Verdana" panose="020B0604030504040204" pitchFamily="34" charset="0"/>
                          <a:cs typeface="Verdana" panose="020B0604030504040204" pitchFamily="34" charset="0"/>
                        </a:rPr>
                        <a:t>omegaven</a:t>
                      </a:r>
                      <a:endPar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182880" marR="45720" marT="36576" marB="36576" anchor="ctr">
                    <a:lnT w="6350" cap="flat" cmpd="sng" algn="ctr">
                      <a:solidFill>
                        <a:srgbClr val="FFC000"/>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91686">
                <a:tc>
                  <a:txBody>
                    <a:bodyPr/>
                    <a:lstStyle/>
                    <a:p>
                      <a:pPr marL="0" marR="0" algn="l">
                        <a:lnSpc>
                          <a:spcPct val="95000"/>
                        </a:lnSpc>
                        <a:spcBef>
                          <a:spcPts val="0"/>
                        </a:spcBef>
                        <a:spcAft>
                          <a:spcPts val="0"/>
                        </a:spcAft>
                      </a:pPr>
                      <a:r>
                        <a:rPr lang="en-US"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 Order</a:t>
                      </a:r>
                    </a:p>
                  </a:txBody>
                  <a:tcPr marR="45720" marT="36576" marB="36576" anchor="ctr">
                    <a:lnL w="12700" cap="flat" cmpd="sng" algn="ctr">
                      <a:solidFill>
                        <a:schemeClr val="bg1"/>
                      </a:solidFill>
                      <a:prstDash val="solid"/>
                      <a:round/>
                      <a:headEnd type="none" w="med" len="med"/>
                      <a:tailEnd type="none" w="med" len="med"/>
                    </a:lnL>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rgbClr val="4472C4"/>
                    </a:solidFill>
                  </a:tcPr>
                </a:tc>
                <a:tc>
                  <a:txBody>
                    <a:bodyPr/>
                    <a:lstStyle/>
                    <a:p>
                      <a:pPr marL="0" marR="0" algn="l"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1.888.386.1300</a:t>
                      </a:r>
                    </a:p>
                  </a:txBody>
                  <a:tcPr marL="182880" marR="45720" marT="36576" marB="36576" anchor="ctr">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522390"/>
                  </a:ext>
                </a:extLst>
              </a:tr>
              <a:tr h="391686">
                <a:tc>
                  <a:txBody>
                    <a:bodyPr/>
                    <a:lstStyle/>
                    <a:p>
                      <a:pPr marL="0" marR="0" algn="l">
                        <a:lnSpc>
                          <a:spcPct val="95000"/>
                        </a:lnSpc>
                        <a:spcBef>
                          <a:spcPts val="0"/>
                        </a:spcBef>
                        <a:spcAft>
                          <a:spcPts val="0"/>
                        </a:spcAft>
                      </a:pPr>
                      <a:r>
                        <a:rPr lang="en-US"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 Info Phone</a:t>
                      </a:r>
                    </a:p>
                  </a:txBody>
                  <a:tcPr marR="45720" marT="36576" marB="36576" anchor="ctr">
                    <a:lnL w="12700" cap="flat" cmpd="sng" algn="ctr">
                      <a:solidFill>
                        <a:schemeClr val="bg1"/>
                      </a:solidFill>
                      <a:prstDash val="solid"/>
                      <a:round/>
                      <a:headEnd type="none" w="med" len="med"/>
                      <a:tailEnd type="none" w="med" len="med"/>
                    </a:lnL>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rgbClr val="4472C4"/>
                    </a:solidFill>
                  </a:tcPr>
                </a:tc>
                <a:tc>
                  <a:txBody>
                    <a:bodyPr/>
                    <a:lstStyle/>
                    <a:p>
                      <a:pPr marL="0" marR="0" algn="l"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1.800.551.7176 (Option 4)</a:t>
                      </a:r>
                    </a:p>
                  </a:txBody>
                  <a:tcPr marL="182880" marR="45720" marT="36576" marB="36576" anchor="ctr">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91686">
                <a:tc>
                  <a:txBody>
                    <a:bodyPr/>
                    <a:lstStyle/>
                    <a:p>
                      <a:pPr marL="0" marR="0" algn="l">
                        <a:lnSpc>
                          <a:spcPct val="95000"/>
                        </a:lnSpc>
                        <a:spcBef>
                          <a:spcPts val="0"/>
                        </a:spcBef>
                        <a:spcAft>
                          <a:spcPts val="0"/>
                        </a:spcAft>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 Info Email</a:t>
                      </a:r>
                    </a:p>
                  </a:txBody>
                  <a:tcPr marR="45720" marT="36576" marB="36576" anchor="ctr">
                    <a:lnL w="12700" cap="flat" cmpd="sng" algn="ctr">
                      <a:solidFill>
                        <a:schemeClr val="bg1"/>
                      </a:solidFill>
                      <a:prstDash val="solid"/>
                      <a:round/>
                      <a:headEnd type="none" w="med" len="med"/>
                      <a:tailEnd type="none" w="med" len="med"/>
                    </a:lnL>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rgbClr val="4472C4"/>
                    </a:solidFill>
                  </a:tcPr>
                </a:tc>
                <a:tc>
                  <a:txBody>
                    <a:bodyPr/>
                    <a:lstStyle/>
                    <a:p>
                      <a:pPr marL="0" marR="0" algn="l" defTabSz="914394" rtl="0" eaLnBrk="1" latinLnBrk="0" hangingPunct="1">
                        <a:lnSpc>
                          <a:spcPct val="95000"/>
                        </a:lnSpc>
                        <a:spcBef>
                          <a:spcPts val="0"/>
                        </a:spcBef>
                        <a:spcAft>
                          <a:spcPts val="0"/>
                        </a:spcAft>
                      </a:pPr>
                      <a:r>
                        <a:rPr lang="en-US" sz="16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Nutrition.medinfo.USA@Fresenius-kabi.com</a:t>
                      </a:r>
                    </a:p>
                  </a:txBody>
                  <a:tcPr marL="182880" marR="45720" marT="36576" marB="36576" anchor="ctr">
                    <a:lnT w="6350" cap="flat" cmpd="sng" algn="ctr">
                      <a:solidFill>
                        <a:schemeClr val="accent4">
                          <a:lumMod val="50000"/>
                          <a:lumOff val="50000"/>
                        </a:schemeClr>
                      </a:solidFill>
                      <a:prstDash val="solid"/>
                      <a:round/>
                      <a:headEnd type="none" w="med" len="med"/>
                      <a:tailEnd type="none" w="med" len="med"/>
                    </a:lnT>
                    <a:lnB w="6350" cap="flat" cmpd="sng" algn="ctr">
                      <a:solidFill>
                        <a:schemeClr val="accent4">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91686">
                <a:tc>
                  <a:txBody>
                    <a:bodyPr/>
                    <a:lstStyle/>
                    <a:p>
                      <a:pPr marL="0" marR="0" algn="l">
                        <a:lnSpc>
                          <a:spcPct val="95000"/>
                        </a:lnSpc>
                        <a:spcBef>
                          <a:spcPts val="0"/>
                        </a:spcBef>
                        <a:spcAft>
                          <a:spcPts val="0"/>
                        </a:spcAft>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Coding &amp; Billing</a:t>
                      </a:r>
                    </a:p>
                  </a:txBody>
                  <a:tcPr marR="45720" marT="36576" marB="36576" anchor="ctr">
                    <a:lnL w="12700" cap="flat" cmpd="sng" algn="ctr">
                      <a:solidFill>
                        <a:schemeClr val="bg1"/>
                      </a:solidFill>
                      <a:prstDash val="solid"/>
                      <a:round/>
                      <a:headEnd type="none" w="med" len="med"/>
                      <a:tailEnd type="none" w="med" len="med"/>
                    </a:lnL>
                    <a:lnT w="635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25000"/>
                          <a:lumOff val="75000"/>
                        </a:schemeClr>
                      </a:solidFill>
                      <a:prstDash val="solid"/>
                      <a:round/>
                      <a:headEnd type="none" w="med" len="med"/>
                      <a:tailEnd type="none" w="med" len="med"/>
                    </a:lnB>
                    <a:solidFill>
                      <a:srgbClr val="4472C4"/>
                    </a:solidFill>
                  </a:tcPr>
                </a:tc>
                <a:tc>
                  <a:txBody>
                    <a:bodyPr/>
                    <a:lstStyle/>
                    <a:p>
                      <a:pPr marL="0" marR="0" lvl="0" indent="0" algn="l" defTabSz="914394" rtl="0" eaLnBrk="1" fontAlgn="auto" latinLnBrk="0" hangingPunct="1">
                        <a:lnSpc>
                          <a:spcPct val="95000"/>
                        </a:lnSpc>
                        <a:spcBef>
                          <a:spcPts val="0"/>
                        </a:spcBef>
                        <a:spcAft>
                          <a:spcPts val="0"/>
                        </a:spcAft>
                        <a:buClrTx/>
                        <a:buSzTx/>
                        <a:buFontTx/>
                        <a:buNone/>
                        <a:tabLst/>
                        <a:defRPr/>
                      </a:pPr>
                      <a:r>
                        <a:rPr lang="en-US" sz="1600" kern="1200" dirty="0" err="1">
                          <a:solidFill>
                            <a:schemeClr val="dk1"/>
                          </a:solidFill>
                          <a:effectLst/>
                          <a:latin typeface="Verdana" panose="020B0604030504040204" pitchFamily="34" charset="0"/>
                          <a:ea typeface="Verdana" panose="020B0604030504040204" pitchFamily="34" charset="0"/>
                          <a:cs typeface="Verdana" panose="020B0604030504040204" pitchFamily="34" charset="0"/>
                        </a:rPr>
                        <a:t>www.kabicare.us</a:t>
                      </a: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394" rtl="0" eaLnBrk="1" fontAlgn="auto" latinLnBrk="0" hangingPunct="1">
                        <a:lnSpc>
                          <a:spcPct val="95000"/>
                        </a:lnSpc>
                        <a:spcBef>
                          <a:spcPts val="0"/>
                        </a:spcBef>
                        <a:spcAft>
                          <a:spcPts val="0"/>
                        </a:spcAft>
                        <a:buClrTx/>
                        <a:buSzTx/>
                        <a:buFontTx/>
                        <a:buNone/>
                        <a:tabLst/>
                        <a:defRPr/>
                      </a:pPr>
                      <a:r>
                        <a:rPr lang="en-US" sz="160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1-833-Kabicare (1-833-552-4227)</a:t>
                      </a:r>
                    </a:p>
                  </a:txBody>
                  <a:tcPr marL="182880" marR="45720" marT="36576" marB="36576" anchor="ctr">
                    <a:lnT w="6350" cap="flat" cmpd="sng" algn="ctr">
                      <a:solidFill>
                        <a:schemeClr val="accent4">
                          <a:lumMod val="50000"/>
                          <a:lumOff val="50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5777944"/>
                  </a:ext>
                </a:extLst>
              </a:tr>
            </a:tbl>
          </a:graphicData>
        </a:graphic>
      </p:graphicFrame>
      <p:pic>
        <p:nvPicPr>
          <p:cNvPr id="8" name="Picture 7" descr="A close up of a bottle&#10;&#10;Description automatically generated">
            <a:extLst>
              <a:ext uri="{FF2B5EF4-FFF2-40B4-BE49-F238E27FC236}">
                <a16:creationId xmlns:a16="http://schemas.microsoft.com/office/drawing/2014/main" id="{F8E61B58-186B-9941-B1A3-6A8B2AE11D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36" t="6135" r="28019" b="44064"/>
          <a:stretch/>
        </p:blipFill>
        <p:spPr>
          <a:xfrm>
            <a:off x="912284" y="1572237"/>
            <a:ext cx="2358100" cy="2341926"/>
          </a:xfrm>
          <a:prstGeom prst="rect">
            <a:avLst/>
          </a:prstGeom>
        </p:spPr>
      </p:pic>
      <p:sp>
        <p:nvSpPr>
          <p:cNvPr id="11" name="Rectangle 10">
            <a:extLst>
              <a:ext uri="{FF2B5EF4-FFF2-40B4-BE49-F238E27FC236}">
                <a16:creationId xmlns:a16="http://schemas.microsoft.com/office/drawing/2014/main" id="{B3595A99-C8A2-8842-B7F9-7608B60B9C08}"/>
              </a:ext>
            </a:extLst>
          </p:cNvPr>
          <p:cNvSpPr/>
          <p:nvPr/>
        </p:nvSpPr>
        <p:spPr>
          <a:xfrm>
            <a:off x="912284" y="217995"/>
            <a:ext cx="7600012" cy="954107"/>
          </a:xfrm>
          <a:prstGeom prst="rect">
            <a:avLst/>
          </a:prstGeom>
        </p:spPr>
        <p:txBody>
          <a:bodyPr wrap="square">
            <a:spAutoFit/>
          </a:bodyPr>
          <a:lstStyle/>
          <a:p>
            <a:r>
              <a:rPr lang="en-US" sz="3200" b="1" dirty="0">
                <a:solidFill>
                  <a:srgbClr val="0071BB"/>
                </a:solidFill>
                <a:latin typeface="Verdana" panose="020B0604030504040204" pitchFamily="34" charset="0"/>
                <a:ea typeface="Verdana" panose="020B0604030504040204" pitchFamily="34" charset="0"/>
                <a:cs typeface="Verdana" panose="020B0604030504040204" pitchFamily="34" charset="0"/>
              </a:rPr>
              <a:t>Omegaven</a:t>
            </a:r>
            <a:r>
              <a:rPr lang="en-US" sz="3200" baseline="30000" dirty="0">
                <a:solidFill>
                  <a:srgbClr val="0071BB"/>
                </a:solidFill>
                <a:latin typeface="Verdana" panose="020B0604030504040204" pitchFamily="34" charset="0"/>
                <a:ea typeface="Verdana" panose="020B0604030504040204" pitchFamily="34" charset="0"/>
                <a:cs typeface="Verdana" panose="020B0604030504040204" pitchFamily="34" charset="0"/>
              </a:rPr>
              <a:t>®</a:t>
            </a:r>
            <a:r>
              <a:rPr lang="en-US" sz="3200" dirty="0">
                <a:solidFill>
                  <a:srgbClr val="0071BB"/>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rgbClr val="0071BB"/>
                </a:solidFill>
                <a:latin typeface="Verdana" panose="020B0604030504040204" pitchFamily="34" charset="0"/>
                <a:ea typeface="Verdana" panose="020B0604030504040204" pitchFamily="34" charset="0"/>
                <a:cs typeface="Verdana" panose="020B0604030504040204" pitchFamily="34" charset="0"/>
              </a:rPr>
              <a:t>(fish oil triglycerides) injectable emulsion</a:t>
            </a:r>
            <a:endParaRPr lang="en-US" sz="2400" dirty="0">
              <a:solidFill>
                <a:srgbClr val="0071BB"/>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Audio 2">
            <a:hlinkClick r:id="" action="ppaction://media"/>
            <a:extLst>
              <a:ext uri="{FF2B5EF4-FFF2-40B4-BE49-F238E27FC236}">
                <a16:creationId xmlns:a16="http://schemas.microsoft.com/office/drawing/2014/main" id="{FD731D2B-0FE6-42A5-9073-E21E228368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5555490"/>
      </p:ext>
    </p:extLst>
  </p:cSld>
  <p:clrMapOvr>
    <a:masterClrMapping/>
  </p:clrMapOvr>
  <p:transition advTm="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ish&#10;&#10;Description automatically generated">
            <a:extLst>
              <a:ext uri="{FF2B5EF4-FFF2-40B4-BE49-F238E27FC236}">
                <a16:creationId xmlns:a16="http://schemas.microsoft.com/office/drawing/2014/main" id="{AC113DCD-1C66-C340-9CBB-B130282C94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60" t="9033" r="4826" b="6666"/>
          <a:stretch/>
        </p:blipFill>
        <p:spPr>
          <a:xfrm>
            <a:off x="2807109" y="1072689"/>
            <a:ext cx="6994423" cy="5058698"/>
          </a:xfrm>
          <a:prstGeom prst="rect">
            <a:avLst/>
          </a:prstGeom>
        </p:spPr>
      </p:pic>
      <p:sp>
        <p:nvSpPr>
          <p:cNvPr id="3" name="Title 2">
            <a:extLst>
              <a:ext uri="{FF2B5EF4-FFF2-40B4-BE49-F238E27FC236}">
                <a16:creationId xmlns:a16="http://schemas.microsoft.com/office/drawing/2014/main" id="{50C876E2-D08F-A74C-88CB-A85B4CE8748C}"/>
              </a:ext>
            </a:extLst>
          </p:cNvPr>
          <p:cNvSpPr>
            <a:spLocks noGrp="1"/>
          </p:cNvSpPr>
          <p:nvPr>
            <p:ph type="ctrTitle"/>
          </p:nvPr>
        </p:nvSpPr>
        <p:spPr/>
        <p:txBody>
          <a:bodyPr/>
          <a:lstStyle/>
          <a:p>
            <a:r>
              <a:rPr lang="en-US" dirty="0"/>
              <a:t>Thank you</a:t>
            </a:r>
          </a:p>
        </p:txBody>
      </p:sp>
      <p:sp>
        <p:nvSpPr>
          <p:cNvPr id="4" name="Subtitle 3">
            <a:extLst>
              <a:ext uri="{FF2B5EF4-FFF2-40B4-BE49-F238E27FC236}">
                <a16:creationId xmlns:a16="http://schemas.microsoft.com/office/drawing/2014/main" id="{F6D09E4C-A15B-D844-956F-53C81457AB68}"/>
              </a:ext>
            </a:extLst>
          </p:cNvPr>
          <p:cNvSpPr>
            <a:spLocks noGrp="1"/>
          </p:cNvSpPr>
          <p:nvPr>
            <p:ph type="subTitle" idx="1"/>
          </p:nvPr>
        </p:nvSpPr>
        <p:spPr/>
        <p:txBody>
          <a:bodyPr/>
          <a:lstStyle/>
          <a:p>
            <a:r>
              <a:rPr lang="en-US" b="0" dirty="0">
                <a:solidFill>
                  <a:srgbClr val="0070C0"/>
                </a:solidFill>
              </a:rPr>
              <a:t>Questions?</a:t>
            </a:r>
          </a:p>
        </p:txBody>
      </p:sp>
      <p:pic>
        <p:nvPicPr>
          <p:cNvPr id="12" name="Audio 11">
            <a:hlinkClick r:id="" action="ppaction://media"/>
            <a:extLst>
              <a:ext uri="{FF2B5EF4-FFF2-40B4-BE49-F238E27FC236}">
                <a16:creationId xmlns:a16="http://schemas.microsoft.com/office/drawing/2014/main" id="{78CFEBAF-56F6-4829-AE63-E58436FA7A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0913761"/>
      </p:ext>
    </p:extLst>
  </p:cSld>
  <p:clrMapOvr>
    <a:masterClrMapping/>
  </p:clrMapOvr>
  <p:transition advTm="34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19557FC-B22F-B64F-A42B-1D80AD92244B}"/>
              </a:ext>
            </a:extLst>
          </p:cNvPr>
          <p:cNvSpPr>
            <a:spLocks noGrp="1"/>
          </p:cNvSpPr>
          <p:nvPr>
            <p:ph type="title"/>
          </p:nvPr>
        </p:nvSpPr>
        <p:spPr/>
        <p:txBody>
          <a:bodyPr wrap="square" anchor="ctr">
            <a:normAutofit/>
          </a:bodyPr>
          <a:lstStyle/>
          <a:p>
            <a:r>
              <a:rPr lang="en-US" sz="2800" dirty="0"/>
              <a:t>Objectives</a:t>
            </a:r>
          </a:p>
        </p:txBody>
      </p:sp>
      <p:graphicFrame>
        <p:nvGraphicFramePr>
          <p:cNvPr id="15" name="Content Placeholder 12">
            <a:extLst>
              <a:ext uri="{FF2B5EF4-FFF2-40B4-BE49-F238E27FC236}">
                <a16:creationId xmlns:a16="http://schemas.microsoft.com/office/drawing/2014/main" id="{26C4F2E2-AB70-4EBA-A449-6D212054BA12}"/>
              </a:ext>
            </a:extLst>
          </p:cNvPr>
          <p:cNvGraphicFramePr>
            <a:graphicFrameLocks noGrp="1"/>
          </p:cNvGraphicFramePr>
          <p:nvPr>
            <p:ph idx="1"/>
            <p:extLst>
              <p:ext uri="{D42A27DB-BD31-4B8C-83A1-F6EECF244321}">
                <p14:modId xmlns:p14="http://schemas.microsoft.com/office/powerpoint/2010/main" val="185596763"/>
              </p:ext>
            </p:extLst>
          </p:nvPr>
        </p:nvGraphicFramePr>
        <p:xfrm>
          <a:off x="912813" y="1460584"/>
          <a:ext cx="10669587" cy="4505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47FCC7BE-F695-224C-AA93-97A6394D2F49}"/>
              </a:ext>
            </a:extLst>
          </p:cNvPr>
          <p:cNvSpPr txBox="1"/>
          <p:nvPr/>
        </p:nvSpPr>
        <p:spPr>
          <a:xfrm>
            <a:off x="9408260" y="6261555"/>
            <a:ext cx="1787669" cy="215444"/>
          </a:xfrm>
          <a:prstGeom prst="rect">
            <a:avLst/>
          </a:prstGeom>
          <a:noFill/>
        </p:spPr>
        <p:txBody>
          <a:bodyPr wrap="none" rtlCol="0">
            <a:spAutoFit/>
          </a:bodyPr>
          <a:lstStyle/>
          <a:p>
            <a:r>
              <a:rPr lang="en-US" altLang="en-US" sz="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ILE = Lipid injectable emulsion</a:t>
            </a:r>
            <a:endParaRPr lang="en-US" sz="800" dirty="0"/>
          </a:p>
        </p:txBody>
      </p:sp>
      <p:pic>
        <p:nvPicPr>
          <p:cNvPr id="3" name="Audio 2">
            <a:hlinkClick r:id="" action="ppaction://media"/>
            <a:extLst>
              <a:ext uri="{FF2B5EF4-FFF2-40B4-BE49-F238E27FC236}">
                <a16:creationId xmlns:a16="http://schemas.microsoft.com/office/drawing/2014/main" id="{BB8D9230-7B1A-4FF0-B0C3-4E0D508A93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6123377"/>
      </p:ext>
    </p:extLst>
  </p:cSld>
  <p:clrMapOvr>
    <a:masterClrMapping/>
  </p:clrMapOvr>
  <p:transition advTm="278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6F4C04E-F3A9-5746-8F84-3666C6C81F7C}"/>
              </a:ext>
            </a:extLst>
          </p:cNvPr>
          <p:cNvSpPr>
            <a:spLocks noGrp="1"/>
          </p:cNvSpPr>
          <p:nvPr>
            <p:ph type="title"/>
          </p:nvPr>
        </p:nvSpPr>
        <p:spPr>
          <a:xfrm>
            <a:off x="912286" y="568410"/>
            <a:ext cx="8192956" cy="682808"/>
          </a:xfrm>
        </p:spPr>
        <p:txBody>
          <a:bodyPr>
            <a:normAutofit/>
          </a:bodyPr>
          <a:lstStyle/>
          <a:p>
            <a:r>
              <a:rPr lang="en-US" sz="2800" dirty="0"/>
              <a:t>What is PNAC?</a:t>
            </a:r>
          </a:p>
        </p:txBody>
      </p:sp>
      <p:grpSp>
        <p:nvGrpSpPr>
          <p:cNvPr id="32" name="Group 31">
            <a:extLst>
              <a:ext uri="{FF2B5EF4-FFF2-40B4-BE49-F238E27FC236}">
                <a16:creationId xmlns:a16="http://schemas.microsoft.com/office/drawing/2014/main" id="{9F62161C-7FEA-9F46-A86E-1F77C019A461}"/>
              </a:ext>
            </a:extLst>
          </p:cNvPr>
          <p:cNvGrpSpPr/>
          <p:nvPr/>
        </p:nvGrpSpPr>
        <p:grpSpPr>
          <a:xfrm>
            <a:off x="6433308" y="2210959"/>
            <a:ext cx="4916767" cy="1850607"/>
            <a:chOff x="6017931" y="3149489"/>
            <a:chExt cx="4916767" cy="1850607"/>
          </a:xfrm>
        </p:grpSpPr>
        <p:grpSp>
          <p:nvGrpSpPr>
            <p:cNvPr id="27" name="Group 26">
              <a:extLst>
                <a:ext uri="{FF2B5EF4-FFF2-40B4-BE49-F238E27FC236}">
                  <a16:creationId xmlns:a16="http://schemas.microsoft.com/office/drawing/2014/main" id="{B2518AD7-15BE-BC4C-8797-CB56EC2D242E}"/>
                </a:ext>
              </a:extLst>
            </p:cNvPr>
            <p:cNvGrpSpPr/>
            <p:nvPr/>
          </p:nvGrpSpPr>
          <p:grpSpPr>
            <a:xfrm>
              <a:off x="6017931" y="3149489"/>
              <a:ext cx="4916767" cy="1850607"/>
              <a:chOff x="6017931" y="3149489"/>
              <a:chExt cx="4916767" cy="1850607"/>
            </a:xfrm>
          </p:grpSpPr>
          <p:sp>
            <p:nvSpPr>
              <p:cNvPr id="11" name="TextBox 10">
                <a:extLst>
                  <a:ext uri="{FF2B5EF4-FFF2-40B4-BE49-F238E27FC236}">
                    <a16:creationId xmlns:a16="http://schemas.microsoft.com/office/drawing/2014/main" id="{8F058A54-A36B-694D-9475-28FEB3EBB954}"/>
                  </a:ext>
                </a:extLst>
              </p:cNvPr>
              <p:cNvSpPr txBox="1"/>
              <p:nvPr/>
            </p:nvSpPr>
            <p:spPr>
              <a:xfrm>
                <a:off x="6017931" y="3149489"/>
                <a:ext cx="4916767" cy="338554"/>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Most commonly defined as</a:t>
                </a:r>
                <a:r>
                  <a:rPr lang="en-US" sz="1600" b="1" baseline="30000" dirty="0">
                    <a:latin typeface="Verdana" panose="020B0604030504040204" pitchFamily="34" charset="0"/>
                    <a:ea typeface="Verdana" panose="020B0604030504040204" pitchFamily="34" charset="0"/>
                    <a:cs typeface="Verdana" panose="020B0604030504040204" pitchFamily="34" charset="0"/>
                  </a:rPr>
                  <a:t>2-5</a:t>
                </a:r>
                <a:r>
                  <a:rPr lang="en-US" sz="1600" b="1" dirty="0">
                    <a:latin typeface="Verdana" panose="020B0604030504040204" pitchFamily="34" charset="0"/>
                    <a:ea typeface="Verdana" panose="020B0604030504040204" pitchFamily="34" charset="0"/>
                    <a:cs typeface="Verdana" panose="020B0604030504040204" pitchFamily="34" charset="0"/>
                  </a:rPr>
                  <a:t>:</a:t>
                </a:r>
              </a:p>
            </p:txBody>
          </p:sp>
          <p:sp>
            <p:nvSpPr>
              <p:cNvPr id="15" name="Rectangle 14">
                <a:extLst>
                  <a:ext uri="{FF2B5EF4-FFF2-40B4-BE49-F238E27FC236}">
                    <a16:creationId xmlns:a16="http://schemas.microsoft.com/office/drawing/2014/main" id="{9F91F48C-C31B-D849-886D-536E87190593}"/>
                  </a:ext>
                </a:extLst>
              </p:cNvPr>
              <p:cNvSpPr/>
              <p:nvPr/>
            </p:nvSpPr>
            <p:spPr>
              <a:xfrm>
                <a:off x="6625389" y="3448482"/>
                <a:ext cx="3544560" cy="369332"/>
              </a:xfrm>
              <a:prstGeom prst="rect">
                <a:avLst/>
              </a:prstGeom>
            </p:spPr>
            <p:txBody>
              <a:bodyPr wrap="none">
                <a:spAutoFit/>
              </a:bodyPr>
              <a:lstStyle/>
              <a:p>
                <a:r>
                  <a:rPr lang="en-US" dirty="0">
                    <a:latin typeface="Verdana" panose="020B0604030504040204" pitchFamily="34" charset="0"/>
                    <a:ea typeface="Verdana" panose="020B0604030504040204" pitchFamily="34" charset="0"/>
                    <a:cs typeface="Verdana" panose="020B0604030504040204" pitchFamily="34" charset="0"/>
                  </a:rPr>
                  <a:t>Direct or conjugated bilirubin</a:t>
                </a:r>
              </a:p>
            </p:txBody>
          </p:sp>
          <p:sp>
            <p:nvSpPr>
              <p:cNvPr id="17" name="Rectangle 16">
                <a:extLst>
                  <a:ext uri="{FF2B5EF4-FFF2-40B4-BE49-F238E27FC236}">
                    <a16:creationId xmlns:a16="http://schemas.microsoft.com/office/drawing/2014/main" id="{66ADDA98-326A-C14D-A9A7-3ED0382A851C}"/>
                  </a:ext>
                </a:extLst>
              </p:cNvPr>
              <p:cNvSpPr/>
              <p:nvPr/>
            </p:nvSpPr>
            <p:spPr>
              <a:xfrm>
                <a:off x="6641437" y="3700296"/>
                <a:ext cx="2406309" cy="523220"/>
              </a:xfrm>
              <a:prstGeom prst="rect">
                <a:avLst/>
              </a:prstGeom>
            </p:spPr>
            <p:txBody>
              <a:bodyPr wrap="square">
                <a:spAutoFit/>
              </a:bodyPr>
              <a:lstStyle/>
              <a:p>
                <a:r>
                  <a:rPr lang="en-US" sz="2800" b="1" dirty="0">
                    <a:solidFill>
                      <a:srgbClr val="0072BB"/>
                    </a:solidFill>
                    <a:latin typeface="Verdana" panose="020B0604030504040204" pitchFamily="34" charset="0"/>
                    <a:ea typeface="Verdana" panose="020B0604030504040204" pitchFamily="34" charset="0"/>
                    <a:cs typeface="Verdana" panose="020B0604030504040204" pitchFamily="34" charset="0"/>
                  </a:rPr>
                  <a:t>&gt;2 mg/dL</a:t>
                </a:r>
                <a:endParaRPr lang="en-US" sz="2800" b="1" dirty="0">
                  <a:solidFill>
                    <a:srgbClr val="0072BB"/>
                  </a:solidFill>
                </a:endParaRPr>
              </a:p>
            </p:txBody>
          </p:sp>
          <p:sp>
            <p:nvSpPr>
              <p:cNvPr id="18" name="Rectangle 17">
                <a:extLst>
                  <a:ext uri="{FF2B5EF4-FFF2-40B4-BE49-F238E27FC236}">
                    <a16:creationId xmlns:a16="http://schemas.microsoft.com/office/drawing/2014/main" id="{E8B13675-BCB8-3546-B3F7-3D366710AF52}"/>
                  </a:ext>
                </a:extLst>
              </p:cNvPr>
              <p:cNvSpPr/>
              <p:nvPr/>
            </p:nvSpPr>
            <p:spPr>
              <a:xfrm>
                <a:off x="6609340" y="4228872"/>
                <a:ext cx="3271601" cy="369332"/>
              </a:xfrm>
              <a:prstGeom prst="rect">
                <a:avLst/>
              </a:prstGeom>
            </p:spPr>
            <p:txBody>
              <a:bodyPr wrap="non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 patients who receive PN</a:t>
                </a:r>
              </a:p>
            </p:txBody>
          </p:sp>
          <p:sp>
            <p:nvSpPr>
              <p:cNvPr id="19" name="Rectangle 18">
                <a:extLst>
                  <a:ext uri="{FF2B5EF4-FFF2-40B4-BE49-F238E27FC236}">
                    <a16:creationId xmlns:a16="http://schemas.microsoft.com/office/drawing/2014/main" id="{067BDAE3-904F-C647-B113-40A939AAB4A2}"/>
                  </a:ext>
                </a:extLst>
              </p:cNvPr>
              <p:cNvSpPr/>
              <p:nvPr/>
            </p:nvSpPr>
            <p:spPr>
              <a:xfrm>
                <a:off x="6625390" y="4476876"/>
                <a:ext cx="2406309" cy="523220"/>
              </a:xfrm>
              <a:prstGeom prst="rect">
                <a:avLst/>
              </a:prstGeom>
            </p:spPr>
            <p:txBody>
              <a:bodyPr wrap="square">
                <a:spAutoFit/>
              </a:bodyPr>
              <a:lstStyle/>
              <a:p>
                <a:r>
                  <a:rPr lang="en-US" sz="2800" b="1" dirty="0">
                    <a:solidFill>
                      <a:srgbClr val="0072BB"/>
                    </a:solidFill>
                    <a:latin typeface="Verdana" panose="020B0604030504040204" pitchFamily="34" charset="0"/>
                    <a:ea typeface="Verdana" panose="020B0604030504040204" pitchFamily="34" charset="0"/>
                    <a:cs typeface="Verdana" panose="020B0604030504040204" pitchFamily="34" charset="0"/>
                  </a:rPr>
                  <a:t>&gt;2 weeks</a:t>
                </a:r>
                <a:endParaRPr lang="en-US" sz="2800" b="1" dirty="0">
                  <a:solidFill>
                    <a:srgbClr val="0072BB"/>
                  </a:solidFill>
                </a:endParaRPr>
              </a:p>
            </p:txBody>
          </p:sp>
        </p:grpSp>
        <p:sp>
          <p:nvSpPr>
            <p:cNvPr id="3" name="Oval 2">
              <a:extLst>
                <a:ext uri="{FF2B5EF4-FFF2-40B4-BE49-F238E27FC236}">
                  <a16:creationId xmlns:a16="http://schemas.microsoft.com/office/drawing/2014/main" id="{E23B3F04-E42B-0F42-B609-1D926D1A9D27}"/>
                </a:ext>
              </a:extLst>
            </p:cNvPr>
            <p:cNvSpPr/>
            <p:nvPr/>
          </p:nvSpPr>
          <p:spPr bwMode="auto">
            <a:xfrm>
              <a:off x="6388976" y="3746852"/>
              <a:ext cx="191979" cy="191979"/>
            </a:xfrm>
            <a:prstGeom prst="ellipse">
              <a:avLst/>
            </a:prstGeom>
            <a:solidFill>
              <a:srgbClr val="FFCB04"/>
            </a:solidFill>
            <a:ln w="9525" cap="flat" cmpd="sng" algn="ctr">
              <a:solidFill>
                <a:srgbClr val="0072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0" name="Oval 19">
              <a:extLst>
                <a:ext uri="{FF2B5EF4-FFF2-40B4-BE49-F238E27FC236}">
                  <a16:creationId xmlns:a16="http://schemas.microsoft.com/office/drawing/2014/main" id="{E4A51F39-7CDA-4F4A-B917-0CF009B68CCC}"/>
                </a:ext>
              </a:extLst>
            </p:cNvPr>
            <p:cNvSpPr/>
            <p:nvPr/>
          </p:nvSpPr>
          <p:spPr bwMode="auto">
            <a:xfrm>
              <a:off x="6388976" y="4544549"/>
              <a:ext cx="191979" cy="191979"/>
            </a:xfrm>
            <a:prstGeom prst="ellipse">
              <a:avLst/>
            </a:prstGeom>
            <a:solidFill>
              <a:srgbClr val="FFCB04"/>
            </a:solidFill>
            <a:ln w="9525" cap="flat" cmpd="sng" algn="ctr">
              <a:solidFill>
                <a:srgbClr val="0072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grpSp>
      <p:grpSp>
        <p:nvGrpSpPr>
          <p:cNvPr id="31" name="Group 30">
            <a:extLst>
              <a:ext uri="{FF2B5EF4-FFF2-40B4-BE49-F238E27FC236}">
                <a16:creationId xmlns:a16="http://schemas.microsoft.com/office/drawing/2014/main" id="{CB536FB6-38B0-0C43-8BB3-55AB9F49CD73}"/>
              </a:ext>
            </a:extLst>
          </p:cNvPr>
          <p:cNvGrpSpPr/>
          <p:nvPr/>
        </p:nvGrpSpPr>
        <p:grpSpPr>
          <a:xfrm>
            <a:off x="912286" y="2199977"/>
            <a:ext cx="5366084" cy="1784645"/>
            <a:chOff x="786839" y="3138507"/>
            <a:chExt cx="5366084" cy="1784645"/>
          </a:xfrm>
        </p:grpSpPr>
        <p:grpSp>
          <p:nvGrpSpPr>
            <p:cNvPr id="26" name="Group 25">
              <a:extLst>
                <a:ext uri="{FF2B5EF4-FFF2-40B4-BE49-F238E27FC236}">
                  <a16:creationId xmlns:a16="http://schemas.microsoft.com/office/drawing/2014/main" id="{1DBC37EC-D97D-584D-A468-E0290777EF78}"/>
                </a:ext>
              </a:extLst>
            </p:cNvPr>
            <p:cNvGrpSpPr/>
            <p:nvPr/>
          </p:nvGrpSpPr>
          <p:grpSpPr>
            <a:xfrm>
              <a:off x="786839" y="3138507"/>
              <a:ext cx="5366084" cy="1784645"/>
              <a:chOff x="1076765" y="3138507"/>
              <a:chExt cx="5366084" cy="1784645"/>
            </a:xfrm>
          </p:grpSpPr>
          <p:sp>
            <p:nvSpPr>
              <p:cNvPr id="6" name="TextBox 5">
                <a:extLst>
                  <a:ext uri="{FF2B5EF4-FFF2-40B4-BE49-F238E27FC236}">
                    <a16:creationId xmlns:a16="http://schemas.microsoft.com/office/drawing/2014/main" id="{33EE23A6-CF72-2E44-8BA0-DC23C8CD4CF0}"/>
                  </a:ext>
                </a:extLst>
              </p:cNvPr>
              <p:cNvSpPr txBox="1"/>
              <p:nvPr/>
            </p:nvSpPr>
            <p:spPr>
              <a:xfrm>
                <a:off x="3178479" y="3537444"/>
                <a:ext cx="2839452" cy="584775"/>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Intestinal failure-associated liver disease</a:t>
                </a:r>
              </a:p>
            </p:txBody>
          </p:sp>
          <p:sp>
            <p:nvSpPr>
              <p:cNvPr id="7" name="TextBox 6">
                <a:extLst>
                  <a:ext uri="{FF2B5EF4-FFF2-40B4-BE49-F238E27FC236}">
                    <a16:creationId xmlns:a16="http://schemas.microsoft.com/office/drawing/2014/main" id="{0A8A8433-A806-CD4B-9C7B-39B73B819AF8}"/>
                  </a:ext>
                </a:extLst>
              </p:cNvPr>
              <p:cNvSpPr txBox="1"/>
              <p:nvPr/>
            </p:nvSpPr>
            <p:spPr>
              <a:xfrm>
                <a:off x="3186302" y="4338377"/>
                <a:ext cx="3256547" cy="584775"/>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Parenteral nutrition-associated liver disease</a:t>
                </a:r>
              </a:p>
            </p:txBody>
          </p:sp>
          <p:sp>
            <p:nvSpPr>
              <p:cNvPr id="8" name="TextBox 7">
                <a:extLst>
                  <a:ext uri="{FF2B5EF4-FFF2-40B4-BE49-F238E27FC236}">
                    <a16:creationId xmlns:a16="http://schemas.microsoft.com/office/drawing/2014/main" id="{36046A2D-2E15-3640-BA34-FF9FF3EE5AA4}"/>
                  </a:ext>
                </a:extLst>
              </p:cNvPr>
              <p:cNvSpPr txBox="1"/>
              <p:nvPr/>
            </p:nvSpPr>
            <p:spPr>
              <a:xfrm>
                <a:off x="1076765" y="3138507"/>
                <a:ext cx="3737810" cy="338554"/>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Commonly known as</a:t>
                </a:r>
                <a:r>
                  <a:rPr lang="en-US" sz="1600" b="1" baseline="30000" dirty="0">
                    <a:latin typeface="Verdana" panose="020B0604030504040204" pitchFamily="34" charset="0"/>
                    <a:ea typeface="Verdana" panose="020B0604030504040204" pitchFamily="34" charset="0"/>
                    <a:cs typeface="Verdana" panose="020B0604030504040204" pitchFamily="34" charset="0"/>
                  </a:rPr>
                  <a:t>1</a:t>
                </a:r>
                <a:r>
                  <a:rPr lang="en-US" sz="1600" b="1" dirty="0">
                    <a:latin typeface="Verdana" panose="020B0604030504040204" pitchFamily="34" charset="0"/>
                    <a:ea typeface="Verdana" panose="020B0604030504040204" pitchFamily="34" charset="0"/>
                    <a:cs typeface="Verdana" panose="020B0604030504040204" pitchFamily="34" charset="0"/>
                  </a:rPr>
                  <a:t>:</a:t>
                </a:r>
              </a:p>
            </p:txBody>
          </p:sp>
          <p:sp>
            <p:nvSpPr>
              <p:cNvPr id="9" name="Rectangle 8">
                <a:extLst>
                  <a:ext uri="{FF2B5EF4-FFF2-40B4-BE49-F238E27FC236}">
                    <a16:creationId xmlns:a16="http://schemas.microsoft.com/office/drawing/2014/main" id="{6086478B-8784-F44E-A810-0A3FB0B5BE10}"/>
                  </a:ext>
                </a:extLst>
              </p:cNvPr>
              <p:cNvSpPr/>
              <p:nvPr/>
            </p:nvSpPr>
            <p:spPr>
              <a:xfrm>
                <a:off x="1734688" y="3568222"/>
                <a:ext cx="1700463" cy="523220"/>
              </a:xfrm>
              <a:prstGeom prst="rect">
                <a:avLst/>
              </a:prstGeom>
            </p:spPr>
            <p:txBody>
              <a:bodyPr wrap="square">
                <a:spAutoFit/>
              </a:bodyPr>
              <a:lstStyle/>
              <a:p>
                <a:r>
                  <a:rPr lang="en-US" sz="2800" b="1" dirty="0">
                    <a:solidFill>
                      <a:srgbClr val="0072BB"/>
                    </a:solidFill>
                    <a:latin typeface="Verdana" panose="020B0604030504040204" pitchFamily="34" charset="0"/>
                    <a:ea typeface="Verdana" panose="020B0604030504040204" pitchFamily="34" charset="0"/>
                    <a:cs typeface="Verdana" panose="020B0604030504040204" pitchFamily="34" charset="0"/>
                  </a:rPr>
                  <a:t>IFALD</a:t>
                </a:r>
                <a:endParaRPr lang="en-US" sz="2800" b="1" dirty="0">
                  <a:solidFill>
                    <a:srgbClr val="0072BB"/>
                  </a:solidFill>
                </a:endParaRPr>
              </a:p>
            </p:txBody>
          </p:sp>
          <p:sp>
            <p:nvSpPr>
              <p:cNvPr id="10" name="Rectangle 9">
                <a:extLst>
                  <a:ext uri="{FF2B5EF4-FFF2-40B4-BE49-F238E27FC236}">
                    <a16:creationId xmlns:a16="http://schemas.microsoft.com/office/drawing/2014/main" id="{9479A6A4-0BD8-DC4F-A6D7-5D840D6821FE}"/>
                  </a:ext>
                </a:extLst>
              </p:cNvPr>
              <p:cNvSpPr/>
              <p:nvPr/>
            </p:nvSpPr>
            <p:spPr>
              <a:xfrm>
                <a:off x="1742511" y="4399932"/>
                <a:ext cx="1700463" cy="523220"/>
              </a:xfrm>
              <a:prstGeom prst="rect">
                <a:avLst/>
              </a:prstGeom>
            </p:spPr>
            <p:txBody>
              <a:bodyPr wrap="square">
                <a:spAutoFit/>
              </a:bodyPr>
              <a:lstStyle/>
              <a:p>
                <a:r>
                  <a:rPr lang="en-US" sz="2800" b="1" dirty="0">
                    <a:solidFill>
                      <a:srgbClr val="0072BB"/>
                    </a:solidFill>
                    <a:latin typeface="Verdana" panose="020B0604030504040204" pitchFamily="34" charset="0"/>
                    <a:ea typeface="Verdana" panose="020B0604030504040204" pitchFamily="34" charset="0"/>
                    <a:cs typeface="Verdana" panose="020B0604030504040204" pitchFamily="34" charset="0"/>
                  </a:rPr>
                  <a:t>PNALD</a:t>
                </a:r>
                <a:endParaRPr lang="en-US" sz="2800" b="1" dirty="0">
                  <a:solidFill>
                    <a:srgbClr val="0072BB"/>
                  </a:solidFill>
                </a:endParaRPr>
              </a:p>
            </p:txBody>
          </p:sp>
        </p:grpSp>
        <p:sp>
          <p:nvSpPr>
            <p:cNvPr id="23" name="Oval 22">
              <a:extLst>
                <a:ext uri="{FF2B5EF4-FFF2-40B4-BE49-F238E27FC236}">
                  <a16:creationId xmlns:a16="http://schemas.microsoft.com/office/drawing/2014/main" id="{CBE24216-9F07-2249-877A-AB08E61ED57F}"/>
                </a:ext>
              </a:extLst>
            </p:cNvPr>
            <p:cNvSpPr/>
            <p:nvPr/>
          </p:nvSpPr>
          <p:spPr bwMode="auto">
            <a:xfrm>
              <a:off x="1269442" y="3741509"/>
              <a:ext cx="185607" cy="185607"/>
            </a:xfrm>
            <a:prstGeom prst="ellipse">
              <a:avLst/>
            </a:prstGeom>
            <a:solidFill>
              <a:srgbClr val="FFCB04"/>
            </a:solidFill>
            <a:ln w="9525" cap="flat" cmpd="sng" algn="ctr">
              <a:solidFill>
                <a:srgbClr val="0072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highlight>
                  <a:srgbClr val="0072BB"/>
                </a:highlight>
                <a:latin typeface="Verdana" pitchFamily="34" charset="0"/>
              </a:endParaRPr>
            </a:p>
          </p:txBody>
        </p:sp>
        <p:sp>
          <p:nvSpPr>
            <p:cNvPr id="24" name="Oval 23">
              <a:extLst>
                <a:ext uri="{FF2B5EF4-FFF2-40B4-BE49-F238E27FC236}">
                  <a16:creationId xmlns:a16="http://schemas.microsoft.com/office/drawing/2014/main" id="{0B519D6C-202E-E14E-9FC5-81E7BDA46010}"/>
                </a:ext>
              </a:extLst>
            </p:cNvPr>
            <p:cNvSpPr/>
            <p:nvPr/>
          </p:nvSpPr>
          <p:spPr bwMode="auto">
            <a:xfrm>
              <a:off x="1269442" y="4564258"/>
              <a:ext cx="185607" cy="185607"/>
            </a:xfrm>
            <a:prstGeom prst="ellipse">
              <a:avLst/>
            </a:prstGeom>
            <a:solidFill>
              <a:srgbClr val="FFCB04"/>
            </a:solidFill>
            <a:ln w="9525" cap="flat" cmpd="sng" algn="ctr">
              <a:solidFill>
                <a:srgbClr val="0072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highlight>
                  <a:srgbClr val="0072BB"/>
                </a:highlight>
                <a:latin typeface="Verdana" pitchFamily="34" charset="0"/>
              </a:endParaRPr>
            </a:p>
          </p:txBody>
        </p:sp>
      </p:grpSp>
      <p:sp>
        <p:nvSpPr>
          <p:cNvPr id="33" name="Rectangle 32">
            <a:extLst>
              <a:ext uri="{FF2B5EF4-FFF2-40B4-BE49-F238E27FC236}">
                <a16:creationId xmlns:a16="http://schemas.microsoft.com/office/drawing/2014/main" id="{EDF631C9-3329-134F-9ECB-2F90D35EC967}"/>
              </a:ext>
            </a:extLst>
          </p:cNvPr>
          <p:cNvSpPr/>
          <p:nvPr/>
        </p:nvSpPr>
        <p:spPr>
          <a:xfrm>
            <a:off x="742420" y="5221841"/>
            <a:ext cx="10890814" cy="11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lnSpc>
                <a:spcPct val="90000"/>
              </a:lnSpc>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Cahova</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Bratova</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 Wohl P. Parenteral nutrition-associated liver disease: the role of the gut microbiota.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Nutrients.</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2017;9(9):987. 2.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Lapillonne</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 Mis NM, Goulet O, van den Akker CHP, Wu J,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Koletzko</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 ESPGHAN/ESPEN/ESPR/CSPEN guidelines on pediatric parenteral nutrition: Lipids.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2018;37(6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pt</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B):2324-2336. 3. Gupta K, Wang H, Amin SB. Parenteral nutrition-associated cholestasis in premature infants: role of macronutrients.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Enteral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2016;40(3):335-341. 4.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Hojsak</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I,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Colomb</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V,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Braegger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 et al. ESPHGAN Committee on Nutrition Position Paper. Intravenous lipid emulsions and risk of hepatotoxicity in infants and children: a systematic review and meta-analysis.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Gastroenterol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2016;62(5):776-792. 5.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Lauriti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 Zani A,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Aufieri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 et al. Incidence, prevention, and treatment of parenteral nutrition-associated cholestasis and intestinal failure-associated liver disease in infants and children: a systematic review.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Enteral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2014;38(1):70-85. 6. Tillman EM, Helms RA. Omega-3 long chain polyunsaturated fatty acids for treatment of parenteral nutrition-associated liver disease: a review of the literature.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Pharmacol</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2011;16(1):31-38.</a:t>
            </a:r>
          </a:p>
        </p:txBody>
      </p:sp>
      <p:cxnSp>
        <p:nvCxnSpPr>
          <p:cNvPr id="4" name="Straight Connector 3">
            <a:extLst>
              <a:ext uri="{FF2B5EF4-FFF2-40B4-BE49-F238E27FC236}">
                <a16:creationId xmlns:a16="http://schemas.microsoft.com/office/drawing/2014/main" id="{06BA1BC3-3558-AD4A-A48E-4E6B8675B56D}"/>
              </a:ext>
            </a:extLst>
          </p:cNvPr>
          <p:cNvCxnSpPr/>
          <p:nvPr/>
        </p:nvCxnSpPr>
        <p:spPr>
          <a:xfrm>
            <a:off x="1407415" y="3270584"/>
            <a:ext cx="90832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100F1D-CCF4-3D49-87A4-7A326EDBBF0E}"/>
              </a:ext>
            </a:extLst>
          </p:cNvPr>
          <p:cNvCxnSpPr/>
          <p:nvPr/>
        </p:nvCxnSpPr>
        <p:spPr>
          <a:xfrm>
            <a:off x="1394889" y="4072426"/>
            <a:ext cx="9083236"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ounded Rectangle 27">
            <a:hlinkClick r:id="" action="ppaction://noaction" highlightClick="1"/>
            <a:extLst>
              <a:ext uri="{FF2B5EF4-FFF2-40B4-BE49-F238E27FC236}">
                <a16:creationId xmlns:a16="http://schemas.microsoft.com/office/drawing/2014/main" id="{393A8FE4-E252-834A-9DA3-842661381470}"/>
              </a:ext>
            </a:extLst>
          </p:cNvPr>
          <p:cNvSpPr/>
          <p:nvPr/>
        </p:nvSpPr>
        <p:spPr bwMode="auto">
          <a:xfrm>
            <a:off x="742420" y="4303127"/>
            <a:ext cx="10890814" cy="775814"/>
          </a:xfrm>
          <a:prstGeom prst="roundRect">
            <a:avLst/>
          </a:prstGeom>
          <a:solidFill>
            <a:srgbClr val="7030A0"/>
          </a:solidFill>
          <a:ln w="9525" cap="flat" cmpd="sng" algn="ctr">
            <a:solidFill>
              <a:srgbClr val="0072BB"/>
            </a:solidFill>
            <a:prstDash val="solid"/>
            <a:round/>
            <a:headEnd type="none" w="med" len="med"/>
            <a:tailEnd type="none" w="med" len="med"/>
          </a:ln>
          <a:effectLst/>
        </p:spPr>
        <p:txBody>
          <a:bodyPr vert="horz" wrap="square" lIns="182880" tIns="0" rIns="182880" bIns="0" numCol="1" rtlCol="0" anchor="ctr" anchorCtr="0" compatLnSpc="1">
            <a:prstTxWarp prst="textNoShape">
              <a:avLst/>
            </a:prstTxWarp>
          </a:bodyPr>
          <a:lstStyle/>
          <a:p>
            <a:pPr marR="0" lvl="0" algn="ctr" defTabSz="914400" eaLnBrk="1" fontAlgn="auto" latinLnBrk="0" hangingPunct="1">
              <a:lnSpc>
                <a:spcPct val="95000"/>
              </a:lnSpc>
              <a:spcBef>
                <a:spcPts val="0"/>
              </a:spcBef>
              <a:spcAft>
                <a:spcPts val="0"/>
              </a:spcAft>
              <a:buClrTx/>
              <a:buSzTx/>
              <a:tabLst/>
              <a:defRPr/>
            </a:pPr>
            <a:r>
              <a:rPr kumimoji="0" lang="en-US" i="0" u="none" strike="noStrike" kern="0" cap="none" spc="0" normalizeH="0" baseline="0" noProof="0" dirty="0">
                <a:ln>
                  <a:noFill/>
                </a:ln>
                <a:solidFill>
                  <a:schemeClr val="bg1"/>
                </a:solidFill>
                <a:effectLst/>
                <a:uLnTx/>
                <a:uFillTx/>
                <a:latin typeface="Verdana"/>
              </a:rPr>
              <a:t>Development of PNAC is associated with increased morbidity and mortality and can progress to liver fibrosis, hepatic failure, and death.</a:t>
            </a:r>
            <a:r>
              <a:rPr kumimoji="0" lang="en-US" i="0" u="none" strike="noStrike" kern="0" cap="none" spc="0" normalizeH="0" baseline="30000" noProof="0" dirty="0">
                <a:ln>
                  <a:noFill/>
                </a:ln>
                <a:solidFill>
                  <a:schemeClr val="bg1"/>
                </a:solidFill>
                <a:effectLst/>
                <a:uLnTx/>
                <a:uFillTx/>
                <a:latin typeface="Verdana"/>
              </a:rPr>
              <a:t>6</a:t>
            </a:r>
          </a:p>
        </p:txBody>
      </p:sp>
      <p:sp>
        <p:nvSpPr>
          <p:cNvPr id="2" name="TextBox 1">
            <a:extLst>
              <a:ext uri="{FF2B5EF4-FFF2-40B4-BE49-F238E27FC236}">
                <a16:creationId xmlns:a16="http://schemas.microsoft.com/office/drawing/2014/main" id="{EFCD3D83-CF2F-6146-A67E-D66CFEE9F31A}"/>
              </a:ext>
            </a:extLst>
          </p:cNvPr>
          <p:cNvSpPr txBox="1"/>
          <p:nvPr/>
        </p:nvSpPr>
        <p:spPr>
          <a:xfrm>
            <a:off x="912286" y="1418662"/>
            <a:ext cx="10437789"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PNAC is the onset of liver disease in the context of the administration of PN in patients with temporary or permanent intestinal failure.</a:t>
            </a:r>
            <a:r>
              <a:rPr lang="en-US" baseline="30000" dirty="0">
                <a:latin typeface="Verdana" panose="020B0604030504040204" pitchFamily="34" charset="0"/>
                <a:ea typeface="Verdana" panose="020B0604030504040204" pitchFamily="34" charset="0"/>
                <a:cs typeface="Verdana" panose="020B0604030504040204" pitchFamily="34" charset="0"/>
              </a:rPr>
              <a:t>1</a:t>
            </a:r>
          </a:p>
        </p:txBody>
      </p:sp>
      <p:pic>
        <p:nvPicPr>
          <p:cNvPr id="21" name="Audio 20">
            <a:hlinkClick r:id="" action="ppaction://media"/>
            <a:extLst>
              <a:ext uri="{FF2B5EF4-FFF2-40B4-BE49-F238E27FC236}">
                <a16:creationId xmlns:a16="http://schemas.microsoft.com/office/drawing/2014/main" id="{93B20500-AA44-46E5-86E4-F63524D05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0952884"/>
      </p:ext>
    </p:extLst>
  </p:cSld>
  <p:clrMapOvr>
    <a:masterClrMapping/>
  </p:clrMapOvr>
  <p:transition advTm="332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19557FC-B22F-B64F-A42B-1D80AD92244B}"/>
              </a:ext>
            </a:extLst>
          </p:cNvPr>
          <p:cNvSpPr>
            <a:spLocks noGrp="1"/>
          </p:cNvSpPr>
          <p:nvPr>
            <p:ph type="title"/>
          </p:nvPr>
        </p:nvSpPr>
        <p:spPr>
          <a:xfrm>
            <a:off x="861487" y="276736"/>
            <a:ext cx="8773580" cy="865718"/>
          </a:xfrm>
        </p:spPr>
        <p:txBody>
          <a:bodyPr wrap="square" anchor="ctr">
            <a:noAutofit/>
          </a:bodyPr>
          <a:lstStyle/>
          <a:p>
            <a:r>
              <a:rPr lang="en-US" sz="2800" dirty="0"/>
              <a:t>Premature infants are at greater risk for PNAC because of an immature liver and intestines</a:t>
            </a:r>
          </a:p>
        </p:txBody>
      </p:sp>
      <p:sp>
        <p:nvSpPr>
          <p:cNvPr id="2" name="Rectangle 1">
            <a:extLst>
              <a:ext uri="{FF2B5EF4-FFF2-40B4-BE49-F238E27FC236}">
                <a16:creationId xmlns:a16="http://schemas.microsoft.com/office/drawing/2014/main" id="{100471FE-246C-DB41-8AA6-9A6ED1491DBB}"/>
              </a:ext>
            </a:extLst>
          </p:cNvPr>
          <p:cNvSpPr/>
          <p:nvPr/>
        </p:nvSpPr>
        <p:spPr>
          <a:xfrm>
            <a:off x="689113" y="4613542"/>
            <a:ext cx="11321654" cy="1785104"/>
          </a:xfrm>
          <a:prstGeom prst="rect">
            <a:avLst/>
          </a:prstGeom>
        </p:spPr>
        <p:txBody>
          <a:bodyPr wrap="square">
            <a:spAutoFit/>
          </a:bodyPr>
          <a:lstStyle/>
          <a:p>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Koletzko</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 Goulet O, Hunt J, et al. Guidelines on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Paediatric</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Parenteral Nutrition of the European Society of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Paediatric</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Gastroenterology, Hepatology and Nutrition (ESPGHAN) and the European Society for Clinical Nutrition and Metabolism (ESPEN), Supported by the European Society of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Paediatric</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Research (ESPR).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Gastroenterol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2005;41(suppl 2):S1-87. 2.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Lacaille</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F, Gupte G,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Colomb</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V, et al. Intestinal failure-associated liver disease: a position paper of the ESPGHAN Working Group of Intestinal Failure and Intestinal Transplantation.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Gastroent</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2015;60(2):272-283. 3. Wales PW, Allen N, Worthington P, George D,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Compher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 Teitelbaum D. A.S.P.E.N. clinical guidelines: support of pediatric patients with intestinal failure at risk of parenteral nutrition-associated liver disease.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Enteral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2014;38(5):538-557. 4.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Orso</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Mandato</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Veropalumbo</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 Cecchi N,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Garzi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Vajro</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P. Pediatric parenteral nutrition-associated liver disease and cholestasis: Novel advances in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pathomechanisms</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-based prevention and treatment.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Dig Liver Dis</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2016;48(3):215-222. 5.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Satrom</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K, Gourley G. Cholestasis in preterm infants.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Perinatol</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2016;43(2):355-373. 6.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Hojsak</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I,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Colomb</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V,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Braegger</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 et al. ESPGHAN Committee on Nutrition Position Paper. Intravenous lipid emulsions and risk of hepatotoxicity in infants and children: a systematic review and meta-analysis.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Gastroent</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2016;62(5):776-792. 7.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Lauriti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 Zani A,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Aufieri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 et al. Incidence, prevention, and treatment of parenteral nutrition-associated cholestasis and intestinal failure-associated liver disease in infants and children: a systematic review.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Enteral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2014;38(1):70-85. </a:t>
            </a:r>
            <a:endParaRPr lang="en-US" sz="10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ounded Rectangle 4">
            <a:extLst>
              <a:ext uri="{FF2B5EF4-FFF2-40B4-BE49-F238E27FC236}">
                <a16:creationId xmlns:a16="http://schemas.microsoft.com/office/drawing/2014/main" id="{95A6972F-4D6B-314F-8DC1-66DB020F81AA}"/>
              </a:ext>
            </a:extLst>
          </p:cNvPr>
          <p:cNvSpPr/>
          <p:nvPr/>
        </p:nvSpPr>
        <p:spPr>
          <a:xfrm>
            <a:off x="953589" y="1381220"/>
            <a:ext cx="10646228" cy="990351"/>
          </a:xfrm>
          <a:prstGeom prst="roundRect">
            <a:avLst/>
          </a:prstGeom>
          <a:solidFill>
            <a:schemeClr val="accent1">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B942E19-64C8-F64C-8A80-E62DE4DF9B96}"/>
              </a:ext>
            </a:extLst>
          </p:cNvPr>
          <p:cNvSpPr/>
          <p:nvPr/>
        </p:nvSpPr>
        <p:spPr>
          <a:xfrm>
            <a:off x="953589" y="2451457"/>
            <a:ext cx="10646228" cy="990351"/>
          </a:xfrm>
          <a:prstGeom prst="roundRect">
            <a:avLst/>
          </a:prstGeom>
          <a:solidFill>
            <a:schemeClr val="accent1">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03805C-B6F8-AB47-8040-F315526BD9FE}"/>
              </a:ext>
            </a:extLst>
          </p:cNvPr>
          <p:cNvSpPr/>
          <p:nvPr/>
        </p:nvSpPr>
        <p:spPr>
          <a:xfrm>
            <a:off x="953589" y="3521693"/>
            <a:ext cx="10646228" cy="990351"/>
          </a:xfrm>
          <a:prstGeom prst="roundRect">
            <a:avLst/>
          </a:prstGeom>
          <a:solidFill>
            <a:schemeClr val="accent1">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750527-5392-864D-A65A-46F92AEA51D1}"/>
              </a:ext>
            </a:extLst>
          </p:cNvPr>
          <p:cNvSpPr txBox="1"/>
          <p:nvPr/>
        </p:nvSpPr>
        <p:spPr>
          <a:xfrm>
            <a:off x="2070463" y="1553229"/>
            <a:ext cx="9281160" cy="646331"/>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en-US"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Premature infants physically incapable of absorbing nutrients from normal feeding require parenteral nutrition.</a:t>
            </a:r>
            <a:r>
              <a:rPr lang="en-US" kern="0" baseline="300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1</a:t>
            </a:r>
          </a:p>
        </p:txBody>
      </p:sp>
      <p:sp>
        <p:nvSpPr>
          <p:cNvPr id="11" name="TextBox 10">
            <a:extLst>
              <a:ext uri="{FF2B5EF4-FFF2-40B4-BE49-F238E27FC236}">
                <a16:creationId xmlns:a16="http://schemas.microsoft.com/office/drawing/2014/main" id="{98B39FF4-0052-E248-A054-50758D6F95D2}"/>
              </a:ext>
            </a:extLst>
          </p:cNvPr>
          <p:cNvSpPr txBox="1"/>
          <p:nvPr/>
        </p:nvSpPr>
        <p:spPr>
          <a:xfrm>
            <a:off x="2070463" y="2621102"/>
            <a:ext cx="9281160" cy="646331"/>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en-US"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If the liver is not fully developed at birth, enterohepatic cycling is impaired, which results in cholestasis.</a:t>
            </a:r>
            <a:r>
              <a:rPr lang="en-US" kern="0" baseline="300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2-5</a:t>
            </a:r>
            <a:r>
              <a:rPr lang="en-US"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t>
            </a:r>
          </a:p>
        </p:txBody>
      </p:sp>
      <p:sp>
        <p:nvSpPr>
          <p:cNvPr id="13" name="TextBox 12">
            <a:extLst>
              <a:ext uri="{FF2B5EF4-FFF2-40B4-BE49-F238E27FC236}">
                <a16:creationId xmlns:a16="http://schemas.microsoft.com/office/drawing/2014/main" id="{58B37A08-E9B4-BB47-BF8F-8F3A3A73215F}"/>
              </a:ext>
            </a:extLst>
          </p:cNvPr>
          <p:cNvSpPr txBox="1"/>
          <p:nvPr/>
        </p:nvSpPr>
        <p:spPr>
          <a:xfrm>
            <a:off x="2070463" y="3555203"/>
            <a:ext cx="9281160" cy="923330"/>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en-US"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Infants with intestinal failure, including congenital malformations, short bowel syndrome (SBS), intestinal infections, such as necrotizing enterocolitis (NEC) or inflammatory bowel diseases often require long-term PN.</a:t>
            </a:r>
            <a:r>
              <a:rPr lang="en-US" kern="0" baseline="300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3-7</a:t>
            </a:r>
            <a:r>
              <a:rPr lang="en-US"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t>
            </a:r>
          </a:p>
        </p:txBody>
      </p:sp>
      <p:pic>
        <p:nvPicPr>
          <p:cNvPr id="10" name="Graphic 9" descr="Baby bottle outline">
            <a:extLst>
              <a:ext uri="{FF2B5EF4-FFF2-40B4-BE49-F238E27FC236}">
                <a16:creationId xmlns:a16="http://schemas.microsoft.com/office/drawing/2014/main" id="{4BE398AA-FA30-B449-876A-E60EB8EBB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826" y="1408390"/>
            <a:ext cx="914400" cy="914400"/>
          </a:xfrm>
          <a:prstGeom prst="rect">
            <a:avLst/>
          </a:prstGeom>
        </p:spPr>
      </p:pic>
      <p:pic>
        <p:nvPicPr>
          <p:cNvPr id="20" name="Graphic 19" descr="Medical outline">
            <a:extLst>
              <a:ext uri="{FF2B5EF4-FFF2-40B4-BE49-F238E27FC236}">
                <a16:creationId xmlns:a16="http://schemas.microsoft.com/office/drawing/2014/main" id="{95335AB0-1EE4-D647-81A6-3460D20FF9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4826" y="3543859"/>
            <a:ext cx="914400" cy="914400"/>
          </a:xfrm>
          <a:prstGeom prst="rect">
            <a:avLst/>
          </a:prstGeom>
        </p:spPr>
      </p:pic>
      <p:pic>
        <p:nvPicPr>
          <p:cNvPr id="22" name="Graphic 21" descr="Stroller outline">
            <a:extLst>
              <a:ext uri="{FF2B5EF4-FFF2-40B4-BE49-F238E27FC236}">
                <a16:creationId xmlns:a16="http://schemas.microsoft.com/office/drawing/2014/main" id="{03827C59-EA33-F847-9D6D-50405102EA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4826" y="2460296"/>
            <a:ext cx="914400" cy="914400"/>
          </a:xfrm>
          <a:prstGeom prst="rect">
            <a:avLst/>
          </a:prstGeom>
        </p:spPr>
      </p:pic>
      <p:pic>
        <p:nvPicPr>
          <p:cNvPr id="15" name="Audio 14">
            <a:hlinkClick r:id="" action="ppaction://media"/>
            <a:extLst>
              <a:ext uri="{FF2B5EF4-FFF2-40B4-BE49-F238E27FC236}">
                <a16:creationId xmlns:a16="http://schemas.microsoft.com/office/drawing/2014/main" id="{F409266B-27EF-451C-AEB8-9490F1CB07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3293255"/>
      </p:ext>
    </p:extLst>
  </p:cSld>
  <p:clrMapOvr>
    <a:masterClrMapping/>
  </p:clrMapOvr>
  <p:transition advTm="2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0E0125-A1B0-B44A-9426-0BBB24CD9D21}"/>
              </a:ext>
            </a:extLst>
          </p:cNvPr>
          <p:cNvSpPr/>
          <p:nvPr/>
        </p:nvSpPr>
        <p:spPr>
          <a:xfrm>
            <a:off x="1670809" y="2685843"/>
            <a:ext cx="9013762"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4D3426-3503-E642-AAF7-72A51A6B8EAF}"/>
              </a:ext>
            </a:extLst>
          </p:cNvPr>
          <p:cNvSpPr>
            <a:spLocks noGrp="1"/>
          </p:cNvSpPr>
          <p:nvPr>
            <p:ph type="title"/>
          </p:nvPr>
        </p:nvSpPr>
        <p:spPr>
          <a:xfrm>
            <a:off x="912286" y="344161"/>
            <a:ext cx="8562454" cy="995770"/>
          </a:xfrm>
        </p:spPr>
        <p:txBody>
          <a:bodyPr>
            <a:normAutofit/>
          </a:bodyPr>
          <a:lstStyle/>
          <a:p>
            <a:r>
              <a:rPr lang="en-US" altLang="en-US" sz="2800" dirty="0"/>
              <a:t>The longer an infant is on PN, the greater the chance for developing PNAC</a:t>
            </a:r>
            <a:r>
              <a:rPr lang="en-US" altLang="en-US" sz="2800" baseline="30000" dirty="0"/>
              <a:t>1</a:t>
            </a:r>
            <a:r>
              <a:rPr lang="en-US" altLang="en-US" sz="2800" dirty="0"/>
              <a:t> </a:t>
            </a:r>
            <a:endParaRPr lang="en-US" sz="2800" dirty="0"/>
          </a:p>
        </p:txBody>
      </p:sp>
      <p:graphicFrame>
        <p:nvGraphicFramePr>
          <p:cNvPr id="6" name="Content Placeholder 5">
            <a:extLst>
              <a:ext uri="{FF2B5EF4-FFF2-40B4-BE49-F238E27FC236}">
                <a16:creationId xmlns:a16="http://schemas.microsoft.com/office/drawing/2014/main" id="{76A59C64-9403-8248-A875-364F465743E8}"/>
              </a:ext>
            </a:extLst>
          </p:cNvPr>
          <p:cNvGraphicFramePr>
            <a:graphicFrameLocks noGrp="1"/>
          </p:cNvGraphicFramePr>
          <p:nvPr>
            <p:ph idx="1"/>
          </p:nvPr>
        </p:nvGraphicFramePr>
        <p:xfrm>
          <a:off x="1670809" y="3123941"/>
          <a:ext cx="9013762" cy="268693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D9AA207F-8B88-EA46-9E63-E5EB0B93113E}"/>
              </a:ext>
            </a:extLst>
          </p:cNvPr>
          <p:cNvSpPr txBox="1"/>
          <p:nvPr/>
        </p:nvSpPr>
        <p:spPr>
          <a:xfrm>
            <a:off x="1670809" y="2685843"/>
            <a:ext cx="8202061" cy="461665"/>
          </a:xfrm>
          <a:prstGeom prst="rect">
            <a:avLst/>
          </a:prstGeom>
          <a:noFill/>
        </p:spPr>
        <p:txBody>
          <a:bodyPr wrap="square" rtlCol="0">
            <a:spAutoFit/>
          </a:bodyPr>
          <a:lstStyle/>
          <a:p>
            <a:r>
              <a:rPr lang="en-US" sz="2400" dirty="0">
                <a:solidFill>
                  <a:schemeClr val="bg1"/>
                </a:solidFill>
                <a:latin typeface="+mn-lt"/>
              </a:rPr>
              <a:t>Incidence of PNAC in 947 neonates</a:t>
            </a:r>
          </a:p>
        </p:txBody>
      </p:sp>
      <p:sp>
        <p:nvSpPr>
          <p:cNvPr id="16" name="TextBox 15">
            <a:extLst>
              <a:ext uri="{FF2B5EF4-FFF2-40B4-BE49-F238E27FC236}">
                <a16:creationId xmlns:a16="http://schemas.microsoft.com/office/drawing/2014/main" id="{4EB70003-1F6F-4049-BC95-DB5B033C4E3C}"/>
              </a:ext>
            </a:extLst>
          </p:cNvPr>
          <p:cNvSpPr txBox="1"/>
          <p:nvPr/>
        </p:nvSpPr>
        <p:spPr>
          <a:xfrm>
            <a:off x="1098414" y="1535833"/>
            <a:ext cx="9995171" cy="954107"/>
          </a:xfrm>
          <a:prstGeom prst="rect">
            <a:avLst/>
          </a:prstGeom>
          <a:noFill/>
        </p:spPr>
        <p:txBody>
          <a:bodyPr wrap="square" rtlCol="0">
            <a:spAutoFit/>
          </a:bodyPr>
          <a:lstStyle/>
          <a:p>
            <a:pPr algn="ctr"/>
            <a:r>
              <a:rPr lang="en-US" sz="2800" b="1" dirty="0">
                <a:solidFill>
                  <a:srgbClr val="0072BB"/>
                </a:solidFill>
                <a:latin typeface="+mn-lt"/>
              </a:rPr>
              <a:t>Overall average incidence of PNAC was </a:t>
            </a:r>
            <a:r>
              <a:rPr lang="en-US" sz="2800" b="1" dirty="0">
                <a:solidFill>
                  <a:srgbClr val="7030A0"/>
                </a:solidFill>
                <a:latin typeface="+mn-lt"/>
              </a:rPr>
              <a:t>29.9% </a:t>
            </a:r>
            <a:br>
              <a:rPr lang="en-US" sz="2000" b="1" dirty="0">
                <a:solidFill>
                  <a:srgbClr val="7030A0"/>
                </a:solidFill>
                <a:latin typeface="+mn-lt"/>
              </a:rPr>
            </a:br>
            <a:r>
              <a:rPr lang="en-US" sz="2800" b="1" dirty="0">
                <a:solidFill>
                  <a:srgbClr val="0072BB"/>
                </a:solidFill>
                <a:latin typeface="+mn-lt"/>
              </a:rPr>
              <a:t>in children under 18 receiving PN for </a:t>
            </a:r>
            <a:r>
              <a:rPr lang="en-US" sz="2800" b="1" u="sng" dirty="0">
                <a:solidFill>
                  <a:srgbClr val="0072BB"/>
                </a:solidFill>
                <a:latin typeface="+mn-lt"/>
              </a:rPr>
              <a:t>&gt;</a:t>
            </a:r>
            <a:r>
              <a:rPr lang="en-US" sz="2800" b="1" dirty="0">
                <a:solidFill>
                  <a:srgbClr val="0072BB"/>
                </a:solidFill>
                <a:latin typeface="+mn-lt"/>
              </a:rPr>
              <a:t> 14 days</a:t>
            </a:r>
            <a:r>
              <a:rPr lang="en-US" sz="2800" b="1" baseline="30000" dirty="0">
                <a:solidFill>
                  <a:srgbClr val="0072BB"/>
                </a:solidFill>
                <a:latin typeface="+mn-lt"/>
              </a:rPr>
              <a:t>1</a:t>
            </a:r>
          </a:p>
        </p:txBody>
      </p:sp>
      <p:sp>
        <p:nvSpPr>
          <p:cNvPr id="24" name="Rectangle 23">
            <a:extLst>
              <a:ext uri="{FF2B5EF4-FFF2-40B4-BE49-F238E27FC236}">
                <a16:creationId xmlns:a16="http://schemas.microsoft.com/office/drawing/2014/main" id="{76AB6DB3-C6E7-594A-8F13-D9DD82CE0C9E}"/>
              </a:ext>
            </a:extLst>
          </p:cNvPr>
          <p:cNvSpPr/>
          <p:nvPr/>
        </p:nvSpPr>
        <p:spPr>
          <a:xfrm>
            <a:off x="759931" y="5998743"/>
            <a:ext cx="10915030" cy="37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p>
            <a:pPr eaLnBrk="1" hangingPunct="1">
              <a:spcBef>
                <a:spcPts val="200"/>
              </a:spcBef>
              <a:tabLst>
                <a:tab pos="8248650" algn="r"/>
              </a:tabLst>
            </a:pP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Lauriti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 Zani A,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Aufieri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 et al. Incidence, prevention, and treatment of parenteral nutrition-associated cholestasis and intestinal failure-associated liver disease in infants and children: a systematic review.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Enteral Nutr.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2014;38(1):70-85.</a:t>
            </a:r>
          </a:p>
        </p:txBody>
      </p:sp>
      <p:pic>
        <p:nvPicPr>
          <p:cNvPr id="9" name="Audio 8">
            <a:hlinkClick r:id="" action="ppaction://media"/>
            <a:extLst>
              <a:ext uri="{FF2B5EF4-FFF2-40B4-BE49-F238E27FC236}">
                <a16:creationId xmlns:a16="http://schemas.microsoft.com/office/drawing/2014/main" id="{566B5A3C-4AE6-44C4-B477-B7CFFE5A1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6889177"/>
      </p:ext>
    </p:extLst>
  </p:cSld>
  <p:clrMapOvr>
    <a:masterClrMapping/>
  </p:clrMapOvr>
  <p:transition advTm="250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84249-420D-F545-9DFE-DF74C082DB36}"/>
              </a:ext>
            </a:extLst>
          </p:cNvPr>
          <p:cNvSpPr>
            <a:spLocks noGrp="1"/>
          </p:cNvSpPr>
          <p:nvPr>
            <p:ph type="title"/>
          </p:nvPr>
        </p:nvSpPr>
        <p:spPr>
          <a:xfrm>
            <a:off x="912286" y="353961"/>
            <a:ext cx="7711209" cy="867358"/>
          </a:xfrm>
        </p:spPr>
        <p:txBody>
          <a:bodyPr>
            <a:normAutofit/>
          </a:bodyPr>
          <a:lstStyle/>
          <a:p>
            <a:r>
              <a:rPr lang="en-US" sz="2800" dirty="0"/>
              <a:t>Certain conditions may increase the risk of PNAC</a:t>
            </a:r>
          </a:p>
        </p:txBody>
      </p:sp>
      <p:graphicFrame>
        <p:nvGraphicFramePr>
          <p:cNvPr id="8" name="Content Placeholder 4">
            <a:extLst>
              <a:ext uri="{FF2B5EF4-FFF2-40B4-BE49-F238E27FC236}">
                <a16:creationId xmlns:a16="http://schemas.microsoft.com/office/drawing/2014/main" id="{8982E321-F08C-7C4E-A776-C20C739E29FF}"/>
              </a:ext>
            </a:extLst>
          </p:cNvPr>
          <p:cNvGraphicFramePr>
            <a:graphicFrameLocks noGrp="1"/>
          </p:cNvGraphicFramePr>
          <p:nvPr>
            <p:ph idx="1"/>
          </p:nvPr>
        </p:nvGraphicFramePr>
        <p:xfrm>
          <a:off x="1140995" y="1588924"/>
          <a:ext cx="9594166" cy="3680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8B68F372-4B0E-9D43-9FD5-613EAB4CEE4C}"/>
              </a:ext>
            </a:extLst>
          </p:cNvPr>
          <p:cNvSpPr txBox="1"/>
          <p:nvPr/>
        </p:nvSpPr>
        <p:spPr>
          <a:xfrm>
            <a:off x="747203" y="5503211"/>
            <a:ext cx="10941214" cy="86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27432" anchor="b"/>
          <a:lstStyle>
            <a:defPPr>
              <a:defRPr lang="en-US"/>
            </a:defPPr>
            <a:lvl1pPr marL="0" marR="0" lvl="0" indent="0" defTabSz="914400" eaLnBrk="1" latinLnBrk="0" hangingPunct="1">
              <a:lnSpc>
                <a:spcPct val="90000"/>
              </a:lnSpc>
              <a:spcBef>
                <a:spcPts val="200"/>
              </a:spcBef>
              <a:buClrTx/>
              <a:buSzTx/>
              <a:buFontTx/>
              <a:buNone/>
              <a:tabLst>
                <a:tab pos="8248650" algn="r"/>
              </a:tabLst>
              <a:defRPr kumimoji="0" sz="800" b="0" i="0" u="none" strike="noStrike" cap="none" spc="0" normalizeH="0" baseline="0">
                <a:ln>
                  <a:noFill/>
                </a:ln>
                <a:solidFill>
                  <a:schemeClr val="tx1">
                    <a:lumMod val="50000"/>
                    <a:lumOff val="50000"/>
                  </a:schemeClr>
                </a:solidFill>
                <a:effectLst/>
                <a:uLnTx/>
                <a:uFillTx/>
                <a:latin typeface="+mn-lt"/>
              </a:defRPr>
            </a:lvl1pPr>
          </a:lstStyle>
          <a:p>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Tillman EM, Helms RA. Omega-3 long chain polyunsaturated fatty acids for treatment of parenteral nutrition-associated liver disease: a review of the literature.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Pharmacol</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2011;16(1):31-38. 2.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Lauriti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 Zani A,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Aufieri</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 et al. Incidence, prevention, and treatment of parenteral nutrition-associated cholestasis and intestinal failure-associated liver disease in infants and children: a systematic review.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JPEN 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Parenter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Enteral Nutr.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2014;38(1):70-85. 3. Rangel ST, Calkins CM, Cowles RA, et al. Parenteral nutrition–associated cholestasis: an American Pediatric Surgical Association Outcomes and Clinical Trials Committee systematic review.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Pediatr</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Surg. </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2012;47(1):225–240.</a:t>
            </a:r>
          </a:p>
        </p:txBody>
      </p:sp>
      <p:pic>
        <p:nvPicPr>
          <p:cNvPr id="7" name="Audio 6">
            <a:hlinkClick r:id="" action="ppaction://media"/>
            <a:extLst>
              <a:ext uri="{FF2B5EF4-FFF2-40B4-BE49-F238E27FC236}">
                <a16:creationId xmlns:a16="http://schemas.microsoft.com/office/drawing/2014/main" id="{AE85E1C0-FA59-4C5D-BA40-B7948E0B1A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6979722"/>
      </p:ext>
    </p:extLst>
  </p:cSld>
  <p:clrMapOvr>
    <a:masterClrMapping/>
  </p:clrMapOvr>
  <p:transition advTm="172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D33-B604-5A4F-A890-F9B927FB6679}"/>
              </a:ext>
            </a:extLst>
          </p:cNvPr>
          <p:cNvSpPr>
            <a:spLocks noGrp="1"/>
          </p:cNvSpPr>
          <p:nvPr>
            <p:ph type="title"/>
          </p:nvPr>
        </p:nvSpPr>
        <p:spPr>
          <a:xfrm>
            <a:off x="861487" y="531340"/>
            <a:ext cx="8449733" cy="706911"/>
          </a:xfrm>
        </p:spPr>
        <p:txBody>
          <a:bodyPr>
            <a:normAutofit/>
          </a:bodyPr>
          <a:lstStyle/>
          <a:p>
            <a:r>
              <a:rPr lang="en-US" dirty="0"/>
              <a:t>Monitor liver function in infants on PN</a:t>
            </a:r>
          </a:p>
        </p:txBody>
      </p:sp>
      <p:sp>
        <p:nvSpPr>
          <p:cNvPr id="4" name="Content Placeholder 3">
            <a:extLst>
              <a:ext uri="{FF2B5EF4-FFF2-40B4-BE49-F238E27FC236}">
                <a16:creationId xmlns:a16="http://schemas.microsoft.com/office/drawing/2014/main" id="{D5D86927-F435-4E4A-848F-0211C47B4951}"/>
              </a:ext>
            </a:extLst>
          </p:cNvPr>
          <p:cNvSpPr>
            <a:spLocks noGrp="1"/>
          </p:cNvSpPr>
          <p:nvPr>
            <p:ph idx="1"/>
          </p:nvPr>
        </p:nvSpPr>
        <p:spPr>
          <a:xfrm>
            <a:off x="861487" y="1469808"/>
            <a:ext cx="10566402" cy="1002392"/>
          </a:xfrm>
        </p:spPr>
        <p:txBody>
          <a:bodyPr>
            <a:normAutofit/>
          </a:bodyPr>
          <a:lstStyle/>
          <a:p>
            <a:pPr marL="0" indent="0">
              <a:lnSpc>
                <a:spcPct val="120000"/>
              </a:lnSpc>
              <a:buNone/>
            </a:pPr>
            <a:r>
              <a:rPr lang="en-US" dirty="0">
                <a:solidFill>
                  <a:srgbClr val="0070C0"/>
                </a:solidFill>
              </a:rPr>
              <a:t>An alteration in DBIL </a:t>
            </a:r>
            <a:r>
              <a:rPr lang="en-US" dirty="0"/>
              <a:t>is the earliest laboratory test that can indicate liver injury that is associated with PN</a:t>
            </a:r>
            <a:r>
              <a:rPr lang="en-US" baseline="30000" dirty="0"/>
              <a:t>1</a:t>
            </a:r>
            <a:r>
              <a:rPr lang="en-US" dirty="0"/>
              <a:t> </a:t>
            </a:r>
          </a:p>
        </p:txBody>
      </p:sp>
      <p:sp>
        <p:nvSpPr>
          <p:cNvPr id="5" name="Rounded Rectangle 4">
            <a:extLst>
              <a:ext uri="{FF2B5EF4-FFF2-40B4-BE49-F238E27FC236}">
                <a16:creationId xmlns:a16="http://schemas.microsoft.com/office/drawing/2014/main" id="{3CCBFA9B-931B-E84C-9120-6C767CCECF2B}"/>
              </a:ext>
            </a:extLst>
          </p:cNvPr>
          <p:cNvSpPr/>
          <p:nvPr/>
        </p:nvSpPr>
        <p:spPr>
          <a:xfrm>
            <a:off x="1061450" y="2703757"/>
            <a:ext cx="10069099" cy="2332553"/>
          </a:xfrm>
          <a:prstGeom prst="roundRect">
            <a:avLst/>
          </a:prstGeom>
          <a:solidFill>
            <a:srgbClr val="0070C0"/>
          </a:solidFill>
        </p:spPr>
        <p:txBody>
          <a:bodyPr wrap="square">
            <a:spAutoFit/>
          </a:bodyPr>
          <a:lstStyle/>
          <a:p>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Appropriate initiation of Omegaven is key</a:t>
            </a:r>
            <a:r>
              <a:rPr lang="en-US"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285750" indent="-285750">
              <a:spcBef>
                <a:spcPts val="600"/>
              </a:spcBef>
              <a:buFont typeface="Arial" panose="020B0604020202020204" pitchFamily="34" charset="0"/>
              <a:buChar char="•"/>
            </a:pP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Dosing: </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initiate in PN-dependent pediatric patients as soon as direct or conjugated bilirubin levels are </a:t>
            </a:r>
            <a:r>
              <a:rPr lang="en-US" sz="1600" u="sng" dirty="0">
                <a:solidFill>
                  <a:schemeClr val="bg1"/>
                </a:solidFill>
                <a:latin typeface="Verdana" panose="020B0604030504040204" pitchFamily="34" charset="0"/>
                <a:ea typeface="Verdana" panose="020B0604030504040204" pitchFamily="34" charset="0"/>
                <a:cs typeface="Verdana" panose="020B0604030504040204" pitchFamily="34" charset="0"/>
              </a:rPr>
              <a:t>&gt;</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2 mg/dL.</a:t>
            </a:r>
            <a:endParaRPr lang="en-US" sz="16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600"/>
              </a:spcBef>
              <a:buFont typeface="Arial" panose="020B0604020202020204" pitchFamily="34" charset="0"/>
              <a:buChar char="•"/>
            </a:pP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Duration: </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administer Omegaven until direct or conjugated bilirubin levels are &lt;2 mg/dL or until the patient no longer requires PN.</a:t>
            </a:r>
            <a:endParaRPr lang="en-US" sz="16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635000" lvl="1" indent="-312738">
              <a:spcBef>
                <a:spcPts val="600"/>
              </a:spcBef>
              <a:buFont typeface="Courier New" panose="02070309020205020404" pitchFamily="49" charset="0"/>
              <a:buChar char="o"/>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Patients in our clinical trials conducted at Boston Children's Hospital and Texas Children's Hospital received Omegaven for a median of 2.7 months and up to 8 years.</a:t>
            </a:r>
            <a:endParaRPr lang="en-US" sz="1600" baseline="30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D2FCDD0D-F423-9947-905A-642DB9DBBE4C}"/>
              </a:ext>
            </a:extLst>
          </p:cNvPr>
          <p:cNvSpPr/>
          <p:nvPr/>
        </p:nvSpPr>
        <p:spPr>
          <a:xfrm>
            <a:off x="677546" y="6048345"/>
            <a:ext cx="9443484" cy="400110"/>
          </a:xfrm>
          <a:prstGeom prst="rect">
            <a:avLst/>
          </a:prstGeom>
        </p:spPr>
        <p:txBody>
          <a:bodyPr wrap="square">
            <a:spAutoFit/>
          </a:bodyPr>
          <a:lstStyle/>
          <a:p>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 </a:t>
            </a:r>
            <a:r>
              <a:rPr lang="en-US"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Satrom</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K, Gourley G. Cholestasis in preterm infants. </a:t>
            </a:r>
            <a:r>
              <a:rPr lang="en-US" sz="10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Clin </a:t>
            </a:r>
            <a:r>
              <a:rPr lang="en-US" sz="1000"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Perinatol</a:t>
            </a:r>
            <a:r>
              <a:rPr lang="en-US"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2016;43(2):355-373. 2. Omegaven Prescribing Information, Fresenius Kabi USA, LLC. 2020.</a:t>
            </a:r>
          </a:p>
        </p:txBody>
      </p:sp>
      <p:pic>
        <p:nvPicPr>
          <p:cNvPr id="15" name="Audio 14">
            <a:hlinkClick r:id="" action="ppaction://media"/>
            <a:extLst>
              <a:ext uri="{FF2B5EF4-FFF2-40B4-BE49-F238E27FC236}">
                <a16:creationId xmlns:a16="http://schemas.microsoft.com/office/drawing/2014/main" id="{C9AAB62D-C0AA-4D66-8972-F85DACC4D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4193492"/>
      </p:ext>
    </p:extLst>
  </p:cSld>
  <p:clrMapOvr>
    <a:masterClrMapping/>
  </p:clrMapOvr>
  <p:transition advTm="372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pgyKVmXToKmTyuE6kTQnQ"/>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FCyXbKwTGC15tJFaYsG5g"/>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oBxKCkDKR5WyZsF1zbIgag"/>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K_Lipid 2017">
      <a:dk1>
        <a:sysClr val="windowText" lastClr="000000"/>
      </a:dk1>
      <a:lt1>
        <a:sysClr val="window" lastClr="FFFFFF"/>
      </a:lt1>
      <a:dk2>
        <a:srgbClr val="8198A5"/>
      </a:dk2>
      <a:lt2>
        <a:srgbClr val="DAE0EA"/>
      </a:lt2>
      <a:accent1>
        <a:srgbClr val="0063BE"/>
      </a:accent1>
      <a:accent2>
        <a:srgbClr val="C050BB"/>
      </a:accent2>
      <a:accent3>
        <a:srgbClr val="3EA0A0"/>
      </a:accent3>
      <a:accent4>
        <a:srgbClr val="DC7150"/>
      </a:accent4>
      <a:accent5>
        <a:srgbClr val="7984C5"/>
      </a:accent5>
      <a:accent6>
        <a:srgbClr val="FBE72D"/>
      </a:accent6>
      <a:hlink>
        <a:srgbClr val="DD473B"/>
      </a:hlink>
      <a:folHlink>
        <a:srgbClr val="7BB8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FA117471B54664A9CC31018DF4BE910" ma:contentTypeVersion="13" ma:contentTypeDescription="Ein neues Dokument erstellen." ma:contentTypeScope="" ma:versionID="83ed83c4d8159de16310c0e4da1baf44">
  <xsd:schema xmlns:xsd="http://www.w3.org/2001/XMLSchema" xmlns:xs="http://www.w3.org/2001/XMLSchema" xmlns:p="http://schemas.microsoft.com/office/2006/metadata/properties" xmlns:ns3="4bec7568-e6ef-4d59-9121-eb63bff6c78f" xmlns:ns4="abb65dd0-9b5b-4fe7-8982-f9082b3d604f" targetNamespace="http://schemas.microsoft.com/office/2006/metadata/properties" ma:root="true" ma:fieldsID="a2c9ea6af2e1ea27b8c98b322b8bd3f0" ns3:_="" ns4:_="">
    <xsd:import namespace="4bec7568-e6ef-4d59-9121-eb63bff6c78f"/>
    <xsd:import namespace="abb65dd0-9b5b-4fe7-8982-f9082b3d60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c7568-e6ef-4d59-9121-eb63bff6c78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b65dd0-9b5b-4fe7-8982-f9082b3d604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EE4E9E-C054-4670-AA1B-EA8746EBD779}">
  <ds:schemaRefs>
    <ds:schemaRef ds:uri="http://schemas.microsoft.com/sharepoint/v3/contenttype/forms"/>
  </ds:schemaRefs>
</ds:datastoreItem>
</file>

<file path=customXml/itemProps2.xml><?xml version="1.0" encoding="utf-8"?>
<ds:datastoreItem xmlns:ds="http://schemas.openxmlformats.org/officeDocument/2006/customXml" ds:itemID="{B0F53F83-8086-4B1B-9DEC-ABF2982916C7}">
  <ds:schemaRef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abb65dd0-9b5b-4fe7-8982-f9082b3d604f"/>
    <ds:schemaRef ds:uri="4bec7568-e6ef-4d59-9121-eb63bff6c78f"/>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69914FA-2BDD-4944-AB04-B3327E92E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ec7568-e6ef-4d59-9121-eb63bff6c78f"/>
    <ds:schemaRef ds:uri="abb65dd0-9b5b-4fe7-8982-f9082b3d60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5930</Words>
  <Application>Microsoft Office PowerPoint</Application>
  <PresentationFormat>Widescreen</PresentationFormat>
  <Paragraphs>685</Paragraphs>
  <Slides>33</Slides>
  <Notes>33</Notes>
  <HiddenSlides>0</HiddenSlides>
  <MMClips>33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Calibri</vt:lpstr>
      <vt:lpstr>Calibri Light</vt:lpstr>
      <vt:lpstr>Courier New</vt:lpstr>
      <vt:lpstr>Verdana</vt:lpstr>
      <vt:lpstr>Wingdings</vt:lpstr>
      <vt:lpstr>Custom Design</vt:lpstr>
      <vt:lpstr>think-cell Slide</vt:lpstr>
      <vt:lpstr>PowerPoint Presentation</vt:lpstr>
      <vt:lpstr>Omegaven® (fish oil triglycerides) injectable emulsion</vt:lpstr>
      <vt:lpstr>Omegaven® (fish oil triglycerides) injectable emulsion</vt:lpstr>
      <vt:lpstr>Objectives</vt:lpstr>
      <vt:lpstr>What is PNAC?</vt:lpstr>
      <vt:lpstr>Premature infants are at greater risk for PNAC because of an immature liver and intestines</vt:lpstr>
      <vt:lpstr>The longer an infant is on PN, the greater the chance for developing PNAC1 </vt:lpstr>
      <vt:lpstr>Certain conditions may increase the risk of PNAC</vt:lpstr>
      <vt:lpstr>Monitor liver function in infants on PN</vt:lpstr>
      <vt:lpstr>Recommendations for ILEs in PN for Pediatrics</vt:lpstr>
      <vt:lpstr>ESPEN guidelines on lipids in pediatric PN1</vt:lpstr>
      <vt:lpstr>ILE composition comparison</vt:lpstr>
      <vt:lpstr>Importance of DHA and EPA (ω-3 fatty acids)</vt:lpstr>
      <vt:lpstr>PowerPoint Presentation</vt:lpstr>
      <vt:lpstr>PowerPoint Presentation</vt:lpstr>
      <vt:lpstr>Clinical Studies</vt:lpstr>
      <vt:lpstr>Original study1,2</vt:lpstr>
      <vt:lpstr>Pediatric patients treated with Omegaven  attained age-appropriate growth1</vt:lpstr>
      <vt:lpstr>No significant changes in head circumference vs. SOLE recipients1</vt:lpstr>
      <vt:lpstr>Omegaven-treated patients experienced lower DBIL levels</vt:lpstr>
      <vt:lpstr>Omegaven-treated patients demonstrated improvement in liver function parameters</vt:lpstr>
      <vt:lpstr>Essential fatty acid status in patients receiving Omegaven1,2</vt:lpstr>
      <vt:lpstr>Omegaven-treated patients undergoing liver transplantation1</vt:lpstr>
      <vt:lpstr>Summary</vt:lpstr>
      <vt:lpstr>Brief Summary of Prescribing Information</vt:lpstr>
      <vt:lpstr>Brief Summary of Prescribing Information Omegaven (fish oil triglycerides) injectable emulsion, for intravenous use</vt:lpstr>
      <vt:lpstr>Brief Summary of Prescribing Information Omegaven (fish oil triglycerides) injectable emulsion, for intravenous use</vt:lpstr>
      <vt:lpstr>Brief Summary of Prescribing Information Omegaven (fish oil triglycerides) injectable emulsion, for intravenous use</vt:lpstr>
      <vt:lpstr>Brief Summary of Prescribing Information Omegaven (fish oil triglycerides) injectable emulsion, for intravenous use</vt:lpstr>
      <vt:lpstr>Brief Summary of Prescribing Information Omegaven (fish oil triglycerides) injectable emulsion, for intravenous use</vt:lpstr>
      <vt:lpstr>Brief Summary of Prescribing Information Omegaven (fish oil triglycerides) injectable emulsion, for intravenous use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2020-05-01T14:52:52Z</cp:lastPrinted>
  <dcterms:created xsi:type="dcterms:W3CDTF">2020-04-15T15:23:18Z</dcterms:created>
  <dcterms:modified xsi:type="dcterms:W3CDTF">2021-09-07T15:17:29Z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0x0101005FA117471B54664A9CC31018DF4BE910</vt:lpwstr>
  </property>
</Properties>
</file>