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0" r:id="rId4"/>
  </p:sldMasterIdLst>
  <p:notesMasterIdLst>
    <p:notesMasterId r:id="rId47"/>
  </p:notesMasterIdLst>
  <p:handoutMasterIdLst>
    <p:handoutMasterId r:id="rId48"/>
  </p:handoutMasterIdLst>
  <p:sldIdLst>
    <p:sldId id="257" r:id="rId5"/>
    <p:sldId id="2285" r:id="rId6"/>
    <p:sldId id="265" r:id="rId7"/>
    <p:sldId id="2232" r:id="rId8"/>
    <p:sldId id="924" r:id="rId9"/>
    <p:sldId id="6740" r:id="rId10"/>
    <p:sldId id="819" r:id="rId11"/>
    <p:sldId id="1411" r:id="rId12"/>
    <p:sldId id="830" r:id="rId13"/>
    <p:sldId id="919" r:id="rId14"/>
    <p:sldId id="2256" r:id="rId15"/>
    <p:sldId id="2290" r:id="rId16"/>
    <p:sldId id="266" r:id="rId17"/>
    <p:sldId id="258" r:id="rId18"/>
    <p:sldId id="2281" r:id="rId19"/>
    <p:sldId id="2276" r:id="rId20"/>
    <p:sldId id="263" r:id="rId21"/>
    <p:sldId id="262" r:id="rId22"/>
    <p:sldId id="2254" r:id="rId23"/>
    <p:sldId id="849" r:id="rId24"/>
    <p:sldId id="913" r:id="rId25"/>
    <p:sldId id="2286" r:id="rId26"/>
    <p:sldId id="2280" r:id="rId27"/>
    <p:sldId id="2278" r:id="rId28"/>
    <p:sldId id="916" r:id="rId29"/>
    <p:sldId id="6738" r:id="rId30"/>
    <p:sldId id="310" r:id="rId31"/>
    <p:sldId id="2264" r:id="rId32"/>
    <p:sldId id="2269" r:id="rId33"/>
    <p:sldId id="2270" r:id="rId34"/>
    <p:sldId id="2265" r:id="rId35"/>
    <p:sldId id="2266" r:id="rId36"/>
    <p:sldId id="2267" r:id="rId37"/>
    <p:sldId id="2268" r:id="rId38"/>
    <p:sldId id="2271" r:id="rId39"/>
    <p:sldId id="864" r:id="rId40"/>
    <p:sldId id="865" r:id="rId41"/>
    <p:sldId id="866" r:id="rId42"/>
    <p:sldId id="867" r:id="rId43"/>
    <p:sldId id="868" r:id="rId44"/>
    <p:sldId id="869" r:id="rId45"/>
    <p:sldId id="2292" r:id="rId46"/>
  </p:sldIdLst>
  <p:sldSz cx="12192000" cy="6858000"/>
  <p:notesSz cx="6950075" cy="9236075"/>
  <p:custDataLst>
    <p:tags r:id="rId49"/>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3816" userDrawn="1">
          <p15:clr>
            <a:srgbClr val="A4A3A4"/>
          </p15:clr>
        </p15:guide>
        <p15:guide id="3" orient="horz" pos="3936" userDrawn="1">
          <p15:clr>
            <a:srgbClr val="A4A3A4"/>
          </p15:clr>
        </p15:guide>
        <p15:guide id="4" pos="6960" userDrawn="1">
          <p15:clr>
            <a:srgbClr val="A4A3A4"/>
          </p15:clr>
        </p15:guide>
        <p15:guide id="6" pos="3336" userDrawn="1">
          <p15:clr>
            <a:srgbClr val="A4A3A4"/>
          </p15:clr>
        </p15:guide>
        <p15:guide id="7" orient="horz" pos="1584" userDrawn="1">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AF6613-509D-8396-06BF-3E54FDEDADD8}" name="Allison Weakly" initials="AW" userId="S::allison@sfcgroup1.com::2bc597bf-06df-4fa3-b283-5dae21c38488" providerId="AD"/>
  <p188:author id="{0C2F8F19-FB1D-CF1E-8A10-888CBF3245A3}" name="Meg Wanick" initials="MW" userId="S::meg@sfcgroup1.com::c44ad744-7ef6-4638-ad20-94dc0c8555d4" providerId="AD"/>
  <p188:author id="{BC184484-37DB-9EC4-5D64-E5645607596F}" name="Savannah M" initials="SM" userId="49af2bbaab590af5" providerId="Windows Live"/>
  <p188:author id="{EB43DB9F-4A45-A1F0-88A2-1FBC9FD54E20}" name="Jen Fry Devault" initials="JFD" userId="S::jen@sfcgroup1.com::7167cbd9-60a9-40a9-a9da-b8e8cf3f8eaa" providerId="AD"/>
  <p188:author id="{BED935AB-93E1-8D99-7E40-8AC1391D0E5D}" name="Cody Phenis" initials="CP" userId="Cody Phenis" providerId="None"/>
  <p188:author id="{FD144BE5-B894-AB42-8E23-AE63220926A2}" name="Caroline Stefanon" initials="CS" userId="S::caroline@sfcgroup1.com::fbb6a1a3-0150-4fe0-ada1-1946ecd6cc4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1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00B0F0"/>
    <a:srgbClr val="E4ECFF"/>
    <a:srgbClr val="DFD6FF"/>
    <a:srgbClr val="D3A8DE"/>
    <a:srgbClr val="00B4B4"/>
    <a:srgbClr val="00C0C0"/>
    <a:srgbClr val="F4FFEE"/>
    <a:srgbClr val="7030A0"/>
    <a:srgbClr val="DDBF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94" autoAdjust="0"/>
    <p:restoredTop sz="68769" autoAdjust="0"/>
  </p:normalViewPr>
  <p:slideViewPr>
    <p:cSldViewPr snapToGrid="0">
      <p:cViewPr varScale="1">
        <p:scale>
          <a:sx n="28" d="100"/>
          <a:sy n="28" d="100"/>
        </p:scale>
        <p:origin x="1096" y="12"/>
      </p:cViewPr>
      <p:guideLst>
        <p:guide orient="horz" pos="3816"/>
        <p:guide orient="horz" pos="3936"/>
        <p:guide pos="6960"/>
        <p:guide pos="3336"/>
        <p:guide orient="horz" pos="15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0" d="100"/>
        <a:sy n="190" d="100"/>
      </p:scale>
      <p:origin x="0" y="0"/>
    </p:cViewPr>
  </p:sorterViewPr>
  <p:notesViewPr>
    <p:cSldViewPr snapToGrid="0">
      <p:cViewPr>
        <p:scale>
          <a:sx n="150" d="100"/>
          <a:sy n="150" d="100"/>
        </p:scale>
        <p:origin x="3120" y="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A59721E2-6F3B-4E9A-9826-69CCDAF566AB}" type="datetimeFigureOut">
              <a:rPr lang="en-US" smtClean="0"/>
              <a:t>3/22/2023</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955D2F9E-595B-4FEB-BBB3-339A73728DFD}" type="slidenum">
              <a:rPr lang="en-US" smtClean="0"/>
              <a:t>‹#›</a:t>
            </a:fld>
            <a:endParaRPr lang="en-US"/>
          </a:p>
        </p:txBody>
      </p:sp>
    </p:spTree>
    <p:extLst>
      <p:ext uri="{BB962C8B-B14F-4D97-AF65-F5344CB8AC3E}">
        <p14:creationId xmlns:p14="http://schemas.microsoft.com/office/powerpoint/2010/main" val="3156919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41" name="Rectangle 5"/>
          <p:cNvSpPr>
            <a:spLocks noGrp="1" noChangeArrowheads="1"/>
          </p:cNvSpPr>
          <p:nvPr>
            <p:ph type="body" sz="quarter" idx="3"/>
          </p:nvPr>
        </p:nvSpPr>
        <p:spPr bwMode="auto">
          <a:xfrm>
            <a:off x="321347" y="3858296"/>
            <a:ext cx="6382113" cy="4908527"/>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9943" name="Rectangle 7"/>
          <p:cNvSpPr>
            <a:spLocks noGrp="1" noChangeArrowheads="1"/>
          </p:cNvSpPr>
          <p:nvPr>
            <p:ph type="sldNum" sz="quarter" idx="5"/>
          </p:nvPr>
        </p:nvSpPr>
        <p:spPr bwMode="auto">
          <a:xfrm>
            <a:off x="3936768" y="8772668"/>
            <a:ext cx="3011699" cy="461804"/>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eaLnBrk="1" hangingPunct="1">
              <a:defRPr sz="1200" smtClean="0">
                <a:latin typeface="Calibri" panose="020F0502020204030204" pitchFamily="34" charset="0"/>
                <a:ea typeface="Arial Unicode MS" panose="020B0604020202020204" pitchFamily="34" charset="-128"/>
              </a:defRPr>
            </a:lvl1pPr>
          </a:lstStyle>
          <a:p>
            <a:pPr>
              <a:defRPr/>
            </a:pPr>
            <a:fld id="{6BC6BAE2-2AA4-414E-ACDB-F80714D37562}" type="slidenum">
              <a:rPr lang="en-US" altLang="en-US" smtClean="0"/>
              <a:pPr>
                <a:defRPr/>
              </a:pPr>
              <a:t>‹#›</a:t>
            </a:fld>
            <a:endParaRPr lang="en-US" altLang="en-US" dirty="0"/>
          </a:p>
        </p:txBody>
      </p:sp>
      <p:sp>
        <p:nvSpPr>
          <p:cNvPr id="2" name="Slide Image Placeholder 1"/>
          <p:cNvSpPr>
            <a:spLocks noGrp="1" noRot="1" noChangeAspect="1"/>
          </p:cNvSpPr>
          <p:nvPr>
            <p:ph type="sldImg" idx="2"/>
          </p:nvPr>
        </p:nvSpPr>
        <p:spPr>
          <a:xfrm>
            <a:off x="396875" y="138113"/>
            <a:ext cx="6156325" cy="3463925"/>
          </a:xfrm>
          <a:prstGeom prst="rect">
            <a:avLst/>
          </a:prstGeom>
          <a:noFill/>
          <a:ln w="12700">
            <a:solidFill>
              <a:prstClr val="black"/>
            </a:solidFill>
          </a:ln>
        </p:spPr>
        <p:txBody>
          <a:bodyPr vert="horz" lIns="92492" tIns="46246" rIns="92492" bIns="46246" rtlCol="0" anchor="ctr"/>
          <a:lstStyle/>
          <a:p>
            <a:endParaRPr lang="en-US"/>
          </a:p>
        </p:txBody>
      </p:sp>
    </p:spTree>
    <p:extLst>
      <p:ext uri="{BB962C8B-B14F-4D97-AF65-F5344CB8AC3E}">
        <p14:creationId xmlns:p14="http://schemas.microsoft.com/office/powerpoint/2010/main" val="42510804"/>
      </p:ext>
    </p:extLst>
  </p:cSld>
  <p:clrMap bg1="lt1" tx1="dk1" bg2="lt2" tx2="dk2" accent1="accent1" accent2="accent2" accent3="accent3" accent4="accent4" accent5="accent5" accent6="accent6" hlink="hlink" folHlink="folHlink"/>
  <p:notesStyle>
    <a:lvl1pPr marL="117475" indent="-117475" algn="l" rtl="0" eaLnBrk="0" fontAlgn="base" hangingPunct="0">
      <a:lnSpc>
        <a:spcPct val="90000"/>
      </a:lnSpc>
      <a:spcBef>
        <a:spcPts val="1200"/>
      </a:spcBef>
      <a:spcAft>
        <a:spcPct val="0"/>
      </a:spcAft>
      <a:buFont typeface="Arial" panose="020B0604020202020204" pitchFamily="34" charset="0"/>
      <a:buChar char="•"/>
      <a:defRPr sz="1200" kern="1200">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1pPr>
    <a:lvl2pPr marL="346075" indent="-117475" algn="l" rtl="0" eaLnBrk="0" fontAlgn="base" hangingPunct="0">
      <a:lnSpc>
        <a:spcPct val="90000"/>
      </a:lnSpc>
      <a:spcBef>
        <a:spcPts val="400"/>
      </a:spcBef>
      <a:spcAft>
        <a:spcPts val="0"/>
      </a:spcAft>
      <a:buFont typeface="Arial" panose="020B0604020202020204" pitchFamily="34" charset="0"/>
      <a:buChar char="‒"/>
      <a:defRPr sz="1100" kern="1200">
        <a:solidFill>
          <a:schemeClr val="tx1"/>
        </a:solidFill>
        <a:latin typeface="Calibri" panose="020F0502020204030204" pitchFamily="34" charset="0"/>
        <a:ea typeface="Arial Unicode MS" panose="020B0604020202020204" pitchFamily="34" charset="-128"/>
        <a:cs typeface="+mn-cs"/>
      </a:defRPr>
    </a:lvl2pPr>
    <a:lvl3pPr marL="515938" indent="-117475" algn="l" rtl="0" eaLnBrk="0" fontAlgn="base" hangingPunct="0">
      <a:lnSpc>
        <a:spcPct val="90000"/>
      </a:lnSpc>
      <a:spcBef>
        <a:spcPts val="400"/>
      </a:spcBef>
      <a:spcAft>
        <a:spcPts val="0"/>
      </a:spcAft>
      <a:buFont typeface="Arial" panose="020B0604020202020204" pitchFamily="34" charset="0"/>
      <a:buChar char="•"/>
      <a:defRPr sz="1000" kern="1200">
        <a:solidFill>
          <a:schemeClr val="tx1"/>
        </a:solidFill>
        <a:latin typeface="Calibri" panose="020F0502020204030204" pitchFamily="34" charset="0"/>
        <a:ea typeface="Arial Unicode MS" panose="020B0604020202020204" pitchFamily="34" charset="-128"/>
        <a:cs typeface="+mn-cs"/>
      </a:defRPr>
    </a:lvl3pPr>
    <a:lvl4pPr marL="681038" indent="-111125" algn="l" rtl="0" eaLnBrk="0" fontAlgn="base" hangingPunct="0">
      <a:lnSpc>
        <a:spcPct val="90000"/>
      </a:lnSpc>
      <a:spcBef>
        <a:spcPts val="400"/>
      </a:spcBef>
      <a:spcAft>
        <a:spcPct val="0"/>
      </a:spcAft>
      <a:buFont typeface="Arial" panose="020B0604020202020204" pitchFamily="34" charset="0"/>
      <a:buChar char="–"/>
      <a:defRPr sz="900" kern="1200">
        <a:solidFill>
          <a:schemeClr val="tx1"/>
        </a:solidFill>
        <a:latin typeface="Calibri" panose="020F0502020204030204" pitchFamily="34" charset="0"/>
        <a:ea typeface="Arial Unicode MS" panose="020B0604020202020204" pitchFamily="34" charset="-128"/>
        <a:cs typeface="+mn-cs"/>
      </a:defRPr>
    </a:lvl4pPr>
    <a:lvl5pPr marL="855663" indent="-111125" algn="l" rtl="0" eaLnBrk="0" fontAlgn="base" hangingPunct="0">
      <a:lnSpc>
        <a:spcPct val="90000"/>
      </a:lnSpc>
      <a:spcBef>
        <a:spcPts val="400"/>
      </a:spcBef>
      <a:spcAft>
        <a:spcPct val="0"/>
      </a:spcAft>
      <a:buFont typeface="Arial" panose="020B0604020202020204" pitchFamily="34" charset="0"/>
      <a:buChar char="•"/>
      <a:defRPr sz="900" kern="1200">
        <a:solidFill>
          <a:schemeClr val="tx1"/>
        </a:solidFill>
        <a:latin typeface="Calibri" panose="020F0502020204030204" pitchFamily="34" charset="0"/>
        <a:ea typeface="Arial Unicode MS" panose="020B060402020202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Speaker Notes:</a:t>
            </a:r>
          </a:p>
          <a:p>
            <a:r>
              <a:rPr lang="en-US" dirty="0"/>
              <a:t>Welcome to today’s presentation on innovations that nourish from preterm neonates to toddlers to teenagers: advancements in pediatric lipids</a:t>
            </a: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1</a:t>
            </a:fld>
            <a:endParaRPr lang="en-US" altLang="en-US" dirty="0"/>
          </a:p>
        </p:txBody>
      </p:sp>
    </p:spTree>
    <p:extLst>
      <p:ext uri="{BB962C8B-B14F-4D97-AF65-F5344CB8AC3E}">
        <p14:creationId xmlns:p14="http://schemas.microsoft.com/office/powerpoint/2010/main" val="370613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indent="-117475"/>
            <a:r>
              <a:rPr lang="en-US" dirty="0"/>
              <a:t>Discuss ESPEN</a:t>
            </a:r>
            <a:r>
              <a:rPr lang="en-US" baseline="0" dirty="0"/>
              <a:t> guidelines on pediatric PN and lipids</a:t>
            </a:r>
          </a:p>
          <a:p>
            <a:pPr marL="117475" indent="-117475"/>
            <a:r>
              <a:rPr lang="en-US" baseline="0" dirty="0"/>
              <a:t>Review statements with audience</a:t>
            </a:r>
            <a:endParaRPr lang="en-US" dirty="0"/>
          </a:p>
          <a:p>
            <a:pPr marL="0" indent="0">
              <a:buFontTx/>
              <a:buNone/>
            </a:pPr>
            <a:endParaRPr lang="en-US" dirty="0"/>
          </a:p>
          <a:p>
            <a:pPr marL="0" indent="0">
              <a:buFontTx/>
              <a:buNone/>
            </a:pPr>
            <a:r>
              <a:rPr lang="en-US" b="1" dirty="0"/>
              <a:t>Reference:</a:t>
            </a:r>
          </a:p>
          <a:p>
            <a:pPr marL="0" indent="0">
              <a:buFontTx/>
              <a:buNone/>
            </a:pPr>
            <a:r>
              <a:rPr lang="en-US" dirty="0"/>
              <a:t>1. </a:t>
            </a:r>
            <a:r>
              <a:rPr lang="en-US" sz="12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Lapillonne</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 Fidler Mis N, Goulet O, et al. ESPGHAN/ESPEN/ESPR/CSPEN guidelines on pediatric parenteral nutrition: Lipids. </a:t>
            </a:r>
            <a:r>
              <a:rPr lang="en-US" sz="12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Clin </a:t>
            </a:r>
            <a:r>
              <a:rPr lang="en-US" sz="12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2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2018;37:2324-2336.</a:t>
            </a:r>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10</a:t>
            </a:fld>
            <a:endParaRPr lang="en-US" altLang="en-US" dirty="0"/>
          </a:p>
        </p:txBody>
      </p:sp>
    </p:spTree>
    <p:extLst>
      <p:ext uri="{BB962C8B-B14F-4D97-AF65-F5344CB8AC3E}">
        <p14:creationId xmlns:p14="http://schemas.microsoft.com/office/powerpoint/2010/main" val="2236535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indent="-117475"/>
            <a:r>
              <a:rPr lang="en-US" dirty="0"/>
              <a:t>Review </a:t>
            </a:r>
            <a:r>
              <a:rPr lang="en-US" dirty="0" err="1"/>
              <a:t>SMOFlipid’s</a:t>
            </a:r>
            <a:r>
              <a:rPr lang="en-US" dirty="0"/>
              <a:t> new expanded indication</a:t>
            </a:r>
          </a:p>
          <a:p>
            <a:pPr marL="117475" indent="-117475"/>
            <a:r>
              <a:rPr lang="en-US" b="0" i="0" dirty="0">
                <a:solidFill>
                  <a:srgbClr val="303030"/>
                </a:solidFill>
                <a:effectLst/>
                <a:latin typeface="Arial" panose="020B0604020202020204" pitchFamily="34" charset="0"/>
              </a:rPr>
              <a:t>The same product you've trusted for adults is now approved for children aged 17 and under who require PN, including the most vulnerable preterm babies</a:t>
            </a:r>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11</a:t>
            </a:fld>
            <a:endParaRPr lang="en-US" altLang="en-US" dirty="0"/>
          </a:p>
        </p:txBody>
      </p:sp>
    </p:spTree>
    <p:extLst>
      <p:ext uri="{BB962C8B-B14F-4D97-AF65-F5344CB8AC3E}">
        <p14:creationId xmlns:p14="http://schemas.microsoft.com/office/powerpoint/2010/main" val="2565344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dirty="0">
                <a:latin typeface="Verdana" panose="020B0604030504040204" pitchFamily="34" charset="0"/>
                <a:ea typeface="Verdana" panose="020B0604030504040204" pitchFamily="34" charset="0"/>
                <a:cs typeface="Verdana" panose="020B0604030504040204" pitchFamily="34" charset="0"/>
              </a:rPr>
              <a:t>Speaker Notes:</a:t>
            </a:r>
          </a:p>
          <a:p>
            <a:pPr marL="117475" indent="-117475"/>
            <a:r>
              <a:rPr lang="en-US" sz="1000" dirty="0">
                <a:latin typeface="Verdana" panose="020B0604030504040204" pitchFamily="34" charset="0"/>
                <a:ea typeface="Verdana" panose="020B0604030504040204" pitchFamily="34" charset="0"/>
                <a:cs typeface="Verdana" panose="020B0604030504040204" pitchFamily="34" charset="0"/>
              </a:rPr>
              <a:t>Review indication</a:t>
            </a:r>
          </a:p>
          <a:p>
            <a:pPr marL="117475" indent="-117475"/>
            <a:r>
              <a:rPr lang="en-US" sz="1000" dirty="0">
                <a:latin typeface="Verdana" panose="020B0604030504040204" pitchFamily="34" charset="0"/>
                <a:ea typeface="Verdana" panose="020B0604030504040204" pitchFamily="34" charset="0"/>
                <a:cs typeface="Verdana" panose="020B0604030504040204" pitchFamily="34" charset="0"/>
              </a:rPr>
              <a:t>Point out that that boxed warning and limitations of use have been removed by FDA</a:t>
            </a:r>
          </a:p>
          <a:p>
            <a:pPr marL="117475" indent="-117475"/>
            <a:endParaRPr lang="en-US" sz="1000" dirty="0">
              <a:latin typeface="Verdana" panose="020B0604030504040204" pitchFamily="34" charset="0"/>
              <a:ea typeface="Verdana" panose="020B0604030504040204" pitchFamily="34" charset="0"/>
              <a:cs typeface="Verdana" panose="020B0604030504040204" pitchFamily="34" charset="0"/>
            </a:endParaRPr>
          </a:p>
          <a:p>
            <a:pPr marL="0" indent="0">
              <a:buFontTx/>
              <a:buNone/>
            </a:pPr>
            <a:r>
              <a:rPr lang="en-US" sz="1000" b="1" dirty="0">
                <a:latin typeface="Verdana" panose="020B0604030504040204" pitchFamily="34" charset="0"/>
                <a:ea typeface="Verdana" panose="020B0604030504040204" pitchFamily="34" charset="0"/>
                <a:cs typeface="Verdana" panose="020B0604030504040204" pitchFamily="34" charset="0"/>
              </a:rPr>
              <a:t>Reference:</a:t>
            </a:r>
          </a:p>
          <a:p>
            <a:pPr marL="0" indent="0">
              <a:buFontTx/>
              <a:buNone/>
            </a:pPr>
            <a:r>
              <a:rPr lang="en-US" sz="1000" dirty="0">
                <a:latin typeface="Verdana" panose="020B0604030504040204" pitchFamily="34" charset="0"/>
                <a:ea typeface="Verdana" panose="020B0604030504040204" pitchFamily="34" charset="0"/>
                <a:cs typeface="Verdana" panose="020B0604030504040204" pitchFamily="34" charset="0"/>
              </a:rPr>
              <a:t>1. </a:t>
            </a:r>
            <a:r>
              <a:rPr lang="en-US" sz="1000" dirty="0" err="1">
                <a:latin typeface="Verdana" panose="020B0604030504040204" pitchFamily="34" charset="0"/>
                <a:ea typeface="Verdana" panose="020B0604030504040204" pitchFamily="34" charset="0"/>
                <a:cs typeface="Verdana" panose="020B0604030504040204" pitchFamily="34" charset="0"/>
              </a:rPr>
              <a:t>SMOFlipid</a:t>
            </a:r>
            <a:r>
              <a:rPr lang="en-US" sz="1000" dirty="0">
                <a:latin typeface="Verdana" panose="020B0604030504040204" pitchFamily="34" charset="0"/>
                <a:ea typeface="Verdana" panose="020B0604030504040204" pitchFamily="34" charset="0"/>
                <a:cs typeface="Verdana" panose="020B0604030504040204" pitchFamily="34" charset="0"/>
              </a:rPr>
              <a:t> Prescribing Information, Fresenius </a:t>
            </a:r>
            <a:r>
              <a:rPr lang="en-US" sz="1000" dirty="0" err="1">
                <a:latin typeface="Verdana" panose="020B0604030504040204" pitchFamily="34" charset="0"/>
                <a:ea typeface="Verdana" panose="020B0604030504040204" pitchFamily="34" charset="0"/>
                <a:cs typeface="Verdana" panose="020B0604030504040204" pitchFamily="34" charset="0"/>
              </a:rPr>
              <a:t>Kabi</a:t>
            </a:r>
            <a:r>
              <a:rPr lang="en-US" sz="1000" dirty="0">
                <a:latin typeface="Verdana" panose="020B0604030504040204" pitchFamily="34" charset="0"/>
                <a:ea typeface="Verdana" panose="020B0604030504040204" pitchFamily="34" charset="0"/>
                <a:cs typeface="Verdana" panose="020B0604030504040204" pitchFamily="34" charset="0"/>
              </a:rPr>
              <a:t> USA, LLC.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6BAE2-2AA4-414E-ACDB-F80714D3756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117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indent="-117475"/>
            <a:r>
              <a:rPr lang="en-US" dirty="0"/>
              <a:t>Discuss the unique 4-oil blend</a:t>
            </a:r>
          </a:p>
          <a:p>
            <a:pPr marL="117475" indent="-117475"/>
            <a:endParaRPr lang="en-US" dirty="0"/>
          </a:p>
          <a:p>
            <a:pPr marL="0" indent="0">
              <a:buFontTx/>
              <a:buNone/>
            </a:pPr>
            <a:r>
              <a:rPr lang="en-US" b="1" dirty="0"/>
              <a:t>References:</a:t>
            </a:r>
          </a:p>
          <a:p>
            <a:pPr marL="228600" indent="-228600">
              <a:buFontTx/>
              <a:buAutoNum type="arabicPeriod"/>
            </a:pPr>
            <a:r>
              <a:rPr lang="en-US" sz="1200" dirty="0" err="1">
                <a:latin typeface="Verdana" panose="020B0604030504040204" pitchFamily="34" charset="0"/>
                <a:ea typeface="Verdana" panose="020B0604030504040204" pitchFamily="34" charset="0"/>
                <a:cs typeface="Verdana" panose="020B0604030504040204" pitchFamily="34" charset="0"/>
              </a:rPr>
              <a:t>SMOFlipid</a:t>
            </a:r>
            <a:r>
              <a:rPr lang="en-US" sz="1200" dirty="0">
                <a:latin typeface="Verdana" panose="020B0604030504040204" pitchFamily="34" charset="0"/>
                <a:ea typeface="Verdana" panose="020B0604030504040204" pitchFamily="34" charset="0"/>
                <a:cs typeface="Verdana" panose="020B0604030504040204" pitchFamily="34" charset="0"/>
              </a:rPr>
              <a:t> Prescribing Information, Fresenius </a:t>
            </a:r>
            <a:r>
              <a:rPr lang="en-US" sz="1200" dirty="0" err="1">
                <a:latin typeface="Verdana" panose="020B0604030504040204" pitchFamily="34" charset="0"/>
                <a:ea typeface="Verdana" panose="020B0604030504040204" pitchFamily="34" charset="0"/>
                <a:cs typeface="Verdana" panose="020B0604030504040204" pitchFamily="34" charset="0"/>
              </a:rPr>
              <a:t>Kabi</a:t>
            </a:r>
            <a:r>
              <a:rPr lang="en-US" sz="1200" dirty="0">
                <a:latin typeface="Verdana" panose="020B0604030504040204" pitchFamily="34" charset="0"/>
                <a:ea typeface="Verdana" panose="020B0604030504040204" pitchFamily="34" charset="0"/>
                <a:cs typeface="Verdana" panose="020B0604030504040204" pitchFamily="34" charset="0"/>
              </a:rPr>
              <a:t> USA, LLC. 2022. </a:t>
            </a:r>
            <a:endPar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228600" indent="-228600">
              <a:buFontTx/>
              <a:buAutoNum type="arabicPeriod"/>
            </a:pPr>
            <a:r>
              <a:rPr lang="en-US" sz="1200" dirty="0" err="1">
                <a:latin typeface="Verdana" panose="020B0604030504040204" pitchFamily="34" charset="0"/>
                <a:ea typeface="Verdana" panose="020B0604030504040204" pitchFamily="34" charset="0"/>
                <a:cs typeface="Verdana" panose="020B0604030504040204" pitchFamily="34" charset="0"/>
              </a:rPr>
              <a:t>Deckelbaum</a:t>
            </a:r>
            <a:r>
              <a:rPr lang="en-US" sz="1200" dirty="0">
                <a:latin typeface="Verdana" panose="020B0604030504040204" pitchFamily="34" charset="0"/>
                <a:ea typeface="Verdana" panose="020B0604030504040204" pitchFamily="34" charset="0"/>
                <a:cs typeface="Verdana" panose="020B0604030504040204" pitchFamily="34" charset="0"/>
              </a:rPr>
              <a:t> RJ, Hamilton JA, Moser A, et al. Medium-chain versus long-chain triacylglycerol emulsion hydrolysis by lipoprotein lipase and hepatic lipase: implications for the mechanisms of lipase action. </a:t>
            </a:r>
            <a:r>
              <a:rPr lang="en-US" sz="1200" i="1" dirty="0">
                <a:latin typeface="Verdana" panose="020B0604030504040204" pitchFamily="34" charset="0"/>
                <a:ea typeface="Verdana" panose="020B0604030504040204" pitchFamily="34" charset="0"/>
                <a:cs typeface="Verdana" panose="020B0604030504040204" pitchFamily="34" charset="0"/>
              </a:rPr>
              <a:t>Biochemistry</a:t>
            </a:r>
            <a:r>
              <a:rPr lang="en-US" sz="1200" dirty="0">
                <a:latin typeface="Verdana" panose="020B0604030504040204" pitchFamily="34" charset="0"/>
                <a:ea typeface="Verdana" panose="020B0604030504040204" pitchFamily="34" charset="0"/>
                <a:cs typeface="Verdana" panose="020B0604030504040204" pitchFamily="34" charset="0"/>
              </a:rPr>
              <a:t>. 1990;29(5):1136-1142. </a:t>
            </a:r>
          </a:p>
          <a:p>
            <a:pPr marL="228600" indent="-228600">
              <a:buFontTx/>
              <a:buAutoNum type="arabicPeriod"/>
            </a:pPr>
            <a:r>
              <a:rPr lang="en-US" sz="1200" dirty="0">
                <a:latin typeface="Verdana" panose="020B0604030504040204" pitchFamily="34" charset="0"/>
                <a:ea typeface="Verdana" panose="020B0604030504040204" pitchFamily="34" charset="0"/>
                <a:cs typeface="Verdana" panose="020B0604030504040204" pitchFamily="34" charset="0"/>
              </a:rPr>
              <a:t>Kalish BT, Fallon EM, </a:t>
            </a:r>
            <a:r>
              <a:rPr lang="en-US" sz="1200" dirty="0" err="1">
                <a:latin typeface="Verdana" panose="020B0604030504040204" pitchFamily="34" charset="0"/>
                <a:ea typeface="Verdana" panose="020B0604030504040204" pitchFamily="34" charset="0"/>
                <a:cs typeface="Verdana" panose="020B0604030504040204" pitchFamily="34" charset="0"/>
              </a:rPr>
              <a:t>Puder</a:t>
            </a:r>
            <a:r>
              <a:rPr lang="en-US" sz="1200" dirty="0">
                <a:latin typeface="Verdana" panose="020B0604030504040204" pitchFamily="34" charset="0"/>
                <a:ea typeface="Verdana" panose="020B0604030504040204" pitchFamily="34" charset="0"/>
                <a:cs typeface="Verdana" panose="020B0604030504040204" pitchFamily="34" charset="0"/>
              </a:rPr>
              <a:t> M. A tutorial on fatty acid biology. </a:t>
            </a:r>
            <a:r>
              <a:rPr lang="en-US" sz="1200" i="1" dirty="0">
                <a:latin typeface="Verdana" panose="020B0604030504040204" pitchFamily="34" charset="0"/>
                <a:ea typeface="Verdana" panose="020B0604030504040204" pitchFamily="34" charset="0"/>
                <a:cs typeface="Verdana" panose="020B0604030504040204" pitchFamily="34" charset="0"/>
              </a:rPr>
              <a:t>JPEN J </a:t>
            </a:r>
            <a:r>
              <a:rPr lang="en-US" sz="1200" i="1" dirty="0" err="1">
                <a:latin typeface="Verdana" panose="020B0604030504040204" pitchFamily="34" charset="0"/>
                <a:ea typeface="Verdana" panose="020B0604030504040204" pitchFamily="34" charset="0"/>
                <a:cs typeface="Verdana" panose="020B0604030504040204" pitchFamily="34" charset="0"/>
              </a:rPr>
              <a:t>Parenter</a:t>
            </a:r>
            <a:r>
              <a:rPr lang="en-US" sz="1200" i="1" dirty="0">
                <a:latin typeface="Verdana" panose="020B0604030504040204" pitchFamily="34" charset="0"/>
                <a:ea typeface="Verdana" panose="020B0604030504040204" pitchFamily="34" charset="0"/>
                <a:cs typeface="Verdana" panose="020B0604030504040204" pitchFamily="34" charset="0"/>
              </a:rPr>
              <a:t> Enteral </a:t>
            </a:r>
            <a:r>
              <a:rPr lang="en-US" sz="1200" i="1" dirty="0" err="1">
                <a:latin typeface="Verdana" panose="020B0604030504040204" pitchFamily="34" charset="0"/>
                <a:ea typeface="Verdana" panose="020B0604030504040204" pitchFamily="34" charset="0"/>
                <a:cs typeface="Verdana" panose="020B0604030504040204" pitchFamily="34" charset="0"/>
              </a:rPr>
              <a:t>Nutr</a:t>
            </a:r>
            <a:r>
              <a:rPr lang="en-US" sz="1200" dirty="0">
                <a:latin typeface="Verdana" panose="020B0604030504040204" pitchFamily="34" charset="0"/>
                <a:ea typeface="Verdana" panose="020B0604030504040204" pitchFamily="34" charset="0"/>
                <a:cs typeface="Verdana" panose="020B0604030504040204" pitchFamily="34" charset="0"/>
              </a:rPr>
              <a:t>. 2012;36(4):380-388. </a:t>
            </a:r>
            <a:endParaRPr lang="en-US" dirty="0"/>
          </a:p>
          <a:p>
            <a:endParaRPr lang="en-US" dirty="0"/>
          </a:p>
        </p:txBody>
      </p:sp>
      <p:sp>
        <p:nvSpPr>
          <p:cNvPr id="4" name="Slide Number Placeholder 3"/>
          <p:cNvSpPr>
            <a:spLocks noGrp="1"/>
          </p:cNvSpPr>
          <p:nvPr>
            <p:ph type="sldNum" sz="quarter" idx="5"/>
          </p:nvPr>
        </p:nvSpPr>
        <p:spPr/>
        <p:txBody>
          <a:bodyPr/>
          <a:lstStyle/>
          <a:p>
            <a:fld id="{A02E9CBD-7256-3A4A-B304-5C1B285C2079}" type="slidenum">
              <a:rPr lang="en-US" smtClean="0"/>
              <a:t>13</a:t>
            </a:fld>
            <a:endParaRPr lang="en-US"/>
          </a:p>
        </p:txBody>
      </p:sp>
    </p:spTree>
    <p:extLst>
      <p:ext uri="{BB962C8B-B14F-4D97-AF65-F5344CB8AC3E}">
        <p14:creationId xmlns:p14="http://schemas.microsoft.com/office/powerpoint/2010/main" val="2815544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dirty="0">
                <a:latin typeface="Verdana" panose="020B0604030504040204" pitchFamily="34" charset="0"/>
                <a:ea typeface="Verdana" panose="020B0604030504040204" pitchFamily="34" charset="0"/>
                <a:cs typeface="Verdana" panose="020B0604030504040204" pitchFamily="34" charset="0"/>
              </a:rPr>
              <a:t>Speaker Notes:</a:t>
            </a:r>
          </a:p>
          <a:p>
            <a:pPr marL="117475" indent="-117475"/>
            <a:r>
              <a:rPr lang="en-US" sz="1000" dirty="0">
                <a:latin typeface="Verdana" panose="020B0604030504040204" pitchFamily="34" charset="0"/>
                <a:ea typeface="Verdana" panose="020B0604030504040204" pitchFamily="34" charset="0"/>
                <a:cs typeface="Verdana" panose="020B0604030504040204" pitchFamily="34" charset="0"/>
              </a:rPr>
              <a:t>SMOFlipid is the first and only 4-oil ILE with demonstrated safety and tolerability</a:t>
            </a:r>
            <a:r>
              <a:rPr lang="en-US" sz="1000" baseline="30000" dirty="0">
                <a:latin typeface="Verdana" panose="020B0604030504040204" pitchFamily="34" charset="0"/>
                <a:ea typeface="Verdana" panose="020B0604030504040204" pitchFamily="34" charset="0"/>
                <a:cs typeface="Verdana" panose="020B0604030504040204" pitchFamily="34" charset="0"/>
              </a:rPr>
              <a:t>1,2</a:t>
            </a:r>
            <a:r>
              <a:rPr lang="en-US" sz="1000" dirty="0">
                <a:latin typeface="Verdana" panose="020B0604030504040204" pitchFamily="34" charset="0"/>
                <a:ea typeface="Verdana" panose="020B0604030504040204" pitchFamily="34" charset="0"/>
                <a:cs typeface="Verdana" panose="020B0604030504040204" pitchFamily="34" charset="0"/>
              </a:rPr>
              <a:t> in more than 7 million patients worldwide</a:t>
            </a:r>
            <a:r>
              <a:rPr lang="en-US" sz="1000" baseline="30000" dirty="0">
                <a:latin typeface="Verdana" panose="020B0604030504040204" pitchFamily="34" charset="0"/>
                <a:ea typeface="Verdana" panose="020B0604030504040204" pitchFamily="34" charset="0"/>
                <a:cs typeface="Verdana" panose="020B0604030504040204" pitchFamily="34" charset="0"/>
              </a:rPr>
              <a:t>3</a:t>
            </a:r>
          </a:p>
          <a:p>
            <a:pPr marL="117475" indent="-117475"/>
            <a:r>
              <a:rPr lang="en-US" sz="1000" dirty="0">
                <a:latin typeface="Verdana" panose="020B0604030504040204" pitchFamily="34" charset="0"/>
                <a:ea typeface="Verdana" panose="020B0604030504040204" pitchFamily="34" charset="0"/>
                <a:cs typeface="Verdana" panose="020B0604030504040204" pitchFamily="34" charset="0"/>
              </a:rPr>
              <a:t>Safety and efficacy were evaluated in more than 300 pediatric patients (</a:t>
            </a:r>
            <a:r>
              <a:rPr lang="en-US" sz="1200" b="0" i="0" dirty="0">
                <a:solidFill>
                  <a:srgbClr val="303030"/>
                </a:solidFill>
                <a:effectLst/>
                <a:latin typeface="Arial" panose="020B0604020202020204" pitchFamily="34" charset="0"/>
              </a:rPr>
              <a:t>170 SMOF and 163 SO ILE patients)</a:t>
            </a:r>
            <a:r>
              <a:rPr lang="en-US" sz="1000" dirty="0">
                <a:latin typeface="Verdana" panose="020B0604030504040204" pitchFamily="34" charset="0"/>
                <a:ea typeface="Verdana" panose="020B0604030504040204" pitchFamily="34" charset="0"/>
                <a:cs typeface="Verdana" panose="020B0604030504040204" pitchFamily="34" charset="0"/>
              </a:rPr>
              <a:t> in 4 randomized, active-controlled, double-blind, parallel-group controlled clinical studies</a:t>
            </a:r>
            <a:r>
              <a:rPr lang="en-US" sz="1000" baseline="30000" dirty="0">
                <a:latin typeface="Verdana" panose="020B0604030504040204" pitchFamily="34" charset="0"/>
                <a:ea typeface="Verdana" panose="020B0604030504040204" pitchFamily="34" charset="0"/>
                <a:cs typeface="Verdana" panose="020B0604030504040204" pitchFamily="34" charset="0"/>
              </a:rPr>
              <a:t>4</a:t>
            </a:r>
          </a:p>
          <a:p>
            <a:pPr marL="117475" indent="-117475"/>
            <a:endParaRPr lang="en-US" sz="1000" b="1" dirty="0">
              <a:latin typeface="Verdana" panose="020B0604030504040204" pitchFamily="34" charset="0"/>
              <a:ea typeface="Verdana" panose="020B0604030504040204" pitchFamily="34" charset="0"/>
              <a:cs typeface="Verdana" panose="020B0604030504040204" pitchFamily="34" charset="0"/>
            </a:endParaRPr>
          </a:p>
          <a:p>
            <a:pPr marL="0" indent="0">
              <a:buFontTx/>
              <a:buNone/>
            </a:pPr>
            <a:r>
              <a:rPr lang="en-US" sz="1000" b="1" dirty="0">
                <a:latin typeface="Verdana" panose="020B0604030504040204" pitchFamily="34" charset="0"/>
                <a:ea typeface="Verdana" panose="020B0604030504040204" pitchFamily="34" charset="0"/>
                <a:cs typeface="Verdana" panose="020B0604030504040204" pitchFamily="34" charset="0"/>
              </a:rPr>
              <a:t>References:</a:t>
            </a:r>
          </a:p>
          <a:p>
            <a:pPr marL="228600" indent="-228600">
              <a:buFontTx/>
              <a:buAutoNum type="arabicPeriod"/>
            </a:pP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Klek</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S, </a:t>
            </a: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Chambrier</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C, Singer P, et al. Four-week parenteral nutrition using a third-generation lipid emulsion (</a:t>
            </a: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SMOFlipid</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double-blind, </a:t>
            </a: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randomised</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multicentre</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study in adults. </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Clin </a:t>
            </a:r>
            <a:r>
              <a:rPr lang="en-US" sz="10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2013;32(2):224-231. </a:t>
            </a:r>
          </a:p>
          <a:p>
            <a:pPr marL="228600" indent="-228600">
              <a:buFontTx/>
              <a:buAutoNum type="arabicPeriod"/>
            </a:pP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Mertes</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N, Grimm H, </a:t>
            </a: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Fürst</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P, </a:t>
            </a: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Stehle</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P. Safety and efficacy of a new parenteral lipid emulsion (</a:t>
            </a: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SMOFlipid</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in surgical patients: a randomized, double-blind, multicenter study. </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Ann </a:t>
            </a:r>
            <a:r>
              <a:rPr lang="en-US" sz="10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Metab</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2006;50(3):253-259. </a:t>
            </a:r>
          </a:p>
          <a:p>
            <a:pPr marL="228600" indent="-228600">
              <a:buFontTx/>
              <a:buAutoNum type="arabicPeriod"/>
            </a:pP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Data on file. </a:t>
            </a:r>
          </a:p>
          <a:p>
            <a:pPr marL="228600" indent="-228600">
              <a:buFontTx/>
              <a:buAutoNum type="arabicPeriod"/>
            </a:pPr>
            <a:r>
              <a:rPr lang="en-US" sz="1000" dirty="0" err="1">
                <a:latin typeface="Verdana" panose="020B0604030504040204" pitchFamily="34" charset="0"/>
                <a:ea typeface="Verdana" panose="020B0604030504040204" pitchFamily="34" charset="0"/>
                <a:cs typeface="Verdana" panose="020B0604030504040204" pitchFamily="34" charset="0"/>
              </a:rPr>
              <a:t>SMOFlipid</a:t>
            </a:r>
            <a:r>
              <a:rPr lang="en-US" sz="1000" dirty="0">
                <a:latin typeface="Verdana" panose="020B0604030504040204" pitchFamily="34" charset="0"/>
                <a:ea typeface="Verdana" panose="020B0604030504040204" pitchFamily="34" charset="0"/>
                <a:cs typeface="Verdana" panose="020B0604030504040204" pitchFamily="34" charset="0"/>
              </a:rPr>
              <a:t> Prescribing Information, Fresenius </a:t>
            </a:r>
            <a:r>
              <a:rPr lang="en-US" sz="1000" dirty="0" err="1">
                <a:latin typeface="Verdana" panose="020B0604030504040204" pitchFamily="34" charset="0"/>
                <a:ea typeface="Verdana" panose="020B0604030504040204" pitchFamily="34" charset="0"/>
                <a:cs typeface="Verdana" panose="020B0604030504040204" pitchFamily="34" charset="0"/>
              </a:rPr>
              <a:t>Kabi</a:t>
            </a:r>
            <a:r>
              <a:rPr lang="en-US" sz="1000" dirty="0">
                <a:latin typeface="Verdana" panose="020B0604030504040204" pitchFamily="34" charset="0"/>
                <a:ea typeface="Verdana" panose="020B0604030504040204" pitchFamily="34" charset="0"/>
                <a:cs typeface="Verdana" panose="020B0604030504040204" pitchFamily="34" charset="0"/>
              </a:rPr>
              <a:t> USA, LLC. 2022. </a:t>
            </a:r>
          </a:p>
          <a:p>
            <a:endPar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FontTx/>
              <a:buNone/>
            </a:pPr>
            <a:endParaRPr lang="en-US" sz="1000" b="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fld id="{A02E9CBD-7256-3A4A-B304-5C1B285C2079}" type="slidenum">
              <a:rPr lang="en-US" smtClean="0"/>
              <a:t>14</a:t>
            </a:fld>
            <a:endParaRPr lang="en-US"/>
          </a:p>
        </p:txBody>
      </p:sp>
    </p:spTree>
    <p:extLst>
      <p:ext uri="{BB962C8B-B14F-4D97-AF65-F5344CB8AC3E}">
        <p14:creationId xmlns:p14="http://schemas.microsoft.com/office/powerpoint/2010/main" val="3804951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138113"/>
            <a:ext cx="4718050" cy="2654300"/>
          </a:xfrm>
        </p:spPr>
      </p:sp>
      <p:sp>
        <p:nvSpPr>
          <p:cNvPr id="3" name="Notes Placeholder 2"/>
          <p:cNvSpPr>
            <a:spLocks noGrp="1"/>
          </p:cNvSpPr>
          <p:nvPr>
            <p:ph type="body" idx="1"/>
          </p:nvPr>
        </p:nvSpPr>
        <p:spPr/>
        <p:txBody>
          <a:bodyPr/>
          <a:lstStyle/>
          <a:p>
            <a:pPr marL="0" indent="0">
              <a:buNone/>
            </a:pPr>
            <a:r>
              <a:rPr lang="en-US" b="1" i="0" dirty="0">
                <a:latin typeface="Verdana" panose="020B0604030504040204" pitchFamily="34" charset="0"/>
                <a:ea typeface="Verdana" panose="020B0604030504040204" pitchFamily="34" charset="0"/>
                <a:cs typeface="Verdana" panose="020B0604030504040204" pitchFamily="34" charset="0"/>
              </a:rPr>
              <a:t>Speaker Notes:</a:t>
            </a:r>
          </a:p>
          <a:p>
            <a:pPr marL="117475" indent="-117475"/>
            <a:r>
              <a:rPr lang="en-US" b="0" i="0" dirty="0">
                <a:solidFill>
                  <a:srgbClr val="002967"/>
                </a:solidFill>
                <a:latin typeface="Verdana" panose="020B0604030504040204" pitchFamily="34" charset="0"/>
                <a:ea typeface="Verdana" panose="020B0604030504040204" pitchFamily="34" charset="0"/>
                <a:cs typeface="Verdana" panose="020B0604030504040204" pitchFamily="34" charset="0"/>
              </a:rPr>
              <a:t>In a randomized study of neonates and infants expected to be treated with PN for at least 28 days, parenteral nutrition-associated cholestasis (PNAC), a precursor to PNALD, developed less frequently in SMOFlipid-treated patients than in 100% soybean oil lipid emulsion-treated patients</a:t>
            </a:r>
            <a:r>
              <a:rPr lang="en-US" b="0" i="0" baseline="30000" dirty="0">
                <a:solidFill>
                  <a:srgbClr val="002967"/>
                </a:solidFill>
                <a:latin typeface="Verdana" panose="020B0604030504040204" pitchFamily="34" charset="0"/>
                <a:ea typeface="Verdana" panose="020B0604030504040204" pitchFamily="34" charset="0"/>
                <a:cs typeface="Verdana" panose="020B0604030504040204" pitchFamily="34" charset="0"/>
              </a:rPr>
              <a:t>1</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b="0" i="0" dirty="0">
                <a:latin typeface="Verdana" panose="020B0604030504040204" pitchFamily="34" charset="0"/>
                <a:ea typeface="Verdana" panose="020B0604030504040204" pitchFamily="34" charset="0"/>
                <a:cs typeface="Verdana" panose="020B0604030504040204" pitchFamily="34" charset="0"/>
              </a:rPr>
              <a:t>Prospective, RCT, double-blind, parallel-group study comparing preterm/term neonates (n=152) and infants (n=9) requiring PN for 28 days</a:t>
            </a:r>
            <a:r>
              <a:rPr lang="en-US" b="0" i="0" baseline="30000" dirty="0">
                <a:latin typeface="Verdana" panose="020B0604030504040204" pitchFamily="34" charset="0"/>
                <a:ea typeface="Verdana" panose="020B0604030504040204" pitchFamily="34" charset="0"/>
                <a:cs typeface="Verdana" panose="020B0604030504040204" pitchFamily="34" charset="0"/>
              </a:rPr>
              <a:t>1</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b="0" i="0" dirty="0">
                <a:latin typeface="Verdana" panose="020B0604030504040204" pitchFamily="34" charset="0"/>
                <a:ea typeface="Verdana" panose="020B0604030504040204" pitchFamily="34" charset="0"/>
                <a:cs typeface="Verdana" panose="020B0604030504040204" pitchFamily="34" charset="0"/>
              </a:rPr>
              <a:t>Other findings include</a:t>
            </a:r>
            <a:r>
              <a:rPr lang="en-US" b="0" i="0" baseline="30000" dirty="0">
                <a:latin typeface="Verdana" panose="020B0604030504040204" pitchFamily="34" charset="0"/>
                <a:ea typeface="Verdana" panose="020B0604030504040204" pitchFamily="34" charset="0"/>
                <a:cs typeface="Verdana" panose="020B0604030504040204" pitchFamily="34" charset="0"/>
              </a:rPr>
              <a:t>1</a:t>
            </a:r>
            <a:r>
              <a:rPr lang="en-US" b="0" i="0" dirty="0">
                <a:latin typeface="Verdana" panose="020B0604030504040204" pitchFamily="34" charset="0"/>
                <a:ea typeface="Verdana" panose="020B0604030504040204" pitchFamily="34" charset="0"/>
                <a:cs typeface="Verdana" panose="020B0604030504040204" pitchFamily="34" charset="0"/>
              </a:rPr>
              <a:t>: </a:t>
            </a:r>
          </a:p>
          <a:p>
            <a:pPr marL="346075" marR="0" lvl="1" indent="-117475" algn="l" defTabSz="914400" rtl="0" eaLnBrk="0" fontAlgn="base" latinLnBrk="0" hangingPunct="0">
              <a:lnSpc>
                <a:spcPct val="90000"/>
              </a:lnSpc>
              <a:spcBef>
                <a:spcPts val="1200"/>
              </a:spcBef>
              <a:spcAft>
                <a:spcPct val="0"/>
              </a:spcAft>
              <a:buClrTx/>
              <a:buSzTx/>
              <a:buFont typeface="System Font Regular"/>
              <a:buChar char="-"/>
              <a:tabLst/>
              <a:defRPr/>
            </a:pPr>
            <a:r>
              <a:rPr lang="en-US" b="0" i="0" dirty="0" err="1">
                <a:latin typeface="Verdana" panose="020B0604030504040204" pitchFamily="34" charset="0"/>
                <a:ea typeface="Verdana" panose="020B0604030504040204" pitchFamily="34" charset="0"/>
                <a:cs typeface="Verdana" panose="020B0604030504040204" pitchFamily="34" charset="0"/>
              </a:rPr>
              <a:t>SMOFlipid</a:t>
            </a:r>
            <a:r>
              <a:rPr lang="en-US" b="0" i="0" dirty="0">
                <a:latin typeface="Verdana" panose="020B0604030504040204" pitchFamily="34" charset="0"/>
                <a:ea typeface="Verdana" panose="020B0604030504040204" pitchFamily="34" charset="0"/>
                <a:cs typeface="Verdana" panose="020B0604030504040204" pitchFamily="34" charset="0"/>
              </a:rPr>
              <a:t>-treated patients showed increases in the median body weight, height/length, and head circumference comparable to the SO ILE-treated patients</a:t>
            </a:r>
          </a:p>
          <a:p>
            <a:pPr marL="346075" marR="0" lvl="1" indent="-117475" algn="l" defTabSz="914400" rtl="0" eaLnBrk="0" fontAlgn="base" latinLnBrk="0" hangingPunct="0">
              <a:lnSpc>
                <a:spcPct val="90000"/>
              </a:lnSpc>
              <a:spcBef>
                <a:spcPts val="1200"/>
              </a:spcBef>
              <a:spcAft>
                <a:spcPct val="0"/>
              </a:spcAft>
              <a:buClrTx/>
              <a:buSzTx/>
              <a:buFont typeface="System Font Regular"/>
              <a:buChar char="-"/>
              <a:tabLst/>
              <a:defRPr/>
            </a:pPr>
            <a:r>
              <a:rPr lang="en-US" b="0" i="0" dirty="0">
                <a:latin typeface="Verdana" panose="020B0604030504040204" pitchFamily="34" charset="0"/>
                <a:ea typeface="Verdana" panose="020B0604030504040204" pitchFamily="34" charset="0"/>
                <a:cs typeface="Verdana" panose="020B0604030504040204" pitchFamily="34" charset="0"/>
              </a:rPr>
              <a:t>No significant difference in mean triglyceride (TG) levels; TG levels were within normal range</a:t>
            </a:r>
          </a:p>
          <a:p>
            <a:pPr algn="l" fontAlgn="base"/>
            <a:r>
              <a:rPr lang="en-US" b="0" i="0" dirty="0">
                <a:solidFill>
                  <a:srgbClr val="303030"/>
                </a:solidFill>
                <a:effectLst/>
                <a:latin typeface="Verdana" panose="020B0604030504040204" pitchFamily="34" charset="0"/>
                <a:ea typeface="Verdana" panose="020B0604030504040204" pitchFamily="34" charset="0"/>
                <a:cs typeface="Verdana" panose="020B0604030504040204" pitchFamily="34" charset="0"/>
              </a:rPr>
              <a:t>Pediatric Study 1 also compared the incidence of PNAC (direct bilirubin &gt;2mg/dL with a second confirmed direct bilirubin &gt;2 mg/dL at least 7 days later) in both groups</a:t>
            </a:r>
            <a:r>
              <a:rPr lang="en-US" b="0" i="0" baseline="30000" dirty="0">
                <a:solidFill>
                  <a:srgbClr val="303030"/>
                </a:solidFill>
                <a:effectLst/>
                <a:latin typeface="Verdana" panose="020B0604030504040204" pitchFamily="34" charset="0"/>
                <a:ea typeface="Verdana" panose="020B0604030504040204" pitchFamily="34" charset="0"/>
                <a:cs typeface="Verdana" panose="020B0604030504040204" pitchFamily="34" charset="0"/>
              </a:rPr>
              <a:t>1</a:t>
            </a:r>
            <a:r>
              <a:rPr lang="en-US" b="0" i="0" dirty="0">
                <a:solidFill>
                  <a:srgbClr val="303030"/>
                </a:solidFill>
                <a:effectLst/>
                <a:latin typeface="Verdana" panose="020B0604030504040204" pitchFamily="34" charset="0"/>
                <a:ea typeface="Verdana" panose="020B0604030504040204" pitchFamily="34" charset="0"/>
                <a:cs typeface="Verdana" panose="020B0604030504040204" pitchFamily="34" charset="0"/>
              </a:rPr>
              <a:t>:</a:t>
            </a:r>
          </a:p>
          <a:p>
            <a:pPr marL="346075" marR="0" lvl="1" indent="-117475" algn="l" defTabSz="914400" rtl="0" eaLnBrk="0" fontAlgn="base" latinLnBrk="0" hangingPunct="0">
              <a:lnSpc>
                <a:spcPct val="90000"/>
              </a:lnSpc>
              <a:spcBef>
                <a:spcPts val="400"/>
              </a:spcBef>
              <a:spcAft>
                <a:spcPts val="0"/>
              </a:spcAft>
              <a:buClrTx/>
              <a:buSzTx/>
              <a:buFont typeface="System Font Regular"/>
              <a:buChar char="-"/>
              <a:tabLst/>
              <a:defRPr/>
            </a:pPr>
            <a:r>
              <a:rPr lang="en-US" b="0" i="0" dirty="0">
                <a:solidFill>
                  <a:srgbClr val="303030"/>
                </a:solidFill>
                <a:effectLst/>
                <a:latin typeface="Verdana" panose="020B0604030504040204" pitchFamily="34" charset="0"/>
                <a:ea typeface="Verdana" panose="020B0604030504040204" pitchFamily="34" charset="0"/>
                <a:cs typeface="Verdana" panose="020B0604030504040204" pitchFamily="34" charset="0"/>
              </a:rPr>
              <a:t>PNAC mostly occurred in patients who received treatment for more than 28 days</a:t>
            </a:r>
          </a:p>
          <a:p>
            <a:pPr marL="346075" lvl="1" indent="-117475" algn="l" fontAlgn="base">
              <a:buFont typeface="System Font Regular"/>
              <a:buChar char="-"/>
            </a:pPr>
            <a:r>
              <a:rPr lang="en-US" b="0" i="0" dirty="0">
                <a:solidFill>
                  <a:srgbClr val="303030"/>
                </a:solidFill>
                <a:effectLst/>
                <a:latin typeface="Verdana" panose="020B0604030504040204" pitchFamily="34" charset="0"/>
                <a:ea typeface="Verdana" panose="020B0604030504040204" pitchFamily="34" charset="0"/>
                <a:cs typeface="Verdana" panose="020B0604030504040204" pitchFamily="34" charset="0"/>
              </a:rPr>
              <a:t>2.4% (2/83) of </a:t>
            </a:r>
            <a:r>
              <a:rPr lang="en-US" b="0" i="0" dirty="0" err="1">
                <a:solidFill>
                  <a:srgbClr val="303030"/>
                </a:solidFill>
                <a:effectLst/>
                <a:latin typeface="Verdana" panose="020B0604030504040204" pitchFamily="34" charset="0"/>
                <a:ea typeface="Verdana" panose="020B0604030504040204" pitchFamily="34" charset="0"/>
                <a:cs typeface="Verdana" panose="020B0604030504040204" pitchFamily="34" charset="0"/>
              </a:rPr>
              <a:t>SMOFlipid</a:t>
            </a:r>
            <a:r>
              <a:rPr lang="en-US" b="0" i="0" dirty="0">
                <a:solidFill>
                  <a:srgbClr val="303030"/>
                </a:solidFill>
                <a:effectLst/>
                <a:latin typeface="Verdana" panose="020B0604030504040204" pitchFamily="34" charset="0"/>
                <a:ea typeface="Verdana" panose="020B0604030504040204" pitchFamily="34" charset="0"/>
                <a:cs typeface="Verdana" panose="020B0604030504040204" pitchFamily="34" charset="0"/>
              </a:rPr>
              <a:t>-treated patients developed PNAC</a:t>
            </a:r>
          </a:p>
          <a:p>
            <a:pPr marL="346075" lvl="1" indent="-117475" algn="l" fontAlgn="base">
              <a:buFont typeface="System Font Regular"/>
              <a:buChar char="-"/>
            </a:pPr>
            <a:r>
              <a:rPr lang="en-US" b="0" i="0" dirty="0">
                <a:solidFill>
                  <a:srgbClr val="303030"/>
                </a:solidFill>
                <a:effectLst/>
                <a:latin typeface="Verdana" panose="020B0604030504040204" pitchFamily="34" charset="0"/>
                <a:ea typeface="Verdana" panose="020B0604030504040204" pitchFamily="34" charset="0"/>
                <a:cs typeface="Verdana" panose="020B0604030504040204" pitchFamily="34" charset="0"/>
              </a:rPr>
              <a:t>11.5% (9/78) of soybean oil lipid emulsion-treated patients developed PNAC</a:t>
            </a:r>
          </a:p>
          <a:p>
            <a:pPr algn="l" fontAlgn="base"/>
            <a:r>
              <a:rPr lang="en-US" b="0" i="0" dirty="0">
                <a:solidFill>
                  <a:srgbClr val="303030"/>
                </a:solidFill>
                <a:effectLst/>
                <a:latin typeface="Verdana" panose="020B0604030504040204" pitchFamily="34" charset="0"/>
                <a:ea typeface="Verdana" panose="020B0604030504040204" pitchFamily="34" charset="0"/>
                <a:cs typeface="Verdana" panose="020B0604030504040204" pitchFamily="34" charset="0"/>
              </a:rPr>
              <a:t>The estimated cumulative incidence of PNAC is shown in this Kaplan-Meier cumulative incidence curve</a:t>
            </a:r>
            <a:r>
              <a:rPr lang="en-US" b="0" i="0" baseline="30000" dirty="0">
                <a:solidFill>
                  <a:srgbClr val="303030"/>
                </a:solidFill>
                <a:effectLst/>
                <a:latin typeface="Verdana" panose="020B0604030504040204" pitchFamily="34" charset="0"/>
                <a:ea typeface="Verdana" panose="020B0604030504040204" pitchFamily="34" charset="0"/>
                <a:cs typeface="Verdana" panose="020B0604030504040204" pitchFamily="34" charset="0"/>
              </a:rPr>
              <a:t>1</a:t>
            </a:r>
          </a:p>
          <a:p>
            <a:pPr marL="0" indent="0" algn="l" fontAlgn="base">
              <a:buFontTx/>
              <a:buNone/>
            </a:pPr>
            <a:endParaRPr lang="en-US" b="0" i="0" dirty="0">
              <a:solidFill>
                <a:srgbClr val="303030"/>
              </a:solidFill>
              <a:effectLst/>
              <a:latin typeface="Verdana" panose="020B0604030504040204" pitchFamily="34" charset="0"/>
              <a:ea typeface="Verdana" panose="020B0604030504040204" pitchFamily="34" charset="0"/>
              <a:cs typeface="Verdana" panose="020B0604030504040204" pitchFamily="34" charset="0"/>
            </a:endParaRPr>
          </a:p>
          <a:p>
            <a:pPr marL="0" indent="0" algn="l" fontAlgn="base">
              <a:buFontTx/>
              <a:buNone/>
            </a:pPr>
            <a:r>
              <a:rPr lang="en-US" b="1" i="0" dirty="0">
                <a:solidFill>
                  <a:srgbClr val="303030"/>
                </a:solidFill>
                <a:effectLst/>
                <a:latin typeface="Verdana" panose="020B0604030504040204" pitchFamily="34" charset="0"/>
                <a:ea typeface="Verdana" panose="020B0604030504040204" pitchFamily="34" charset="0"/>
                <a:cs typeface="Verdana" panose="020B0604030504040204" pitchFamily="34" charset="0"/>
              </a:rPr>
              <a:t>Reference:</a:t>
            </a:r>
          </a:p>
          <a:p>
            <a:pPr marL="0" indent="0" algn="l" fontAlgn="base">
              <a:buFontTx/>
              <a:buNone/>
            </a:pPr>
            <a:r>
              <a:rPr lang="en-US" b="0" i="0" dirty="0">
                <a:solidFill>
                  <a:srgbClr val="303030"/>
                </a:solidFill>
                <a:effectLst/>
                <a:latin typeface="Verdana" panose="020B0604030504040204" pitchFamily="34" charset="0"/>
                <a:ea typeface="Verdana" panose="020B0604030504040204" pitchFamily="34" charset="0"/>
                <a:cs typeface="Verdana" panose="020B0604030504040204" pitchFamily="34" charset="0"/>
              </a:rPr>
              <a:t>1. </a:t>
            </a:r>
            <a:r>
              <a:rPr lang="en-US" sz="1200" b="0" i="0" dirty="0" err="1">
                <a:solidFill>
                  <a:prstClr val="black"/>
                </a:solidFill>
                <a:latin typeface="Verdana" panose="020B0604030504040204" pitchFamily="34" charset="0"/>
                <a:ea typeface="Verdana" panose="020B0604030504040204" pitchFamily="34" charset="0"/>
                <a:cs typeface="Verdana" panose="020B0604030504040204" pitchFamily="34" charset="0"/>
              </a:rPr>
              <a:t>SMOFlipid</a:t>
            </a:r>
            <a:r>
              <a:rPr lang="en-US" sz="1200" b="0" i="0" dirty="0">
                <a:solidFill>
                  <a:prstClr val="black"/>
                </a:solidFill>
                <a:latin typeface="Verdana" panose="020B0604030504040204" pitchFamily="34" charset="0"/>
                <a:ea typeface="Verdana" panose="020B0604030504040204" pitchFamily="34" charset="0"/>
                <a:cs typeface="Verdana" panose="020B0604030504040204" pitchFamily="34" charset="0"/>
              </a:rPr>
              <a:t> Prescribing Information, Fresenius </a:t>
            </a:r>
            <a:r>
              <a:rPr lang="en-US" sz="1200" b="0" i="0" dirty="0" err="1">
                <a:solidFill>
                  <a:prstClr val="black"/>
                </a:solidFill>
                <a:latin typeface="Verdana" panose="020B0604030504040204" pitchFamily="34" charset="0"/>
                <a:ea typeface="Verdana" panose="020B0604030504040204" pitchFamily="34" charset="0"/>
                <a:cs typeface="Verdana" panose="020B0604030504040204" pitchFamily="34" charset="0"/>
              </a:rPr>
              <a:t>Kabi</a:t>
            </a:r>
            <a:r>
              <a:rPr lang="en-US" sz="1200" b="0" i="0" dirty="0">
                <a:solidFill>
                  <a:prstClr val="black"/>
                </a:solidFill>
                <a:latin typeface="Verdana" panose="020B0604030504040204" pitchFamily="34" charset="0"/>
                <a:ea typeface="Verdana" panose="020B0604030504040204" pitchFamily="34" charset="0"/>
                <a:cs typeface="Verdana" panose="020B0604030504040204" pitchFamily="34" charset="0"/>
              </a:rPr>
              <a:t> USA, LLC. 2022. </a:t>
            </a:r>
            <a:endParaRPr lang="en-US" b="0" i="0" dirty="0">
              <a:solidFill>
                <a:srgbClr val="002967"/>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a:extLst>
              <a:ext uri="{FF2B5EF4-FFF2-40B4-BE49-F238E27FC236}">
                <a16:creationId xmlns:a16="http://schemas.microsoft.com/office/drawing/2014/main" id="{1A01193E-027E-4E4E-AA83-D376A24D73D2}"/>
              </a:ext>
            </a:extLst>
          </p:cNvPr>
          <p:cNvSpPr>
            <a:spLocks noGrp="1"/>
          </p:cNvSpPr>
          <p:nvPr>
            <p:ph type="sldNum" sz="quarter" idx="5"/>
          </p:nvPr>
        </p:nvSpPr>
        <p:spPr>
          <a:xfrm>
            <a:off x="3936768" y="8772668"/>
            <a:ext cx="3011699" cy="461804"/>
          </a:xfrm>
          <a:prstGeom prst="rect">
            <a:avLst/>
          </a:prstGeom>
        </p:spPr>
        <p:txBody>
          <a:bodyPr/>
          <a:lstStyle/>
          <a:p>
            <a:pPr>
              <a:defRPr/>
            </a:pPr>
            <a:fld id="{6BC6BAE2-2AA4-414E-ACDB-F80714D37562}" type="slidenum">
              <a:rPr lang="en-US" altLang="en-US" smtClean="0"/>
              <a:pPr>
                <a:defRPr/>
              </a:pPr>
              <a:t>15</a:t>
            </a:fld>
            <a:endParaRPr lang="en-US" altLang="en-US" dirty="0"/>
          </a:p>
        </p:txBody>
      </p:sp>
    </p:spTree>
    <p:extLst>
      <p:ext uri="{BB962C8B-B14F-4D97-AF65-F5344CB8AC3E}">
        <p14:creationId xmlns:p14="http://schemas.microsoft.com/office/powerpoint/2010/main" val="2445689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latin typeface="Verdana" panose="020B0604030504040204" pitchFamily="34" charset="0"/>
                <a:ea typeface="Verdana" panose="020B0604030504040204" pitchFamily="34" charset="0"/>
                <a:cs typeface="Verdana" panose="020B0604030504040204" pitchFamily="34" charset="0"/>
              </a:rPr>
              <a:t>Speaker Notes:</a:t>
            </a:r>
          </a:p>
          <a:p>
            <a:pPr marL="117475" indent="-117475"/>
            <a:r>
              <a:rPr lang="en-US" dirty="0"/>
              <a:t>Let’s review the specific dosing specifications for </a:t>
            </a:r>
            <a:r>
              <a:rPr lang="en-US" dirty="0" err="1"/>
              <a:t>SMOFlipid</a:t>
            </a: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16</a:t>
            </a:fld>
            <a:endParaRPr lang="en-US" altLang="en-US" dirty="0"/>
          </a:p>
        </p:txBody>
      </p:sp>
    </p:spTree>
    <p:extLst>
      <p:ext uri="{BB962C8B-B14F-4D97-AF65-F5344CB8AC3E}">
        <p14:creationId xmlns:p14="http://schemas.microsoft.com/office/powerpoint/2010/main" val="3412010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indent="-117475"/>
            <a:r>
              <a:rPr lang="en-US" dirty="0"/>
              <a:t>Review dosing specifics</a:t>
            </a:r>
          </a:p>
          <a:p>
            <a:pPr marL="0" indent="0">
              <a:buNone/>
            </a:pPr>
            <a:endParaRPr lang="en-US" dirty="0"/>
          </a:p>
          <a:p>
            <a:pPr marL="0" indent="0">
              <a:buNone/>
            </a:pPr>
            <a:r>
              <a:rPr lang="en-US" b="1" dirty="0"/>
              <a:t>Reference:</a:t>
            </a:r>
          </a:p>
          <a:p>
            <a:pPr marL="0" indent="0">
              <a:buNone/>
            </a:pPr>
            <a:r>
              <a:rPr lang="en-US" dirty="0"/>
              <a:t>1. </a:t>
            </a:r>
            <a:r>
              <a:rPr lang="en-US"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SMOFlipid</a:t>
            </a:r>
            <a:r>
              <a:rPr lang="en-US" sz="1200" dirty="0">
                <a:solidFill>
                  <a:prstClr val="black"/>
                </a:solidFill>
                <a:latin typeface="Verdana" panose="020B0604030504040204" pitchFamily="34" charset="0"/>
                <a:ea typeface="Verdana" panose="020B0604030504040204" pitchFamily="34" charset="0"/>
                <a:cs typeface="Verdana" panose="020B0604030504040204" pitchFamily="34" charset="0"/>
              </a:rPr>
              <a:t> Prescribing Information, Fresenius </a:t>
            </a:r>
            <a:r>
              <a:rPr lang="en-US"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Kabi</a:t>
            </a:r>
            <a:r>
              <a:rPr lang="en-US" sz="1200" dirty="0">
                <a:solidFill>
                  <a:prstClr val="black"/>
                </a:solidFill>
                <a:latin typeface="Verdana" panose="020B0604030504040204" pitchFamily="34" charset="0"/>
                <a:ea typeface="Verdana" panose="020B0604030504040204" pitchFamily="34" charset="0"/>
                <a:cs typeface="Verdana" panose="020B0604030504040204" pitchFamily="34" charset="0"/>
              </a:rPr>
              <a:t> USA, LLC. 2022. </a:t>
            </a:r>
            <a:endParaRPr lang="en-US" dirty="0"/>
          </a:p>
        </p:txBody>
      </p:sp>
      <p:sp>
        <p:nvSpPr>
          <p:cNvPr id="4" name="Slide Number Placeholder 3"/>
          <p:cNvSpPr>
            <a:spLocks noGrp="1"/>
          </p:cNvSpPr>
          <p:nvPr>
            <p:ph type="sldNum" sz="quarter" idx="5"/>
          </p:nvPr>
        </p:nvSpPr>
        <p:spPr/>
        <p:txBody>
          <a:bodyPr/>
          <a:lstStyle/>
          <a:p>
            <a:fld id="{A02E9CBD-7256-3A4A-B304-5C1B285C2079}" type="slidenum">
              <a:rPr lang="en-US" smtClean="0"/>
              <a:t>17</a:t>
            </a:fld>
            <a:endParaRPr lang="en-US"/>
          </a:p>
        </p:txBody>
      </p:sp>
    </p:spTree>
    <p:extLst>
      <p:ext uri="{BB962C8B-B14F-4D97-AF65-F5344CB8AC3E}">
        <p14:creationId xmlns:p14="http://schemas.microsoft.com/office/powerpoint/2010/main" val="45348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indent="-117475"/>
            <a:r>
              <a:rPr lang="en-US" dirty="0"/>
              <a:t>Review dosing specifics</a:t>
            </a:r>
          </a:p>
          <a:p>
            <a:pPr marL="117475" indent="-117475"/>
            <a:endParaRPr lang="en-US" dirty="0"/>
          </a:p>
          <a:p>
            <a:pPr marL="0" indent="0">
              <a:buFontTx/>
              <a:buNone/>
            </a:pPr>
            <a:r>
              <a:rPr lang="en-US" b="1" dirty="0"/>
              <a:t>Reference:</a:t>
            </a:r>
          </a:p>
          <a:p>
            <a:pPr marL="0" indent="0">
              <a:buFontTx/>
              <a:buNone/>
            </a:pPr>
            <a:r>
              <a:rPr lang="en-US" dirty="0"/>
              <a:t>1. </a:t>
            </a:r>
            <a:r>
              <a:rPr lang="en-US"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SMOFlipid</a:t>
            </a:r>
            <a:r>
              <a:rPr lang="en-US" sz="1200" dirty="0">
                <a:solidFill>
                  <a:prstClr val="black"/>
                </a:solidFill>
                <a:latin typeface="Verdana" panose="020B0604030504040204" pitchFamily="34" charset="0"/>
                <a:ea typeface="Verdana" panose="020B0604030504040204" pitchFamily="34" charset="0"/>
                <a:cs typeface="Verdana" panose="020B0604030504040204" pitchFamily="34" charset="0"/>
              </a:rPr>
              <a:t> Prescribing Information, Fresenius </a:t>
            </a:r>
            <a:r>
              <a:rPr lang="en-US"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Kabi</a:t>
            </a:r>
            <a:r>
              <a:rPr lang="en-US" sz="1200" dirty="0">
                <a:solidFill>
                  <a:prstClr val="black"/>
                </a:solidFill>
                <a:latin typeface="Verdana" panose="020B0604030504040204" pitchFamily="34" charset="0"/>
                <a:ea typeface="Verdana" panose="020B0604030504040204" pitchFamily="34" charset="0"/>
                <a:cs typeface="Verdana" panose="020B0604030504040204" pitchFamily="34" charset="0"/>
              </a:rPr>
              <a:t> USA, LLC. 2022. </a:t>
            </a:r>
            <a:endParaRPr lang="en-US" dirty="0"/>
          </a:p>
        </p:txBody>
      </p:sp>
      <p:sp>
        <p:nvSpPr>
          <p:cNvPr id="4" name="Slide Number Placeholder 3"/>
          <p:cNvSpPr>
            <a:spLocks noGrp="1"/>
          </p:cNvSpPr>
          <p:nvPr>
            <p:ph type="sldNum" sz="quarter" idx="5"/>
          </p:nvPr>
        </p:nvSpPr>
        <p:spPr/>
        <p:txBody>
          <a:bodyPr/>
          <a:lstStyle/>
          <a:p>
            <a:fld id="{A02E9CBD-7256-3A4A-B304-5C1B285C2079}" type="slidenum">
              <a:rPr lang="en-US" smtClean="0"/>
              <a:t>18</a:t>
            </a:fld>
            <a:endParaRPr lang="en-US"/>
          </a:p>
        </p:txBody>
      </p:sp>
    </p:spTree>
    <p:extLst>
      <p:ext uri="{BB962C8B-B14F-4D97-AF65-F5344CB8AC3E}">
        <p14:creationId xmlns:p14="http://schemas.microsoft.com/office/powerpoint/2010/main" val="1081104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Speaker Notes:</a:t>
            </a:r>
          </a:p>
          <a:p>
            <a:r>
              <a:rPr lang="en-US" dirty="0"/>
              <a:t>Now, let’s discuss </a:t>
            </a:r>
            <a:r>
              <a:rPr lang="en-US" dirty="0" err="1"/>
              <a:t>Omegaven</a:t>
            </a:r>
            <a:r>
              <a:rPr lang="en-US" dirty="0"/>
              <a:t>, the only 100% fish oil ILE for pediatric patients with parenteral nutrition-associated cholestasis (PNAC)</a:t>
            </a:r>
            <a:r>
              <a:rPr lang="en-US" baseline="30000" dirty="0"/>
              <a:t>1</a:t>
            </a:r>
          </a:p>
          <a:p>
            <a:endParaRPr lang="en-US" baseline="30000" dirty="0"/>
          </a:p>
          <a:p>
            <a:pPr marL="0" indent="0">
              <a:buFontTx/>
              <a:buNone/>
            </a:pPr>
            <a:r>
              <a:rPr lang="en-US" b="1" baseline="0" dirty="0"/>
              <a:t>Reference:</a:t>
            </a:r>
          </a:p>
          <a:p>
            <a:pPr marL="0" marR="0" lvl="0" indent="0" algn="l" defTabSz="914400" rtl="0" eaLnBrk="0" fontAlgn="base" latinLnBrk="0" hangingPunct="0">
              <a:lnSpc>
                <a:spcPct val="90000"/>
              </a:lnSpc>
              <a:spcBef>
                <a:spcPts val="1200"/>
              </a:spcBef>
              <a:spcAft>
                <a:spcPct val="0"/>
              </a:spcAft>
              <a:buClrTx/>
              <a:buSzTx/>
              <a:buFontTx/>
              <a:buNone/>
              <a:tabLst/>
              <a:defRPr/>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1. </a:t>
            </a:r>
            <a:r>
              <a:rPr lang="en-US" sz="12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Omegaven</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Prescribing Information, Fresenius </a:t>
            </a:r>
            <a:r>
              <a:rPr lang="en-US" sz="12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Kabi</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USA, LLC. 2020.</a:t>
            </a:r>
          </a:p>
          <a:p>
            <a:pPr marL="0" indent="0">
              <a:buFontTx/>
              <a:buNone/>
            </a:pPr>
            <a:endParaRPr lang="en-US" b="1" baseline="0"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19</a:t>
            </a:fld>
            <a:endParaRPr lang="en-US" altLang="en-US" dirty="0"/>
          </a:p>
        </p:txBody>
      </p:sp>
    </p:spTree>
    <p:extLst>
      <p:ext uri="{BB962C8B-B14F-4D97-AF65-F5344CB8AC3E}">
        <p14:creationId xmlns:p14="http://schemas.microsoft.com/office/powerpoint/2010/main" val="133232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ts val="1200"/>
              </a:spcBef>
              <a:spcAft>
                <a:spcPct val="0"/>
              </a:spcAft>
              <a:buClrTx/>
              <a:buSzTx/>
              <a:buFont typeface="Arial" panose="020B0604020202020204" pitchFamily="34" charset="0"/>
              <a:buNone/>
              <a:tabLst/>
              <a:defRPr/>
            </a:pPr>
            <a:r>
              <a:rPr lang="en-US" sz="1000" b="1" dirty="0"/>
              <a:t>Speaker Notes:</a:t>
            </a:r>
          </a:p>
          <a:p>
            <a:r>
              <a:rPr lang="en-US" sz="1000" dirty="0">
                <a:latin typeface="Verdana" panose="020B0604030504040204" pitchFamily="34" charset="0"/>
                <a:ea typeface="Verdana" panose="020B0604030504040204" pitchFamily="34" charset="0"/>
                <a:cs typeface="Verdana" panose="020B0604030504040204" pitchFamily="34" charset="0"/>
              </a:rPr>
              <a:t>Review the agenda </a:t>
            </a: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2</a:t>
            </a:fld>
            <a:endParaRPr lang="en-US" altLang="en-US" dirty="0"/>
          </a:p>
        </p:txBody>
      </p:sp>
    </p:spTree>
    <p:extLst>
      <p:ext uri="{BB962C8B-B14F-4D97-AF65-F5344CB8AC3E}">
        <p14:creationId xmlns:p14="http://schemas.microsoft.com/office/powerpoint/2010/main" val="997662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b="1" dirty="0">
                <a:latin typeface="Verdana" panose="020B0604030504040204" pitchFamily="34" charset="0"/>
                <a:ea typeface="Verdana" panose="020B0604030504040204" pitchFamily="34" charset="0"/>
                <a:cs typeface="Verdana" panose="020B0604030504040204" pitchFamily="34" charset="0"/>
              </a:rPr>
              <a:t>Speaker Notes:</a:t>
            </a:r>
          </a:p>
          <a:p>
            <a:pPr marL="0" marR="0" lvl="0" indent="0" algn="l" defTabSz="914400" rtl="0" eaLnBrk="0" fontAlgn="base" latinLnBrk="0" hangingPunct="0">
              <a:lnSpc>
                <a:spcPct val="90000"/>
              </a:lnSpc>
              <a:spcBef>
                <a:spcPts val="1200"/>
              </a:spcBef>
              <a:spcAft>
                <a:spcPct val="0"/>
              </a:spcAft>
              <a:buClrTx/>
              <a:buSzTx/>
              <a:buFont typeface="Arial" panose="020B0604020202020204" pitchFamily="34" charset="0"/>
              <a:buNone/>
              <a:tabLst/>
              <a:defRPr/>
            </a:pPr>
            <a:r>
              <a:rPr lang="en-US" sz="1100" dirty="0" err="1">
                <a:latin typeface="Verdana" panose="020B0604030504040204" pitchFamily="34" charset="0"/>
                <a:ea typeface="Verdana" panose="020B0604030504040204" pitchFamily="34" charset="0"/>
                <a:cs typeface="Verdana" panose="020B0604030504040204" pitchFamily="34" charset="0"/>
              </a:rPr>
              <a:t>Omegaven</a:t>
            </a:r>
            <a:r>
              <a:rPr lang="en-US" sz="1100" dirty="0">
                <a:latin typeface="Verdana" panose="020B0604030504040204" pitchFamily="34" charset="0"/>
                <a:ea typeface="Verdana" panose="020B0604030504040204" pitchFamily="34" charset="0"/>
                <a:cs typeface="Verdana" panose="020B0604030504040204" pitchFamily="34" charset="0"/>
              </a:rPr>
              <a:t> is indicated as a source of calories and fatty acids in pediatric patients with parenteral nutrition-associated cholestasis (PNAC)</a:t>
            </a:r>
            <a:r>
              <a:rPr lang="en-US" sz="1100" baseline="30000" dirty="0">
                <a:latin typeface="Verdana" panose="020B0604030504040204" pitchFamily="34" charset="0"/>
                <a:ea typeface="Verdana" panose="020B0604030504040204" pitchFamily="34" charset="0"/>
                <a:cs typeface="Verdana" panose="020B0604030504040204" pitchFamily="34" charset="0"/>
              </a:rPr>
              <a:t>1 </a:t>
            </a:r>
          </a:p>
          <a:p>
            <a:pPr marL="0" indent="0">
              <a:buNone/>
            </a:pPr>
            <a:endParaRPr lang="en-US" sz="1100" b="1"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100" b="1" dirty="0">
                <a:latin typeface="Verdana" panose="020B0604030504040204" pitchFamily="34" charset="0"/>
                <a:ea typeface="Verdana" panose="020B0604030504040204" pitchFamily="34" charset="0"/>
                <a:cs typeface="Verdana" panose="020B0604030504040204" pitchFamily="34" charset="0"/>
              </a:rPr>
              <a:t>Limitations of Use</a:t>
            </a:r>
            <a:r>
              <a:rPr lang="en-US" sz="1100" b="1" baseline="30000" dirty="0">
                <a:latin typeface="Verdana" panose="020B0604030504040204" pitchFamily="34" charset="0"/>
                <a:ea typeface="Verdana" panose="020B0604030504040204" pitchFamily="34" charset="0"/>
                <a:cs typeface="Verdana" panose="020B0604030504040204" pitchFamily="34" charset="0"/>
              </a:rPr>
              <a:t>1</a:t>
            </a:r>
          </a:p>
          <a:p>
            <a:pPr marL="117475" indent="-117475"/>
            <a:r>
              <a:rPr lang="en-US" sz="1100" dirty="0" err="1">
                <a:latin typeface="Verdana" panose="020B0604030504040204" pitchFamily="34" charset="0"/>
                <a:ea typeface="Verdana" panose="020B0604030504040204" pitchFamily="34" charset="0"/>
                <a:cs typeface="Verdana" panose="020B0604030504040204" pitchFamily="34" charset="0"/>
              </a:rPr>
              <a:t>Omegaven</a:t>
            </a:r>
            <a:r>
              <a:rPr lang="en-US" sz="1100" dirty="0">
                <a:latin typeface="Verdana" panose="020B0604030504040204" pitchFamily="34" charset="0"/>
                <a:ea typeface="Verdana" panose="020B0604030504040204" pitchFamily="34" charset="0"/>
                <a:cs typeface="Verdana" panose="020B0604030504040204" pitchFamily="34" charset="0"/>
              </a:rPr>
              <a:t> is not indicated for the prevention of PNAC. It has not been demonstrated that Omegaven prevents PNAC in parenteral nutrition (PN)-dependent patients</a:t>
            </a:r>
          </a:p>
          <a:p>
            <a:pPr marL="117475" marR="0" lvl="1"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dirty="0">
                <a:latin typeface="Verdana" panose="020B0604030504040204" pitchFamily="34" charset="0"/>
                <a:ea typeface="Verdana" panose="020B0604030504040204" pitchFamily="34" charset="0"/>
                <a:cs typeface="Verdana" panose="020B0604030504040204" pitchFamily="34" charset="0"/>
              </a:rPr>
              <a:t>It has not been demonstrated that the clinical outcomes observed in patients treated </a:t>
            </a:r>
            <a:r>
              <a:rPr lang="en-US" altLang="en-US" sz="1100" dirty="0">
                <a:solidFill>
                  <a:srgbClr val="000000"/>
                </a:solidFill>
                <a:latin typeface="Verdana" panose="020B0604030504040204" pitchFamily="34" charset="0"/>
                <a:ea typeface="Verdana" panose="020B0604030504040204" pitchFamily="34" charset="0"/>
                <a:cs typeface="Verdana" panose="020B0604030504040204" pitchFamily="34" charset="0"/>
              </a:rPr>
              <a:t>with Omegaven are a result of the omega-6: omega-3 fatty acid ratio of the product</a:t>
            </a:r>
            <a:endParaRPr lang="en-US" altLang="en-US" sz="1100" i="1"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17475" marR="0" lvl="1"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endParaRPr lang="en-US" sz="1100" i="1"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marR="0" lvl="1" indent="0" algn="l" defTabSz="914400" rtl="0" eaLnBrk="0" fontAlgn="base" latinLnBrk="0" hangingPunct="0">
              <a:lnSpc>
                <a:spcPct val="90000"/>
              </a:lnSpc>
              <a:spcBef>
                <a:spcPts val="1200"/>
              </a:spcBef>
              <a:spcAft>
                <a:spcPct val="0"/>
              </a:spcAft>
              <a:buClrTx/>
              <a:buSzTx/>
              <a:buFont typeface="Arial" panose="020B0604020202020204" pitchFamily="34" charset="0"/>
              <a:buNone/>
              <a:tabLst/>
              <a:defRPr/>
            </a:pPr>
            <a:r>
              <a:rPr lang="en-US" sz="1100" b="1" i="0" dirty="0">
                <a:solidFill>
                  <a:srgbClr val="000000"/>
                </a:solidFill>
                <a:latin typeface="Verdana" panose="020B0604030504040204" pitchFamily="34" charset="0"/>
                <a:ea typeface="Verdana" panose="020B0604030504040204" pitchFamily="34" charset="0"/>
                <a:cs typeface="Verdana" panose="020B0604030504040204" pitchFamily="34" charset="0"/>
              </a:rPr>
              <a:t>Contraindications</a:t>
            </a:r>
            <a:r>
              <a:rPr lang="en-US" sz="1100" b="1" i="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1</a:t>
            </a:r>
            <a:endParaRPr lang="en-US" sz="1100" b="1" i="0" baseline="30000" dirty="0">
              <a:latin typeface="Verdana" panose="020B0604030504040204" pitchFamily="34" charset="0"/>
              <a:ea typeface="Verdana" panose="020B0604030504040204" pitchFamily="34" charset="0"/>
              <a:cs typeface="Verdana" panose="020B0604030504040204" pitchFamily="34" charset="0"/>
            </a:endParaRPr>
          </a:p>
          <a:p>
            <a:pPr marL="117475" marR="0" lvl="1"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dirty="0">
                <a:latin typeface="Verdana" panose="020B0604030504040204" pitchFamily="34" charset="0"/>
                <a:ea typeface="Verdana" panose="020B0604030504040204" pitchFamily="34" charset="0"/>
                <a:cs typeface="Verdana" panose="020B0604030504040204" pitchFamily="34" charset="0"/>
              </a:rPr>
              <a:t>Known hypersensitivity to fish or egg protein or to any of the active ingredients or excipients</a:t>
            </a:r>
          </a:p>
          <a:p>
            <a:pPr marL="117475" marR="0" lvl="1"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dirty="0">
                <a:latin typeface="Verdana" panose="020B0604030504040204" pitchFamily="34" charset="0"/>
                <a:ea typeface="Verdana" panose="020B0604030504040204" pitchFamily="34" charset="0"/>
                <a:cs typeface="Verdana" panose="020B0604030504040204" pitchFamily="34" charset="0"/>
              </a:rPr>
              <a:t>Severe hemorrhagic disorders</a:t>
            </a:r>
          </a:p>
          <a:p>
            <a:pPr marL="117475" marR="0" lvl="1"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dirty="0">
                <a:latin typeface="Verdana" panose="020B0604030504040204" pitchFamily="34" charset="0"/>
                <a:ea typeface="Verdana" panose="020B0604030504040204" pitchFamily="34" charset="0"/>
                <a:cs typeface="Verdana" panose="020B0604030504040204" pitchFamily="34" charset="0"/>
              </a:rPr>
              <a:t>Severe hyperlipidemia or severe disorders of lipid metabolism with serum triglycerides greater than 1,000 mg/dL</a:t>
            </a:r>
          </a:p>
          <a:p>
            <a:pPr marL="117475" marR="0" lvl="1"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endParaRPr lang="en-US" sz="11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100" b="1" dirty="0">
                <a:latin typeface="Verdana" panose="020B0604030504040204" pitchFamily="34" charset="0"/>
                <a:ea typeface="Verdana" panose="020B0604030504040204" pitchFamily="34" charset="0"/>
                <a:cs typeface="Verdana" panose="020B0604030504040204" pitchFamily="34" charset="0"/>
              </a:rPr>
              <a:t>Reference:</a:t>
            </a:r>
          </a:p>
          <a:p>
            <a:pPr marL="228600" marR="0" lvl="0" indent="-228600" algn="l" defTabSz="914400" rtl="0" eaLnBrk="0" fontAlgn="base" latinLnBrk="0" hangingPunct="0">
              <a:lnSpc>
                <a:spcPct val="90000"/>
              </a:lnSpc>
              <a:spcBef>
                <a:spcPts val="1200"/>
              </a:spcBef>
              <a:spcAft>
                <a:spcPct val="0"/>
              </a:spcAft>
              <a:buClrTx/>
              <a:buSzTx/>
              <a:buFont typeface="+mj-lt"/>
              <a:buAutoNum type="arabicPeriod"/>
              <a:tabLst/>
              <a:defRPr/>
            </a:pPr>
            <a:r>
              <a:rPr lang="en-US" sz="11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Omegaven</a:t>
            </a:r>
            <a:r>
              <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Prescribing Information, Fresenius </a:t>
            </a:r>
            <a:r>
              <a:rPr lang="en-US" sz="11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Kabi</a:t>
            </a:r>
            <a:r>
              <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USA, LLC. 2020.</a:t>
            </a:r>
          </a:p>
          <a:p>
            <a:pPr marL="0" marR="0" lvl="1" indent="0" algn="l" defTabSz="914400" rtl="0" eaLnBrk="0" fontAlgn="base" latinLnBrk="0" hangingPunct="0">
              <a:lnSpc>
                <a:spcPct val="90000"/>
              </a:lnSpc>
              <a:spcBef>
                <a:spcPts val="1200"/>
              </a:spcBef>
              <a:spcAft>
                <a:spcPct val="0"/>
              </a:spcAft>
              <a:buClrTx/>
              <a:buSzTx/>
              <a:buFont typeface="Arial" panose="020B0604020202020204" pitchFamily="34" charset="0"/>
              <a:buNone/>
              <a:tabLst/>
              <a:defRPr/>
            </a:pP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20</a:t>
            </a:fld>
            <a:endParaRPr lang="en-US" altLang="en-US" dirty="0"/>
          </a:p>
        </p:txBody>
      </p:sp>
    </p:spTree>
    <p:extLst>
      <p:ext uri="{BB962C8B-B14F-4D97-AF65-F5344CB8AC3E}">
        <p14:creationId xmlns:p14="http://schemas.microsoft.com/office/powerpoint/2010/main" val="3193693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Speaker Notes</a:t>
            </a:r>
          </a:p>
          <a:p>
            <a:pPr marL="117475" indent="-117475"/>
            <a:r>
              <a:rPr lang="en-US" sz="1200" baseline="0" dirty="0"/>
              <a:t>Discuss other commonly used terms for PNAC</a:t>
            </a:r>
            <a:endParaRPr lang="en-US" sz="1200" dirty="0"/>
          </a:p>
          <a:p>
            <a:pPr lvl="1">
              <a:spcAft>
                <a:spcPts val="0"/>
              </a:spcAft>
            </a:pPr>
            <a:r>
              <a:rPr lang="en-US" sz="1200" dirty="0"/>
              <a:t>Intestinal failure-associated liver disease (IFALD)</a:t>
            </a:r>
          </a:p>
          <a:p>
            <a:pPr lvl="1">
              <a:spcAft>
                <a:spcPts val="0"/>
              </a:spcAft>
            </a:pPr>
            <a:r>
              <a:rPr lang="en-US" sz="1200" dirty="0"/>
              <a:t>Parenteral nutrition-associated liver disease (PNALD)</a:t>
            </a:r>
          </a:p>
          <a:p>
            <a:r>
              <a:rPr lang="en-US" sz="1200" dirty="0"/>
              <a:t>Most commonly defined as direct or conjugated bilirubin greater than 2.0 mg/dL in patients who receive PN &gt;2 weeks</a:t>
            </a:r>
            <a:endParaRPr lang="en-US" sz="1200" baseline="300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C6BAE2-2AA4-414E-ACDB-F80714D3756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Arial Unicode MS" panose="020B060402020202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8"/>
              <a:cs typeface="+mn-cs"/>
            </a:endParaRPr>
          </a:p>
        </p:txBody>
      </p:sp>
    </p:spTree>
    <p:extLst>
      <p:ext uri="{BB962C8B-B14F-4D97-AF65-F5344CB8AC3E}">
        <p14:creationId xmlns:p14="http://schemas.microsoft.com/office/powerpoint/2010/main" val="2129050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r>
              <a:rPr lang="en-US" dirty="0"/>
              <a:t>Review slide summary</a:t>
            </a:r>
          </a:p>
          <a:p>
            <a:r>
              <a:rPr lang="en-US" sz="1200" b="0" dirty="0"/>
              <a:t>Pediatric patients receiving </a:t>
            </a:r>
            <a:r>
              <a:rPr lang="en-US" sz="1200" b="0" dirty="0" err="1"/>
              <a:t>Omegaven</a:t>
            </a:r>
            <a:r>
              <a:rPr lang="en-US" sz="1200" b="0" dirty="0"/>
              <a:t> vs. soybean oil-based ILE </a:t>
            </a:r>
            <a:r>
              <a:rPr lang="en-US" b="0" i="0" dirty="0">
                <a:solidFill>
                  <a:srgbClr val="303030"/>
                </a:solidFill>
                <a:effectLst/>
                <a:latin typeface="Arial" panose="020B0604020202020204" pitchFamily="34" charset="0"/>
              </a:rPr>
              <a:t>in observational trials with pair matched groups</a:t>
            </a:r>
          </a:p>
          <a:p>
            <a:endParaRPr lang="en-US" b="0" i="0" dirty="0">
              <a:solidFill>
                <a:srgbClr val="303030"/>
              </a:solidFill>
              <a:effectLst/>
              <a:latin typeface="Arial" panose="020B0604020202020204" pitchFamily="34" charset="0"/>
            </a:endParaRPr>
          </a:p>
          <a:p>
            <a:pPr marL="0" indent="0">
              <a:buFontTx/>
              <a:buNone/>
            </a:pPr>
            <a:r>
              <a:rPr lang="en-US" b="1" i="0" dirty="0">
                <a:solidFill>
                  <a:srgbClr val="303030"/>
                </a:solidFill>
                <a:effectLst/>
                <a:latin typeface="Arial" panose="020B0604020202020204" pitchFamily="34" charset="0"/>
              </a:rPr>
              <a:t>References:</a:t>
            </a:r>
          </a:p>
          <a:p>
            <a:pPr marL="0" marR="0" lvl="0" indent="0" algn="l" defTabSz="914400" rtl="0" eaLnBrk="0" fontAlgn="base" latinLnBrk="0" hangingPunct="0">
              <a:lnSpc>
                <a:spcPct val="90000"/>
              </a:lnSpc>
              <a:spcBef>
                <a:spcPts val="1200"/>
              </a:spcBef>
              <a:spcAft>
                <a:spcPct val="0"/>
              </a:spcAft>
              <a:buClrTx/>
              <a:buSzTx/>
              <a:buFontTx/>
              <a:buNone/>
              <a:tabLst/>
              <a:defRPr/>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1. </a:t>
            </a:r>
            <a:r>
              <a:rPr lang="en-US" sz="12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Omegaven</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Prescribing Information, Fresenius </a:t>
            </a:r>
            <a:r>
              <a:rPr lang="en-US" sz="12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Kabi</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USA, LLC. 2020.</a:t>
            </a:r>
          </a:p>
          <a:p>
            <a:pPr marL="0" marR="0" lvl="0" indent="0" algn="l" defTabSz="914400" rtl="0" eaLnBrk="0" fontAlgn="base" latinLnBrk="0" hangingPunct="0">
              <a:lnSpc>
                <a:spcPct val="90000"/>
              </a:lnSpc>
              <a:spcBef>
                <a:spcPts val="1200"/>
              </a:spcBef>
              <a:spcAft>
                <a:spcPct val="0"/>
              </a:spcAft>
              <a:buClrTx/>
              <a:buSzTx/>
              <a:buFontTx/>
              <a:buNone/>
              <a:tabLst/>
              <a:defRPr/>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2. </a:t>
            </a:r>
            <a:r>
              <a:rPr lang="en-US" sz="12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Gura</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KJ, </a:t>
            </a:r>
            <a:r>
              <a:rPr lang="en-US" sz="12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Premkumar</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MH, Calkins KL, </a:t>
            </a:r>
            <a:r>
              <a:rPr lang="en-US" sz="12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Puder</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M. Intravenous fish oil monotherapy as a source of calories and fatty acids promotes age-appropriate growth in pediatric patients with intestinal failure-</a:t>
            </a:r>
          </a:p>
          <a:p>
            <a:pPr marL="0" marR="0" lvl="0" indent="0" algn="l" defTabSz="914400" rtl="0" eaLnBrk="0" fontAlgn="base" latinLnBrk="0" hangingPunct="0">
              <a:lnSpc>
                <a:spcPct val="90000"/>
              </a:lnSpc>
              <a:spcBef>
                <a:spcPts val="1200"/>
              </a:spcBef>
              <a:spcAft>
                <a:spcPct val="0"/>
              </a:spcAft>
              <a:buClrTx/>
              <a:buSzTx/>
              <a:buFontTx/>
              <a:buNone/>
              <a:tabLst/>
              <a:defRPr/>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associated liver disease. </a:t>
            </a:r>
            <a:r>
              <a:rPr lang="en-US" sz="12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J </a:t>
            </a:r>
            <a:r>
              <a:rPr lang="en-US" sz="12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2020;219:98-105. </a:t>
            </a:r>
          </a:p>
          <a:p>
            <a:pPr marL="0" marR="0" lvl="0" indent="0" algn="l" defTabSz="914400" rtl="0" eaLnBrk="0" fontAlgn="base" latinLnBrk="0" hangingPunct="0">
              <a:lnSpc>
                <a:spcPct val="90000"/>
              </a:lnSpc>
              <a:spcBef>
                <a:spcPts val="1200"/>
              </a:spcBef>
              <a:spcAft>
                <a:spcPct val="0"/>
              </a:spcAft>
              <a:buClrTx/>
              <a:buSzTx/>
              <a:buFontTx/>
              <a:buNone/>
              <a:tabLst/>
              <a:defRPr/>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3. </a:t>
            </a:r>
            <a:r>
              <a:rPr lang="en-US" sz="12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Gura</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KM, </a:t>
            </a:r>
            <a:r>
              <a:rPr lang="en-US" sz="12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Premkumar</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MH, Calkins KL, </a:t>
            </a:r>
            <a:r>
              <a:rPr lang="en-US" sz="12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Puder</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M. Fish oil emulsion reduces liver injury and liver transplantation in children with intestinal failure-associated liver disease: a multicenter integrated study. </a:t>
            </a:r>
            <a:r>
              <a:rPr lang="en-US" sz="12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J </a:t>
            </a:r>
          </a:p>
          <a:p>
            <a:pPr marL="0" marR="0" lvl="0" indent="0" algn="l" defTabSz="914400" rtl="0" eaLnBrk="0" fontAlgn="base" latinLnBrk="0" hangingPunct="0">
              <a:lnSpc>
                <a:spcPct val="90000"/>
              </a:lnSpc>
              <a:spcBef>
                <a:spcPts val="1200"/>
              </a:spcBef>
              <a:spcAft>
                <a:spcPct val="0"/>
              </a:spcAft>
              <a:buClrTx/>
              <a:buSzTx/>
              <a:buFontTx/>
              <a:buNone/>
              <a:tabLst/>
              <a:defRPr/>
            </a:pPr>
            <a:r>
              <a:rPr lang="en-US" sz="12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en-US" sz="12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2021;230:46-54.e2. </a:t>
            </a:r>
          </a:p>
          <a:p>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22</a:t>
            </a:fld>
            <a:endParaRPr lang="en-US" altLang="en-US" dirty="0"/>
          </a:p>
        </p:txBody>
      </p:sp>
    </p:spTree>
    <p:extLst>
      <p:ext uri="{BB962C8B-B14F-4D97-AF65-F5344CB8AC3E}">
        <p14:creationId xmlns:p14="http://schemas.microsoft.com/office/powerpoint/2010/main" val="3836535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Speaker Notes:</a:t>
            </a:r>
          </a:p>
          <a:p>
            <a:r>
              <a:rPr lang="en-US" dirty="0"/>
              <a:t>Let’s review dosing and administration of </a:t>
            </a:r>
            <a:r>
              <a:rPr lang="en-US" dirty="0" err="1"/>
              <a:t>Omegaven</a:t>
            </a:r>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23</a:t>
            </a:fld>
            <a:endParaRPr lang="en-US" altLang="en-US" dirty="0"/>
          </a:p>
        </p:txBody>
      </p:sp>
    </p:spTree>
    <p:extLst>
      <p:ext uri="{BB962C8B-B14F-4D97-AF65-F5344CB8AC3E}">
        <p14:creationId xmlns:p14="http://schemas.microsoft.com/office/powerpoint/2010/main" val="3930922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ts val="1200"/>
              </a:spcBef>
              <a:spcAft>
                <a:spcPct val="0"/>
              </a:spcAft>
              <a:buClrTx/>
              <a:buSzTx/>
              <a:buFontTx/>
              <a:buNone/>
              <a:tabLst/>
              <a:defRPr/>
            </a:pPr>
            <a:r>
              <a:rPr kumimoji="0" lang="en-US" sz="1100" b="1"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Speaker Notes:</a:t>
            </a:r>
          </a:p>
          <a:p>
            <a:pPr marL="171450" marR="0" lvl="0" indent="-171450"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Review </a:t>
            </a:r>
            <a:r>
              <a:rPr kumimoji="0" lang="en-US" sz="1100" b="0" i="0" u="none" strike="noStrike" kern="1200" cap="none" spc="0" normalizeH="0" baseline="0" noProof="0" dirty="0" err="1">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Omegaven</a:t>
            </a:r>
            <a:r>
              <a:rPr kumimoji="0" lang="en-US" sz="1100" b="0"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 dosing and duration</a:t>
            </a:r>
          </a:p>
          <a:p>
            <a:pPr marL="0" marR="0" lvl="0" indent="0" algn="l" defTabSz="914400" rtl="0" eaLnBrk="0" fontAlgn="base" latinLnBrk="0" hangingPunct="0">
              <a:lnSpc>
                <a:spcPct val="90000"/>
              </a:lnSpc>
              <a:spcBef>
                <a:spcPts val="1200"/>
              </a:spcBef>
              <a:spcAft>
                <a:spcPct val="0"/>
              </a:spcAft>
              <a:buClrTx/>
              <a:buSzTx/>
              <a:buFontTx/>
              <a:buNone/>
              <a:tabLst/>
              <a:defRPr/>
            </a:pPr>
            <a:endParaRPr kumimoji="0" lang="en-US" sz="1100" b="0"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90000"/>
              </a:lnSpc>
              <a:spcBef>
                <a:spcPts val="1200"/>
              </a:spcBef>
              <a:spcAft>
                <a:spcPct val="0"/>
              </a:spcAft>
              <a:buClrTx/>
              <a:buSzTx/>
              <a:buFontTx/>
              <a:buNone/>
              <a:tabLst/>
              <a:defRPr/>
            </a:pPr>
            <a:r>
              <a:rPr kumimoji="0" lang="en-US" sz="1100" b="1"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Reference:</a:t>
            </a:r>
          </a:p>
          <a:p>
            <a:pPr marL="0" marR="0" lvl="0" indent="0" algn="l" defTabSz="914400" rtl="0" eaLnBrk="0" fontAlgn="base" latinLnBrk="0" hangingPunct="0">
              <a:lnSpc>
                <a:spcPct val="90000"/>
              </a:lnSpc>
              <a:spcBef>
                <a:spcPts val="1200"/>
              </a:spcBef>
              <a:spcAft>
                <a:spcPct val="0"/>
              </a:spcAft>
              <a:buClrTx/>
              <a:buSzTx/>
              <a:buFontTx/>
              <a:buNone/>
              <a:tabLst/>
              <a:defRPr/>
            </a:pPr>
            <a:r>
              <a:rPr kumimoji="0" lang="en-US" sz="1100" b="0"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1. </a:t>
            </a:r>
            <a:r>
              <a:rPr lang="en-US" sz="11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Omegaven</a:t>
            </a: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Prescribing Information, Fresenius </a:t>
            </a:r>
            <a:r>
              <a:rPr lang="en-US" sz="11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Kabi</a:t>
            </a: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USA, LLC. 2020.</a:t>
            </a:r>
          </a:p>
          <a:p>
            <a:pPr marL="171450" marR="0" lvl="0" indent="-171450"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C6BAE2-2AA4-414E-ACDB-F80714D3756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Arial Unicode MS" panose="020B060402020202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8"/>
              <a:cs typeface="+mn-cs"/>
            </a:endParaRPr>
          </a:p>
        </p:txBody>
      </p:sp>
    </p:spTree>
    <p:extLst>
      <p:ext uri="{BB962C8B-B14F-4D97-AF65-F5344CB8AC3E}">
        <p14:creationId xmlns:p14="http://schemas.microsoft.com/office/powerpoint/2010/main" val="3150272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a:t>
            </a:r>
            <a:r>
              <a:rPr lang="en-US" b="1" baseline="0" dirty="0"/>
              <a:t> Notes:</a:t>
            </a:r>
          </a:p>
          <a:p>
            <a:pPr marL="117475" indent="-117475"/>
            <a:r>
              <a:rPr lang="en-US" baseline="0" dirty="0"/>
              <a:t>Review the liver function tests</a:t>
            </a:r>
          </a:p>
          <a:p>
            <a:pPr marL="117475" indent="-117475"/>
            <a:r>
              <a:rPr lang="en-US" baseline="0" dirty="0"/>
              <a:t>These labs should be monitored while on PN to assess any changes in liver function</a:t>
            </a:r>
          </a:p>
          <a:p>
            <a:pPr marL="117475" indent="-117475"/>
            <a:endParaRPr lang="en-US" baseline="0" dirty="0"/>
          </a:p>
          <a:p>
            <a:pPr marL="0" indent="0">
              <a:buFontTx/>
              <a:buNone/>
            </a:pPr>
            <a:r>
              <a:rPr lang="en-US" b="1" baseline="0" dirty="0"/>
              <a:t>Reference:</a:t>
            </a:r>
          </a:p>
          <a:p>
            <a:pPr marL="0" marR="0" lvl="0" indent="0" algn="l" defTabSz="914400" rtl="0" eaLnBrk="0" fontAlgn="base" latinLnBrk="0" hangingPunct="0">
              <a:lnSpc>
                <a:spcPct val="90000"/>
              </a:lnSpc>
              <a:spcBef>
                <a:spcPts val="1200"/>
              </a:spcBef>
              <a:spcAft>
                <a:spcPct val="0"/>
              </a:spcAft>
              <a:buClrTx/>
              <a:buSzTx/>
              <a:buFontTx/>
              <a:buNone/>
              <a:tabLst/>
              <a:defRPr/>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1. </a:t>
            </a:r>
            <a:r>
              <a:rPr lang="en-US" sz="12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Omegaven</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Prescribing Information, Fresenius </a:t>
            </a:r>
            <a:r>
              <a:rPr lang="en-US" sz="12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Kabi</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USA, LLC. 2020.</a:t>
            </a: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25</a:t>
            </a:fld>
            <a:endParaRPr lang="en-US" altLang="en-US" dirty="0"/>
          </a:p>
        </p:txBody>
      </p:sp>
    </p:spTree>
    <p:extLst>
      <p:ext uri="{BB962C8B-B14F-4D97-AF65-F5344CB8AC3E}">
        <p14:creationId xmlns:p14="http://schemas.microsoft.com/office/powerpoint/2010/main" val="2756760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b="1" dirty="0">
                <a:latin typeface="Verdana" panose="020B0604030504040204" pitchFamily="34" charset="0"/>
                <a:ea typeface="Verdana" panose="020B0604030504040204" pitchFamily="34" charset="0"/>
                <a:cs typeface="Verdana" panose="020B0604030504040204" pitchFamily="34" charset="0"/>
              </a:rPr>
              <a:t>Speaker notes:</a:t>
            </a:r>
            <a:endParaRPr lang="en-US" sz="1100" b="0" kern="1200" dirty="0">
              <a:latin typeface="Verdana" panose="020B0604030504040204" pitchFamily="34" charset="0"/>
              <a:ea typeface="Verdana" panose="020B0604030504040204" pitchFamily="34" charset="0"/>
              <a:cs typeface="Verdana" panose="020B0604030504040204" pitchFamily="34" charset="0"/>
            </a:endParaRPr>
          </a:p>
          <a:p>
            <a:pPr marL="117475" indent="-117475"/>
            <a:r>
              <a:rPr lang="en-US" sz="1100" b="0" kern="1200" dirty="0">
                <a:latin typeface="Verdana" panose="020B0604030504040204" pitchFamily="34" charset="0"/>
                <a:ea typeface="Verdana" panose="020B0604030504040204" pitchFamily="34" charset="0"/>
                <a:cs typeface="Verdana" panose="020B0604030504040204" pitchFamily="34" charset="0"/>
              </a:rPr>
              <a:t>Say there are options for ILEs that contain fish oil</a:t>
            </a:r>
          </a:p>
          <a:p>
            <a:pPr marL="117475" indent="-117475"/>
            <a:r>
              <a:rPr lang="en-US" sz="1100" b="0" kern="1200" dirty="0">
                <a:latin typeface="Verdana" panose="020B0604030504040204" pitchFamily="34" charset="0"/>
                <a:ea typeface="Verdana" panose="020B0604030504040204" pitchFamily="34" charset="0"/>
                <a:cs typeface="Verdana" panose="020B0604030504040204" pitchFamily="34" charset="0"/>
              </a:rPr>
              <a:t>Mention that </a:t>
            </a:r>
            <a:r>
              <a:rPr lang="en-US" sz="1100" b="0" kern="1200" dirty="0" err="1">
                <a:latin typeface="Verdana" panose="020B0604030504040204" pitchFamily="34" charset="0"/>
                <a:ea typeface="Verdana" panose="020B0604030504040204" pitchFamily="34" charset="0"/>
                <a:cs typeface="Verdana" panose="020B0604030504040204" pitchFamily="34" charset="0"/>
              </a:rPr>
              <a:t>SMOFlipid</a:t>
            </a:r>
            <a:r>
              <a:rPr lang="en-US" sz="1100" b="0" kern="1200" dirty="0">
                <a:latin typeface="Verdana" panose="020B0604030504040204" pitchFamily="34" charset="0"/>
                <a:ea typeface="Verdana" panose="020B0604030504040204" pitchFamily="34" charset="0"/>
                <a:cs typeface="Verdana" panose="020B0604030504040204" pitchFamily="34" charset="0"/>
              </a:rPr>
              <a:t> is the only ILE in the U.S. that delivers a blend of 4 oils to patients at every age and stage who require PN</a:t>
            </a:r>
            <a:r>
              <a:rPr lang="en-US" sz="1100" b="0" kern="1200" baseline="30000" dirty="0">
                <a:latin typeface="Verdana" panose="020B0604030504040204" pitchFamily="34" charset="0"/>
                <a:ea typeface="Verdana" panose="020B0604030504040204" pitchFamily="34" charset="0"/>
                <a:cs typeface="Verdana" panose="020B0604030504040204" pitchFamily="34" charset="0"/>
              </a:rPr>
              <a:t>1</a:t>
            </a:r>
          </a:p>
          <a:p>
            <a:pPr marL="117475" marR="0" lvl="0" indent="-117475" algn="l" defTabSz="914400" rtl="0" eaLnBrk="1" fontAlgn="auto" latinLnBrk="0" hangingPunct="1">
              <a:lnSpc>
                <a:spcPct val="100000"/>
              </a:lnSpc>
              <a:spcBef>
                <a:spcPts val="0"/>
              </a:spcBef>
              <a:spcAft>
                <a:spcPts val="0"/>
              </a:spcAft>
              <a:buClrTx/>
              <a:buSzTx/>
              <a:tabLst/>
              <a:defRPr/>
            </a:pPr>
            <a:r>
              <a:rPr lang="en-US" sz="1100" dirty="0">
                <a:latin typeface="Verdana" panose="020B0604030504040204" pitchFamily="34" charset="0"/>
                <a:ea typeface="Verdana" panose="020B0604030504040204" pitchFamily="34" charset="0"/>
                <a:cs typeface="Verdana" panose="020B0604030504040204" pitchFamily="34" charset="0"/>
              </a:rPr>
              <a:t>Mention patients at risk for PNAC </a:t>
            </a:r>
            <a:r>
              <a:rPr lang="en-US" sz="1100" b="0" kern="1200" dirty="0">
                <a:latin typeface="Verdana" panose="020B0604030504040204" pitchFamily="34" charset="0"/>
                <a:ea typeface="Verdana" panose="020B0604030504040204" pitchFamily="34" charset="0"/>
                <a:cs typeface="Verdana" panose="020B0604030504040204" pitchFamily="34" charset="0"/>
              </a:rPr>
              <a:t>Mention that Omegaven is the first and only fish oil emulsion for pediatric </a:t>
            </a:r>
            <a:r>
              <a:rPr kumimoji="0" lang="en-US" sz="11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patients with PNAC in the U.S.</a:t>
            </a:r>
            <a:r>
              <a:rPr kumimoji="0" lang="en-US" sz="1100" b="0" i="0" u="none" strike="noStrike" kern="1200" cap="none" spc="0" normalizeH="0" baseline="3000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2</a:t>
            </a:r>
          </a:p>
          <a:p>
            <a:pPr marL="117475" marR="0" lvl="0" indent="-117475" algn="l" defTabSz="914400" rtl="0" eaLnBrk="1" fontAlgn="auto" latinLnBrk="0" hangingPunct="1">
              <a:lnSpc>
                <a:spcPct val="100000"/>
              </a:lnSpc>
              <a:spcBef>
                <a:spcPts val="0"/>
              </a:spcBef>
              <a:spcAft>
                <a:spcPts val="0"/>
              </a:spcAft>
              <a:buClrTx/>
              <a:buSzTx/>
              <a:tabLst/>
              <a:defRPr/>
            </a:pPr>
            <a:r>
              <a:rPr kumimoji="0" lang="en-US" sz="11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End with the fact that patients receiving FOLE achieved age-appropriate growth and experienced improvement in liver function parameters in clinical trials</a:t>
            </a:r>
            <a:r>
              <a:rPr kumimoji="0" lang="en-US" sz="1100" i="0" u="none" strike="noStrike" kern="1200" cap="none" spc="0" normalizeH="0" baseline="3000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2,3</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endParaRPr kumimoji="0" lang="en-US" sz="1100"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90000"/>
              </a:lnSpc>
              <a:spcBef>
                <a:spcPts val="1200"/>
              </a:spcBef>
              <a:spcAft>
                <a:spcPct val="0"/>
              </a:spcAft>
              <a:buClrTx/>
              <a:buSzTx/>
              <a:buFontTx/>
              <a:buNone/>
              <a:tabLst/>
              <a:defRPr/>
            </a:pPr>
            <a:r>
              <a:rPr kumimoji="0" lang="en-US" sz="1100" b="1"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References:</a:t>
            </a:r>
          </a:p>
          <a:p>
            <a:pPr marL="228600" marR="0" lvl="0" indent="-228600" algn="l" defTabSz="914400" rtl="0" eaLnBrk="0" fontAlgn="base" latinLnBrk="0" hangingPunct="0">
              <a:lnSpc>
                <a:spcPct val="90000"/>
              </a:lnSpc>
              <a:spcBef>
                <a:spcPts val="1200"/>
              </a:spcBef>
              <a:spcAft>
                <a:spcPct val="0"/>
              </a:spcAft>
              <a:buClrTx/>
              <a:buSzTx/>
              <a:buFontTx/>
              <a:buAutoNum type="arabicPeriod"/>
              <a:tabLst/>
              <a:defRPr/>
            </a:pPr>
            <a:r>
              <a:rPr lang="en-US"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SMOFlipid</a:t>
            </a:r>
            <a:r>
              <a:rPr lang="en-US"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Prescribing Information, Fresenius </a:t>
            </a:r>
            <a:r>
              <a:rPr lang="en-US"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Kabi</a:t>
            </a:r>
            <a:r>
              <a:rPr lang="en-US"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USA, LLC. 2022. </a:t>
            </a:r>
          </a:p>
          <a:p>
            <a:pPr marL="228600" marR="0" lvl="0" indent="-228600" algn="l" defTabSz="914400" rtl="0" eaLnBrk="0" fontAlgn="base" latinLnBrk="0" hangingPunct="0">
              <a:lnSpc>
                <a:spcPct val="90000"/>
              </a:lnSpc>
              <a:spcBef>
                <a:spcPts val="1200"/>
              </a:spcBef>
              <a:spcAft>
                <a:spcPct val="0"/>
              </a:spcAft>
              <a:buClrTx/>
              <a:buSzTx/>
              <a:buFontTx/>
              <a:buAutoNum type="arabicPeriod"/>
              <a:tabLst/>
              <a:defRPr/>
            </a:pPr>
            <a:r>
              <a:rPr lang="en-US"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Omegaven</a:t>
            </a:r>
            <a:r>
              <a:rPr lang="en-US"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Prescribing Information, Fresenius </a:t>
            </a:r>
            <a:r>
              <a:rPr lang="en-US"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Kabi</a:t>
            </a:r>
            <a:r>
              <a:rPr lang="en-US"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USA, LLC. 2020. </a:t>
            </a:r>
          </a:p>
          <a:p>
            <a:pPr marL="228600" marR="0" lvl="0" indent="-228600" algn="l" defTabSz="914400" rtl="0" eaLnBrk="0" fontAlgn="base" latinLnBrk="0" hangingPunct="0">
              <a:lnSpc>
                <a:spcPct val="90000"/>
              </a:lnSpc>
              <a:spcBef>
                <a:spcPts val="1200"/>
              </a:spcBef>
              <a:spcAft>
                <a:spcPct val="0"/>
              </a:spcAft>
              <a:buClrTx/>
              <a:buSzTx/>
              <a:buFontTx/>
              <a:buAutoNum type="arabicPeriod"/>
              <a:tabLst/>
              <a:defRPr/>
            </a:pPr>
            <a:r>
              <a:rPr lang="en-US"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Gura</a:t>
            </a:r>
            <a:r>
              <a:rPr lang="en-US"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KJ, </a:t>
            </a:r>
            <a:r>
              <a:rPr lang="en-US"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Premkumar</a:t>
            </a:r>
            <a:r>
              <a:rPr lang="en-US"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MH, Calkins KL, </a:t>
            </a:r>
            <a:r>
              <a:rPr lang="en-US"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Puder</a:t>
            </a:r>
            <a:r>
              <a:rPr lang="en-US"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M. Intravenous fish oil monotherapy as a source of calories and fatty acids promotes age-appropriate growth in pediatric patients with intestinal failure-associated liver disease. </a:t>
            </a:r>
            <a:r>
              <a:rPr lang="en-US" sz="1100" i="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J </a:t>
            </a:r>
            <a:r>
              <a:rPr lang="en-US" sz="1100" i="1"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Pediatr</a:t>
            </a:r>
            <a:r>
              <a:rPr lang="en-US"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2020;219:98-105.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C6BAE2-2AA4-414E-ACDB-F80714D3756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Arial Unicode MS" panose="020B060402020202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8"/>
              <a:cs typeface="+mn-cs"/>
            </a:endParaRPr>
          </a:p>
        </p:txBody>
      </p:sp>
    </p:spTree>
    <p:extLst>
      <p:ext uri="{BB962C8B-B14F-4D97-AF65-F5344CB8AC3E}">
        <p14:creationId xmlns:p14="http://schemas.microsoft.com/office/powerpoint/2010/main" val="1679436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138113"/>
            <a:ext cx="4718050" cy="2654300"/>
          </a:xfrm>
        </p:spPr>
      </p:sp>
      <p:sp>
        <p:nvSpPr>
          <p:cNvPr id="3" name="Notes Placeholder 2"/>
          <p:cNvSpPr>
            <a:spLocks noGrp="1"/>
          </p:cNvSpPr>
          <p:nvPr>
            <p:ph type="body" idx="1"/>
          </p:nvPr>
        </p:nvSpPr>
        <p:spPr/>
        <p:txBody>
          <a:bodyPr/>
          <a:lstStyle/>
          <a:p>
            <a:pPr marL="0" indent="0">
              <a:buNone/>
            </a:pPr>
            <a:r>
              <a:rPr lang="en-US" b="1" dirty="0"/>
              <a:t>Speaker Notes:</a:t>
            </a:r>
            <a:endParaRPr lang="en-US" b="0" dirty="0"/>
          </a:p>
          <a:p>
            <a:pPr marL="117475" indent="-117475"/>
            <a:r>
              <a:rPr lang="en-US" b="0" dirty="0"/>
              <a:t>Review ordering information</a:t>
            </a:r>
            <a:endParaRPr lang="en-US" b="1" dirty="0"/>
          </a:p>
        </p:txBody>
      </p:sp>
      <p:sp>
        <p:nvSpPr>
          <p:cNvPr id="6" name="Slide Number Placeholder 5">
            <a:extLst>
              <a:ext uri="{FF2B5EF4-FFF2-40B4-BE49-F238E27FC236}">
                <a16:creationId xmlns:a16="http://schemas.microsoft.com/office/drawing/2014/main" id="{19A2FE6F-A705-47FC-9FAB-BC9AEFC60D4C}"/>
              </a:ext>
            </a:extLst>
          </p:cNvPr>
          <p:cNvSpPr>
            <a:spLocks noGrp="1"/>
          </p:cNvSpPr>
          <p:nvPr>
            <p:ph type="sldNum" sz="quarter" idx="5"/>
          </p:nvPr>
        </p:nvSpPr>
        <p:spPr>
          <a:xfrm>
            <a:off x="3936768" y="8772668"/>
            <a:ext cx="3011699" cy="461804"/>
          </a:xfrm>
          <a:prstGeom prst="rect">
            <a:avLst/>
          </a:prstGeom>
        </p:spPr>
        <p:txBody>
          <a:bodyPr/>
          <a:lstStyle/>
          <a:p>
            <a:pPr>
              <a:defRPr/>
            </a:pPr>
            <a:fld id="{6BC6BAE2-2AA4-414E-ACDB-F80714D37562}" type="slidenum">
              <a:rPr lang="en-US" altLang="en-US" smtClean="0"/>
              <a:pPr>
                <a:defRPr/>
              </a:pPr>
              <a:t>27</a:t>
            </a:fld>
            <a:endParaRPr lang="en-US" altLang="en-US" dirty="0"/>
          </a:p>
        </p:txBody>
      </p:sp>
    </p:spTree>
    <p:extLst>
      <p:ext uri="{BB962C8B-B14F-4D97-AF65-F5344CB8AC3E}">
        <p14:creationId xmlns:p14="http://schemas.microsoft.com/office/powerpoint/2010/main" val="1755108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2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200" b="0" baseline="0" dirty="0">
                <a:latin typeface="Verdana" panose="020B0604030504040204" pitchFamily="34" charset="0"/>
                <a:ea typeface="Verdana" panose="020B0604030504040204" pitchFamily="34" charset="0"/>
                <a:cs typeface="Verdana" panose="020B0604030504040204" pitchFamily="34" charset="0"/>
              </a:rPr>
              <a:t>as seen on slide</a:t>
            </a:r>
          </a:p>
        </p:txBody>
      </p:sp>
      <p:sp>
        <p:nvSpPr>
          <p:cNvPr id="4" name="Slide Number Placeholder 3"/>
          <p:cNvSpPr>
            <a:spLocks noGrp="1"/>
          </p:cNvSpPr>
          <p:nvPr>
            <p:ph type="sldNum" sz="quarter" idx="5"/>
          </p:nvPr>
        </p:nvSpPr>
        <p:spPr/>
        <p:txBody>
          <a:bodyPr/>
          <a:lstStyle/>
          <a:p>
            <a:fld id="{A02E9CBD-7256-3A4A-B304-5C1B285C2079}" type="slidenum">
              <a:rPr lang="en-US" smtClean="0"/>
              <a:t>28</a:t>
            </a:fld>
            <a:endParaRPr lang="en-US"/>
          </a:p>
        </p:txBody>
      </p:sp>
    </p:spTree>
    <p:extLst>
      <p:ext uri="{BB962C8B-B14F-4D97-AF65-F5344CB8AC3E}">
        <p14:creationId xmlns:p14="http://schemas.microsoft.com/office/powerpoint/2010/main" val="24708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2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200" b="0" baseline="0" dirty="0">
                <a:latin typeface="Verdana" panose="020B0604030504040204" pitchFamily="34" charset="0"/>
                <a:ea typeface="Verdana" panose="020B0604030504040204" pitchFamily="34" charset="0"/>
                <a:cs typeface="Verdana" panose="020B0604030504040204" pitchFamily="34" charset="0"/>
              </a:rPr>
              <a:t>as seen on slide</a:t>
            </a:r>
          </a:p>
        </p:txBody>
      </p:sp>
      <p:sp>
        <p:nvSpPr>
          <p:cNvPr id="4" name="Slide Number Placeholder 3"/>
          <p:cNvSpPr>
            <a:spLocks noGrp="1"/>
          </p:cNvSpPr>
          <p:nvPr>
            <p:ph type="sldNum" sz="quarter" idx="5"/>
          </p:nvPr>
        </p:nvSpPr>
        <p:spPr/>
        <p:txBody>
          <a:bodyPr/>
          <a:lstStyle/>
          <a:p>
            <a:fld id="{A02E9CBD-7256-3A4A-B304-5C1B285C2079}" type="slidenum">
              <a:rPr lang="en-US" smtClean="0"/>
              <a:t>29</a:t>
            </a:fld>
            <a:endParaRPr lang="en-US"/>
          </a:p>
        </p:txBody>
      </p:sp>
    </p:spTree>
    <p:extLst>
      <p:ext uri="{BB962C8B-B14F-4D97-AF65-F5344CB8AC3E}">
        <p14:creationId xmlns:p14="http://schemas.microsoft.com/office/powerpoint/2010/main" val="162205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dirty="0">
                <a:latin typeface="Verdana" panose="020B0604030504040204" pitchFamily="34" charset="0"/>
                <a:ea typeface="Verdana" panose="020B0604030504040204" pitchFamily="34" charset="0"/>
                <a:cs typeface="Verdana" panose="020B0604030504040204" pitchFamily="34" charset="0"/>
              </a:rPr>
              <a:t>Speaker Notes:</a:t>
            </a:r>
          </a:p>
          <a:p>
            <a:pPr marL="117475" indent="-117475"/>
            <a:r>
              <a:rPr lang="en-US" sz="1000" dirty="0">
                <a:latin typeface="Verdana" panose="020B0604030504040204" pitchFamily="34" charset="0"/>
                <a:ea typeface="Verdana" panose="020B0604030504040204" pitchFamily="34" charset="0"/>
                <a:cs typeface="Verdana" panose="020B0604030504040204" pitchFamily="34" charset="0"/>
              </a:rPr>
              <a:t>PN is important for patients of all ages who need it</a:t>
            </a:r>
          </a:p>
          <a:p>
            <a:pPr marL="117475" indent="-117475"/>
            <a:r>
              <a:rPr lang="en-US" sz="1000" dirty="0">
                <a:latin typeface="Verdana" panose="020B0604030504040204" pitchFamily="34" charset="0"/>
                <a:ea typeface="Verdana" panose="020B0604030504040204" pitchFamily="34" charset="0"/>
                <a:cs typeface="Verdana" panose="020B0604030504040204" pitchFamily="34" charset="0"/>
              </a:rPr>
              <a:t>Fresenius Kabi Nutrition is the U.S. market leader in ILEs</a:t>
            </a:r>
            <a:r>
              <a:rPr lang="en-US" sz="1000" baseline="30000" dirty="0">
                <a:latin typeface="Verdana" panose="020B0604030504040204" pitchFamily="34" charset="0"/>
                <a:ea typeface="Verdana" panose="020B0604030504040204" pitchFamily="34" charset="0"/>
                <a:cs typeface="Verdana" panose="020B0604030504040204" pitchFamily="34" charset="0"/>
              </a:rPr>
              <a:t>1</a:t>
            </a:r>
          </a:p>
          <a:p>
            <a:pPr marL="117475" indent="-117475"/>
            <a:r>
              <a:rPr lang="en-US" sz="1000" dirty="0">
                <a:latin typeface="Verdana" panose="020B0604030504040204" pitchFamily="34" charset="0"/>
                <a:ea typeface="Verdana" panose="020B0604030504040204" pitchFamily="34" charset="0"/>
                <a:cs typeface="Verdana" panose="020B0604030504040204" pitchFamily="34" charset="0"/>
              </a:rPr>
              <a:t>We are pioneers in PN as the only provider of fish-oil containing ILEs</a:t>
            </a:r>
          </a:p>
          <a:p>
            <a:pPr marL="0" indent="0">
              <a:buFontTx/>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000" b="1" dirty="0">
                <a:latin typeface="Verdana" panose="020B0604030504040204" pitchFamily="34" charset="0"/>
                <a:ea typeface="Verdana" panose="020B0604030504040204" pitchFamily="34" charset="0"/>
                <a:cs typeface="Verdana" panose="020B0604030504040204" pitchFamily="34" charset="0"/>
              </a:rPr>
              <a:t>Reference:</a:t>
            </a:r>
          </a:p>
          <a:p>
            <a:pPr marL="0" indent="0">
              <a:buNone/>
            </a:pPr>
            <a:r>
              <a:rPr lang="en-US" sz="1000" dirty="0">
                <a:latin typeface="Verdana" panose="020B0604030504040204" pitchFamily="34" charset="0"/>
                <a:ea typeface="Verdana" panose="020B0604030504040204" pitchFamily="34" charset="0"/>
                <a:cs typeface="Verdana" panose="020B0604030504040204" pitchFamily="34" charset="0"/>
              </a:rPr>
              <a:t>1. </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Data on File; 8/1/22; calculation includes: all ILEs approved in the US.</a:t>
            </a:r>
            <a:endParaRPr lang="en-US" sz="1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0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fld id="{A02E9CBD-7256-3A4A-B304-5C1B285C2079}" type="slidenum">
              <a:rPr lang="en-US" smtClean="0"/>
              <a:t>3</a:t>
            </a:fld>
            <a:endParaRPr lang="en-US"/>
          </a:p>
        </p:txBody>
      </p:sp>
    </p:spTree>
    <p:extLst>
      <p:ext uri="{BB962C8B-B14F-4D97-AF65-F5344CB8AC3E}">
        <p14:creationId xmlns:p14="http://schemas.microsoft.com/office/powerpoint/2010/main" val="3761607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2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200" b="0" baseline="0" dirty="0">
                <a:latin typeface="Verdana" panose="020B0604030504040204" pitchFamily="34" charset="0"/>
                <a:ea typeface="Verdana" panose="020B0604030504040204" pitchFamily="34" charset="0"/>
                <a:cs typeface="Verdana" panose="020B0604030504040204" pitchFamily="34" charset="0"/>
              </a:rPr>
              <a:t>as seen on slide</a:t>
            </a: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30</a:t>
            </a:fld>
            <a:endParaRPr lang="en-US" altLang="en-US" dirty="0"/>
          </a:p>
        </p:txBody>
      </p:sp>
    </p:spTree>
    <p:extLst>
      <p:ext uri="{BB962C8B-B14F-4D97-AF65-F5344CB8AC3E}">
        <p14:creationId xmlns:p14="http://schemas.microsoft.com/office/powerpoint/2010/main" val="1478089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2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200" b="0" baseline="0" dirty="0">
                <a:latin typeface="Verdana" panose="020B0604030504040204" pitchFamily="34" charset="0"/>
                <a:ea typeface="Verdana" panose="020B0604030504040204" pitchFamily="34" charset="0"/>
                <a:cs typeface="Verdana" panose="020B0604030504040204" pitchFamily="34" charset="0"/>
              </a:rPr>
              <a:t>as seen on slide</a:t>
            </a:r>
          </a:p>
        </p:txBody>
      </p:sp>
      <p:sp>
        <p:nvSpPr>
          <p:cNvPr id="4" name="Slide Number Placeholder 3"/>
          <p:cNvSpPr>
            <a:spLocks noGrp="1"/>
          </p:cNvSpPr>
          <p:nvPr>
            <p:ph type="sldNum" sz="quarter" idx="5"/>
          </p:nvPr>
        </p:nvSpPr>
        <p:spPr/>
        <p:txBody>
          <a:bodyPr/>
          <a:lstStyle/>
          <a:p>
            <a:fld id="{A02E9CBD-7256-3A4A-B304-5C1B285C2079}" type="slidenum">
              <a:rPr lang="en-US" smtClean="0"/>
              <a:t>31</a:t>
            </a:fld>
            <a:endParaRPr lang="en-US"/>
          </a:p>
        </p:txBody>
      </p:sp>
    </p:spTree>
    <p:extLst>
      <p:ext uri="{BB962C8B-B14F-4D97-AF65-F5344CB8AC3E}">
        <p14:creationId xmlns:p14="http://schemas.microsoft.com/office/powerpoint/2010/main" val="1177961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2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200" b="0" baseline="0" dirty="0">
                <a:latin typeface="Verdana" panose="020B0604030504040204" pitchFamily="34" charset="0"/>
                <a:ea typeface="Verdana" panose="020B0604030504040204" pitchFamily="34" charset="0"/>
                <a:cs typeface="Verdana" panose="020B0604030504040204" pitchFamily="34" charset="0"/>
              </a:rPr>
              <a:t>as seen on slide</a:t>
            </a:r>
          </a:p>
          <a:p>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32</a:t>
            </a:fld>
            <a:endParaRPr lang="en-US" altLang="en-US" dirty="0"/>
          </a:p>
        </p:txBody>
      </p:sp>
    </p:spTree>
    <p:extLst>
      <p:ext uri="{BB962C8B-B14F-4D97-AF65-F5344CB8AC3E}">
        <p14:creationId xmlns:p14="http://schemas.microsoft.com/office/powerpoint/2010/main" val="3499549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2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200" b="0" baseline="0" dirty="0">
                <a:latin typeface="Verdana" panose="020B0604030504040204" pitchFamily="34" charset="0"/>
                <a:ea typeface="Verdana" panose="020B0604030504040204" pitchFamily="34" charset="0"/>
                <a:cs typeface="Verdana" panose="020B0604030504040204" pitchFamily="34" charset="0"/>
              </a:rPr>
              <a:t>as seen on slide</a:t>
            </a:r>
          </a:p>
          <a:p>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33</a:t>
            </a:fld>
            <a:endParaRPr lang="en-US" altLang="en-US" dirty="0"/>
          </a:p>
        </p:txBody>
      </p:sp>
    </p:spTree>
    <p:extLst>
      <p:ext uri="{BB962C8B-B14F-4D97-AF65-F5344CB8AC3E}">
        <p14:creationId xmlns:p14="http://schemas.microsoft.com/office/powerpoint/2010/main" val="3231902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2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200" b="0" baseline="0" dirty="0">
                <a:latin typeface="Verdana" panose="020B0604030504040204" pitchFamily="34" charset="0"/>
                <a:ea typeface="Verdana" panose="020B0604030504040204" pitchFamily="34" charset="0"/>
                <a:cs typeface="Verdana" panose="020B0604030504040204" pitchFamily="34" charset="0"/>
              </a:rPr>
              <a:t>as seen on slide</a:t>
            </a:r>
          </a:p>
          <a:p>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34</a:t>
            </a:fld>
            <a:endParaRPr lang="en-US" altLang="en-US" dirty="0"/>
          </a:p>
        </p:txBody>
      </p:sp>
    </p:spTree>
    <p:extLst>
      <p:ext uri="{BB962C8B-B14F-4D97-AF65-F5344CB8AC3E}">
        <p14:creationId xmlns:p14="http://schemas.microsoft.com/office/powerpoint/2010/main" val="2320275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2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200" b="0" baseline="0" dirty="0">
                <a:latin typeface="Verdana" panose="020B0604030504040204" pitchFamily="34" charset="0"/>
                <a:ea typeface="Verdana" panose="020B0604030504040204" pitchFamily="34" charset="0"/>
                <a:cs typeface="Verdana" panose="020B0604030504040204" pitchFamily="34" charset="0"/>
              </a:rPr>
              <a:t>as seen on slide</a:t>
            </a:r>
          </a:p>
          <a:p>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35</a:t>
            </a:fld>
            <a:endParaRPr lang="en-US" altLang="en-US" dirty="0"/>
          </a:p>
        </p:txBody>
      </p:sp>
    </p:spTree>
    <p:extLst>
      <p:ext uri="{BB962C8B-B14F-4D97-AF65-F5344CB8AC3E}">
        <p14:creationId xmlns:p14="http://schemas.microsoft.com/office/powerpoint/2010/main" val="1578613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b="1" dirty="0"/>
              <a:t>Speaker Notes: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100" b="0" baseline="0" dirty="0">
                <a:latin typeface="Verdana" panose="020B0604030504040204" pitchFamily="34" charset="0"/>
                <a:ea typeface="Verdana" panose="020B0604030504040204" pitchFamily="34" charset="0"/>
                <a:cs typeface="Verdana" panose="020B0604030504040204" pitchFamily="34" charset="0"/>
              </a:rPr>
              <a:t>as seen on slide</a:t>
            </a:r>
          </a:p>
          <a:p>
            <a:endParaRPr lang="en-US" sz="1100" dirty="0"/>
          </a:p>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36</a:t>
            </a:fld>
            <a:endParaRPr lang="en-US" altLang="en-US" dirty="0"/>
          </a:p>
        </p:txBody>
      </p:sp>
    </p:spTree>
    <p:extLst>
      <p:ext uri="{BB962C8B-B14F-4D97-AF65-F5344CB8AC3E}">
        <p14:creationId xmlns:p14="http://schemas.microsoft.com/office/powerpoint/2010/main" val="930797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b="1" dirty="0"/>
              <a:t>Speaker Notes: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100" b="0" baseline="0" dirty="0">
                <a:latin typeface="Verdana" panose="020B0604030504040204" pitchFamily="34" charset="0"/>
                <a:ea typeface="Verdana" panose="020B0604030504040204" pitchFamily="34" charset="0"/>
                <a:cs typeface="Verdana" panose="020B0604030504040204" pitchFamily="34" charset="0"/>
              </a:rPr>
              <a:t>as seen on slide</a:t>
            </a:r>
          </a:p>
          <a:p>
            <a:endParaRPr lang="en-US" sz="1100" dirty="0"/>
          </a:p>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37</a:t>
            </a:fld>
            <a:endParaRPr lang="en-US" altLang="en-US" dirty="0"/>
          </a:p>
        </p:txBody>
      </p:sp>
    </p:spTree>
    <p:extLst>
      <p:ext uri="{BB962C8B-B14F-4D97-AF65-F5344CB8AC3E}">
        <p14:creationId xmlns:p14="http://schemas.microsoft.com/office/powerpoint/2010/main" val="2043296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b="1" dirty="0"/>
              <a:t>Speaker Notes: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100" b="0" baseline="0" dirty="0">
                <a:latin typeface="Verdana" panose="020B0604030504040204" pitchFamily="34" charset="0"/>
                <a:ea typeface="Verdana" panose="020B0604030504040204" pitchFamily="34" charset="0"/>
                <a:cs typeface="Verdana" panose="020B0604030504040204" pitchFamily="34" charset="0"/>
              </a:rPr>
              <a:t>as seen on slide</a:t>
            </a:r>
          </a:p>
          <a:p>
            <a:endParaRPr lang="en-US" sz="1100" dirty="0"/>
          </a:p>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38</a:t>
            </a:fld>
            <a:endParaRPr lang="en-US" altLang="en-US" dirty="0"/>
          </a:p>
        </p:txBody>
      </p:sp>
    </p:spTree>
    <p:extLst>
      <p:ext uri="{BB962C8B-B14F-4D97-AF65-F5344CB8AC3E}">
        <p14:creationId xmlns:p14="http://schemas.microsoft.com/office/powerpoint/2010/main" val="34981085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b="1" dirty="0"/>
              <a:t>Speaker Notes: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100" b="0" baseline="0" dirty="0">
                <a:latin typeface="Verdana" panose="020B0604030504040204" pitchFamily="34" charset="0"/>
                <a:ea typeface="Verdana" panose="020B0604030504040204" pitchFamily="34" charset="0"/>
                <a:cs typeface="Verdana" panose="020B0604030504040204" pitchFamily="34" charset="0"/>
              </a:rPr>
              <a:t>as seen on slide</a:t>
            </a:r>
          </a:p>
          <a:p>
            <a:endParaRPr lang="en-US" sz="1100" dirty="0"/>
          </a:p>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39</a:t>
            </a:fld>
            <a:endParaRPr lang="en-US" altLang="en-US" dirty="0"/>
          </a:p>
        </p:txBody>
      </p:sp>
    </p:spTree>
    <p:extLst>
      <p:ext uri="{BB962C8B-B14F-4D97-AF65-F5344CB8AC3E}">
        <p14:creationId xmlns:p14="http://schemas.microsoft.com/office/powerpoint/2010/main" val="165340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dirty="0">
                <a:solidFill>
                  <a:schemeClr val="tx1"/>
                </a:solidFill>
                <a:latin typeface="Verdana" panose="020B0604030504040204" pitchFamily="34" charset="0"/>
                <a:ea typeface="Verdana" panose="020B0604030504040204" pitchFamily="34" charset="0"/>
                <a:cs typeface="Verdana" panose="020B0604030504040204" pitchFamily="34" charset="0"/>
              </a:rPr>
              <a:t>Speaker Notes:</a:t>
            </a:r>
          </a:p>
          <a:p>
            <a:r>
              <a:rPr lang="en-US" sz="1000" dirty="0">
                <a:latin typeface="Verdana" panose="020B0604030504040204" pitchFamily="34" charset="0"/>
                <a:ea typeface="Verdana" panose="020B0604030504040204" pitchFamily="34" charset="0"/>
                <a:cs typeface="Verdana" panose="020B0604030504040204" pitchFamily="34" charset="0"/>
              </a:rPr>
              <a:t>The omega-3 family of fatty acids comprises ALA, EPA, and DHA</a:t>
            </a:r>
          </a:p>
        </p:txBody>
      </p:sp>
      <p:sp>
        <p:nvSpPr>
          <p:cNvPr id="4" name="Slide Number Placeholder 3"/>
          <p:cNvSpPr>
            <a:spLocks noGrp="1"/>
          </p:cNvSpPr>
          <p:nvPr>
            <p:ph type="sldNum" sz="quarter" idx="10"/>
          </p:nvPr>
        </p:nvSpPr>
        <p:spPr/>
        <p:txBody>
          <a:bodyPr/>
          <a:lstStyle/>
          <a:p>
            <a:pPr>
              <a:defRPr/>
            </a:pPr>
            <a:fld id="{6BC6BAE2-2AA4-414E-ACDB-F80714D37562}" type="slidenum">
              <a:rPr lang="en-US" altLang="en-US" smtClean="0"/>
              <a:pPr>
                <a:defRPr/>
              </a:pPr>
              <a:t>4</a:t>
            </a:fld>
            <a:endParaRPr lang="en-US" altLang="en-US" dirty="0"/>
          </a:p>
        </p:txBody>
      </p:sp>
    </p:spTree>
    <p:extLst>
      <p:ext uri="{BB962C8B-B14F-4D97-AF65-F5344CB8AC3E}">
        <p14:creationId xmlns:p14="http://schemas.microsoft.com/office/powerpoint/2010/main" val="1084146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b="1" dirty="0"/>
              <a:t>Speaker Notes: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100" b="0" baseline="0" dirty="0">
                <a:latin typeface="Verdana" panose="020B0604030504040204" pitchFamily="34" charset="0"/>
                <a:ea typeface="Verdana" panose="020B0604030504040204" pitchFamily="34" charset="0"/>
                <a:cs typeface="Verdana" panose="020B0604030504040204" pitchFamily="34" charset="0"/>
              </a:rPr>
              <a:t>as seen on slide</a:t>
            </a:r>
          </a:p>
          <a:p>
            <a:endParaRPr lang="en-US" sz="1100" dirty="0"/>
          </a:p>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40</a:t>
            </a:fld>
            <a:endParaRPr lang="en-US" altLang="en-US" dirty="0"/>
          </a:p>
        </p:txBody>
      </p:sp>
    </p:spTree>
    <p:extLst>
      <p:ext uri="{BB962C8B-B14F-4D97-AF65-F5344CB8AC3E}">
        <p14:creationId xmlns:p14="http://schemas.microsoft.com/office/powerpoint/2010/main" val="4080423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b="1" dirty="0"/>
              <a:t>Speaker Notes: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100" b="0" baseline="0" dirty="0">
                <a:latin typeface="Verdana" panose="020B0604030504040204" pitchFamily="34" charset="0"/>
                <a:ea typeface="Verdana" panose="020B0604030504040204" pitchFamily="34" charset="0"/>
                <a:cs typeface="Verdana" panose="020B0604030504040204" pitchFamily="34" charset="0"/>
              </a:rPr>
              <a:t>as seen on slide</a:t>
            </a:r>
          </a:p>
          <a:p>
            <a:endParaRPr lang="en-US" sz="1100" dirty="0"/>
          </a:p>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41</a:t>
            </a:fld>
            <a:endParaRPr lang="en-US" altLang="en-US" dirty="0"/>
          </a:p>
        </p:txBody>
      </p:sp>
    </p:spTree>
    <p:extLst>
      <p:ext uri="{BB962C8B-B14F-4D97-AF65-F5344CB8AC3E}">
        <p14:creationId xmlns:p14="http://schemas.microsoft.com/office/powerpoint/2010/main" val="2814798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42</a:t>
            </a:fld>
            <a:endParaRPr lang="en-US" altLang="en-US" dirty="0"/>
          </a:p>
        </p:txBody>
      </p:sp>
    </p:spTree>
    <p:extLst>
      <p:ext uri="{BB962C8B-B14F-4D97-AF65-F5344CB8AC3E}">
        <p14:creationId xmlns:p14="http://schemas.microsoft.com/office/powerpoint/2010/main" val="3070835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400"/>
              </a:spcBef>
              <a:spcAft>
                <a:spcPts val="0"/>
              </a:spcAft>
              <a:buNone/>
            </a:pPr>
            <a:r>
              <a:rPr lang="en-US" sz="1000" b="1" dirty="0">
                <a:latin typeface="Verdana" panose="020B0604030504040204" pitchFamily="34" charset="0"/>
                <a:ea typeface="Verdana" panose="020B0604030504040204" pitchFamily="34" charset="0"/>
                <a:cs typeface="Verdana" panose="020B0604030504040204" pitchFamily="34" charset="0"/>
              </a:rPr>
              <a:t>Speaker Notes:</a:t>
            </a:r>
          </a:p>
          <a:p>
            <a:pPr marL="117475" indent="-117475">
              <a:spcBef>
                <a:spcPts val="400"/>
              </a:spcBef>
              <a:spcAft>
                <a:spcPts val="0"/>
              </a:spcAft>
            </a:pPr>
            <a:r>
              <a:rPr lang="en-US" sz="1000" b="0" dirty="0">
                <a:latin typeface="Verdana" panose="020B0604030504040204" pitchFamily="34" charset="0"/>
                <a:ea typeface="Verdana" panose="020B0604030504040204" pitchFamily="34" charset="0"/>
                <a:cs typeface="Verdana" panose="020B0604030504040204" pitchFamily="34" charset="0"/>
              </a:rPr>
              <a:t>Review DHA and EPA with audience</a:t>
            </a:r>
          </a:p>
          <a:p>
            <a:pPr marL="117475" indent="-117475">
              <a:spcBef>
                <a:spcPts val="400"/>
              </a:spcBef>
              <a:spcAft>
                <a:spcPts val="0"/>
              </a:spcAft>
            </a:pPr>
            <a:r>
              <a:rPr lang="en-US" sz="1000" b="0" dirty="0">
                <a:latin typeface="Verdana" panose="020B0604030504040204" pitchFamily="34" charset="0"/>
                <a:ea typeface="Verdana" panose="020B0604030504040204" pitchFamily="34" charset="0"/>
                <a:cs typeface="Verdana" panose="020B0604030504040204" pitchFamily="34" charset="0"/>
              </a:rPr>
              <a:t>DHA and EPA (omega-3 fatty acids) are considered to be important for the healthy development of infants due to their special physiological roles</a:t>
            </a:r>
            <a:r>
              <a:rPr lang="en-US" sz="1000" b="0" baseline="30000" dirty="0">
                <a:latin typeface="Verdana" panose="020B0604030504040204" pitchFamily="34" charset="0"/>
                <a:ea typeface="Verdana" panose="020B0604030504040204" pitchFamily="34" charset="0"/>
                <a:cs typeface="Verdana" panose="020B0604030504040204" pitchFamily="34" charset="0"/>
              </a:rPr>
              <a:t>1,2</a:t>
            </a:r>
          </a:p>
          <a:p>
            <a:pPr marL="117475" marR="0" lvl="0" indent="-117475" algn="l" defTabSz="914400" rtl="0" eaLnBrk="0" fontAlgn="base" latinLnBrk="0" hangingPunct="0">
              <a:lnSpc>
                <a:spcPct val="90000"/>
              </a:lnSpc>
              <a:spcBef>
                <a:spcPts val="400"/>
              </a:spcBef>
              <a:spcAft>
                <a:spcPts val="0"/>
              </a:spcAft>
              <a:buClrTx/>
              <a:buSzTx/>
              <a:buFont typeface="Arial" panose="020B0604020202020204" pitchFamily="34" charset="0"/>
              <a:buChar char="•"/>
              <a:tabLst/>
              <a:defRPr/>
            </a:pPr>
            <a:r>
              <a:rPr lang="en-US" sz="1000" b="0" dirty="0">
                <a:latin typeface="Verdana" panose="020B0604030504040204" pitchFamily="34" charset="0"/>
                <a:ea typeface="Verdana" panose="020B0604030504040204" pitchFamily="34" charset="0"/>
                <a:cs typeface="Verdana" panose="020B0604030504040204" pitchFamily="34" charset="0"/>
              </a:rPr>
              <a:t>Discuss</a:t>
            </a:r>
            <a:r>
              <a:rPr lang="en-US" sz="1000" b="0" baseline="0" dirty="0">
                <a:latin typeface="Verdana" panose="020B0604030504040204" pitchFamily="34" charset="0"/>
                <a:ea typeface="Verdana" panose="020B0604030504040204" pitchFamily="34" charset="0"/>
                <a:cs typeface="Verdana" panose="020B0604030504040204" pitchFamily="34" charset="0"/>
              </a:rPr>
              <a:t> their importance in terms of healthy development of infants</a:t>
            </a:r>
          </a:p>
          <a:p>
            <a:pPr marL="117475" marR="0" lvl="0" indent="-117475" algn="l" defTabSz="914400" rtl="0" eaLnBrk="0" fontAlgn="base" latinLnBrk="0" hangingPunct="0">
              <a:lnSpc>
                <a:spcPct val="90000"/>
              </a:lnSpc>
              <a:spcBef>
                <a:spcPts val="400"/>
              </a:spcBef>
              <a:spcAft>
                <a:spcPts val="0"/>
              </a:spcAft>
              <a:buClrTx/>
              <a:buSzTx/>
              <a:buFont typeface="Arial" panose="020B0604020202020204" pitchFamily="34" charset="0"/>
              <a:buChar char="•"/>
              <a:tabLst/>
              <a:defRPr/>
            </a:pPr>
            <a:endParaRPr lang="en-US" sz="1000" b="0" baseline="0"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90000"/>
              </a:lnSpc>
              <a:spcBef>
                <a:spcPts val="400"/>
              </a:spcBef>
              <a:spcAft>
                <a:spcPts val="0"/>
              </a:spcAft>
              <a:buClrTx/>
              <a:buSzTx/>
              <a:buFontTx/>
              <a:buNone/>
              <a:tabLst/>
              <a:defRPr/>
            </a:pPr>
            <a:r>
              <a:rPr lang="en-US" sz="1000" b="1" baseline="0" dirty="0">
                <a:latin typeface="Verdana" panose="020B0604030504040204" pitchFamily="34" charset="0"/>
                <a:ea typeface="Verdana" panose="020B0604030504040204" pitchFamily="34" charset="0"/>
                <a:cs typeface="Verdana" panose="020B0604030504040204" pitchFamily="34" charset="0"/>
              </a:rPr>
              <a:t>References:</a:t>
            </a:r>
          </a:p>
          <a:p>
            <a:pPr marL="228600" marR="0" lvl="0" indent="-228600" algn="l" defTabSz="914400" rtl="0" eaLnBrk="0" fontAlgn="base" latinLnBrk="0" hangingPunct="0">
              <a:lnSpc>
                <a:spcPct val="90000"/>
              </a:lnSpc>
              <a:spcBef>
                <a:spcPts val="400"/>
              </a:spcBef>
              <a:spcAft>
                <a:spcPts val="0"/>
              </a:spcAft>
              <a:buClrTx/>
              <a:buSzTx/>
              <a:buFontTx/>
              <a:buAutoNum type="arabicPeriod"/>
              <a:tabLst/>
              <a:defRPr/>
            </a:pP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Agostoni</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C. Role of long-chain polyunsaturated fatty acids in the first year of life</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J </a:t>
            </a:r>
            <a:r>
              <a:rPr lang="en-US" sz="10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Gastroenterol </a:t>
            </a:r>
            <a:r>
              <a:rPr lang="en-US" sz="10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2008;47(suppl 2):S41-S44. </a:t>
            </a:r>
          </a:p>
          <a:p>
            <a:pPr marL="228600" marR="0" lvl="0" indent="-228600" algn="l" defTabSz="914400" rtl="0" eaLnBrk="0" fontAlgn="base" latinLnBrk="0" hangingPunct="0">
              <a:lnSpc>
                <a:spcPct val="90000"/>
              </a:lnSpc>
              <a:spcBef>
                <a:spcPts val="400"/>
              </a:spcBef>
              <a:spcAft>
                <a:spcPts val="0"/>
              </a:spcAft>
              <a:buClrTx/>
              <a:buSzTx/>
              <a:buFontTx/>
              <a:buAutoNum type="arabicPeriod"/>
              <a:tabLst/>
              <a:defRPr/>
            </a:pP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Cetin I, </a:t>
            </a: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Koletzko</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B. Long-chain omega-3 fatty acid supply in pregnancy and lactation. </a:t>
            </a:r>
            <a:r>
              <a:rPr lang="en-US" sz="10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Curr</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Opin</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Clin </a:t>
            </a:r>
            <a:r>
              <a:rPr lang="en-US" sz="10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Metab</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Care</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2008;11(3):297-302. </a:t>
            </a:r>
          </a:p>
          <a:p>
            <a:pPr marL="228600" marR="0" lvl="0" indent="-228600" algn="l" defTabSz="914400" rtl="0" eaLnBrk="0" fontAlgn="base" latinLnBrk="0" hangingPunct="0">
              <a:lnSpc>
                <a:spcPct val="90000"/>
              </a:lnSpc>
              <a:spcBef>
                <a:spcPts val="400"/>
              </a:spcBef>
              <a:spcAft>
                <a:spcPts val="0"/>
              </a:spcAft>
              <a:buClrTx/>
              <a:buSzTx/>
              <a:buFontTx/>
              <a:buAutoNum type="arabicPeriod"/>
              <a:tabLst/>
              <a:defRPr/>
            </a:pP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Lapillonne</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 Groh-</a:t>
            </a: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Wargo</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S, Gonzalez CH, </a:t>
            </a: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Uauy</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R. Lipid needs of preterm infants: updated recommendations. </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J </a:t>
            </a:r>
            <a:r>
              <a:rPr lang="en-US" sz="10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2013;162(3 Suppl):S37-47. </a:t>
            </a:r>
          </a:p>
          <a:p>
            <a:pPr marL="228600" marR="0" lvl="0" indent="-228600" algn="l" defTabSz="914400" rtl="0" eaLnBrk="0" fontAlgn="base" latinLnBrk="0" hangingPunct="0">
              <a:lnSpc>
                <a:spcPct val="90000"/>
              </a:lnSpc>
              <a:spcBef>
                <a:spcPts val="400"/>
              </a:spcBef>
              <a:spcAft>
                <a:spcPts val="0"/>
              </a:spcAft>
              <a:buClrTx/>
              <a:buSzTx/>
              <a:buFontTx/>
              <a:buAutoNum type="arabicPeriod"/>
              <a:tabLst/>
              <a:defRPr/>
            </a:pP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Bistrian</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B. Clinical aspects of essential fatty acid metabolism: Jonathan Rhoads Lecture. </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JPEN J </a:t>
            </a:r>
            <a:r>
              <a:rPr lang="en-US" sz="10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Parenter</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Enteral </a:t>
            </a:r>
            <a:r>
              <a:rPr lang="en-US" sz="10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2003;27(3):168-175.</a:t>
            </a:r>
          </a:p>
          <a:p>
            <a:pPr marL="0" marR="0" lvl="0" indent="0" algn="l" defTabSz="914400" rtl="0" eaLnBrk="0" fontAlgn="base" latinLnBrk="0" hangingPunct="0">
              <a:lnSpc>
                <a:spcPct val="90000"/>
              </a:lnSpc>
              <a:spcBef>
                <a:spcPts val="400"/>
              </a:spcBef>
              <a:spcAft>
                <a:spcPts val="0"/>
              </a:spcAft>
              <a:buClrTx/>
              <a:buSzTx/>
              <a:buFontTx/>
              <a:buNone/>
              <a:tabLst/>
              <a:defRPr/>
            </a:pPr>
            <a:endParaRPr lang="en-US" sz="1000" b="0" baseline="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5</a:t>
            </a:fld>
            <a:endParaRPr lang="en-US" altLang="en-US" dirty="0"/>
          </a:p>
        </p:txBody>
      </p:sp>
    </p:spTree>
    <p:extLst>
      <p:ext uri="{BB962C8B-B14F-4D97-AF65-F5344CB8AC3E}">
        <p14:creationId xmlns:p14="http://schemas.microsoft.com/office/powerpoint/2010/main" val="2889425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indent="-117475"/>
            <a:r>
              <a:rPr lang="en-US" sz="1200" b="0" i="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This graph shows 3 families of polyunsaturated fatty acids derived from food sources, omega-6, omega-9, and omega-3</a:t>
            </a:r>
            <a:r>
              <a:rPr lang="en-US" sz="1200" b="0" i="0" kern="1200" baseline="300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1</a:t>
            </a:r>
            <a:r>
              <a:rPr lang="en-US" sz="1200" b="0" i="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a:t>
            </a:r>
          </a:p>
          <a:p>
            <a:pPr marL="346075" lvl="1" indent="-117475"/>
            <a:r>
              <a:rPr lang="en-US" sz="1100" b="0" i="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All of these fatty acids are metabolized by the same group of enzymes to form lipids of different lengths depending on the needs of the body</a:t>
            </a:r>
          </a:p>
          <a:p>
            <a:pPr marL="346075" lvl="1" indent="-117475"/>
            <a:r>
              <a:rPr lang="en-US" sz="1100" b="0" i="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In the omega-6 family, linoleic acid can be converted to arachidonic acid. In the omega-3 family, alpha linolenic acid can be converted to EPA and DHA. These downstream lipids are thought to serve various functions including mediating the inflammatory response by acting as precursors to eicosanoids. Arachidonic acid can act as a precursor to proinflammatory eicosanoids, where EPA and DHA can act as a precursor to less proinflammatory eicosanoids</a:t>
            </a:r>
            <a:endParaRPr lang="en-US" dirty="0"/>
          </a:p>
          <a:p>
            <a:pPr marL="0" indent="0">
              <a:buFontTx/>
              <a:buNone/>
            </a:pPr>
            <a:endParaRPr lang="en-US" dirty="0"/>
          </a:p>
          <a:p>
            <a:pPr marL="0" indent="0">
              <a:buFontTx/>
              <a:buNone/>
            </a:pPr>
            <a:r>
              <a:rPr lang="en-US" b="1" dirty="0"/>
              <a:t>References:</a:t>
            </a:r>
          </a:p>
          <a:p>
            <a:pPr marL="228600" indent="-228600">
              <a:buFontTx/>
              <a:buAutoNum type="arabicPeriod"/>
            </a:pPr>
            <a:r>
              <a:rPr lang="en-US" sz="1200" dirty="0">
                <a:solidFill>
                  <a:srgbClr val="211D1E"/>
                </a:solidFill>
                <a:latin typeface="Verdana" panose="020B0604030504040204" pitchFamily="34" charset="0"/>
                <a:ea typeface="Verdana" panose="020B0604030504040204" pitchFamily="34" charset="0"/>
                <a:cs typeface="Verdana" panose="020B0604030504040204" pitchFamily="34" charset="0"/>
              </a:rPr>
              <a:t>Le HD, Meisel JA, de Meijer VE, </a:t>
            </a:r>
            <a:r>
              <a:rPr lang="en-US" sz="1200" dirty="0" err="1">
                <a:solidFill>
                  <a:srgbClr val="211D1E"/>
                </a:solidFill>
                <a:latin typeface="Verdana" panose="020B0604030504040204" pitchFamily="34" charset="0"/>
                <a:ea typeface="Verdana" panose="020B0604030504040204" pitchFamily="34" charset="0"/>
                <a:cs typeface="Verdana" panose="020B0604030504040204" pitchFamily="34" charset="0"/>
              </a:rPr>
              <a:t>Gura</a:t>
            </a:r>
            <a:r>
              <a:rPr lang="en-US" sz="1200" dirty="0">
                <a:solidFill>
                  <a:srgbClr val="211D1E"/>
                </a:solidFill>
                <a:latin typeface="Verdana" panose="020B0604030504040204" pitchFamily="34" charset="0"/>
                <a:ea typeface="Verdana" panose="020B0604030504040204" pitchFamily="34" charset="0"/>
                <a:cs typeface="Verdana" panose="020B0604030504040204" pitchFamily="34" charset="0"/>
              </a:rPr>
              <a:t> KM, </a:t>
            </a:r>
            <a:r>
              <a:rPr lang="en-US" sz="1200" dirty="0" err="1">
                <a:solidFill>
                  <a:srgbClr val="211D1E"/>
                </a:solidFill>
                <a:latin typeface="Verdana" panose="020B0604030504040204" pitchFamily="34" charset="0"/>
                <a:ea typeface="Verdana" panose="020B0604030504040204" pitchFamily="34" charset="0"/>
                <a:cs typeface="Verdana" panose="020B0604030504040204" pitchFamily="34" charset="0"/>
              </a:rPr>
              <a:t>Puder</a:t>
            </a:r>
            <a:r>
              <a:rPr lang="en-US" sz="1200" dirty="0">
                <a:solidFill>
                  <a:srgbClr val="211D1E"/>
                </a:solidFill>
                <a:latin typeface="Verdana" panose="020B0604030504040204" pitchFamily="34" charset="0"/>
                <a:ea typeface="Verdana" panose="020B0604030504040204" pitchFamily="34" charset="0"/>
                <a:cs typeface="Verdana" panose="020B0604030504040204" pitchFamily="34" charset="0"/>
              </a:rPr>
              <a:t> M. The essentiality of arachidonic acid and docosahexaenoic acid. </a:t>
            </a:r>
            <a:r>
              <a:rPr lang="en-US" sz="1200" i="1" dirty="0">
                <a:solidFill>
                  <a:srgbClr val="211D1E"/>
                </a:solidFill>
                <a:latin typeface="Verdana" panose="020B0604030504040204" pitchFamily="34" charset="0"/>
                <a:ea typeface="Verdana" panose="020B0604030504040204" pitchFamily="34" charset="0"/>
                <a:cs typeface="Verdana" panose="020B0604030504040204" pitchFamily="34" charset="0"/>
              </a:rPr>
              <a:t>Prostaglandins </a:t>
            </a:r>
            <a:r>
              <a:rPr lang="en-US" sz="1200" i="1" dirty="0" err="1">
                <a:solidFill>
                  <a:srgbClr val="211D1E"/>
                </a:solidFill>
                <a:latin typeface="Verdana" panose="020B0604030504040204" pitchFamily="34" charset="0"/>
                <a:ea typeface="Verdana" panose="020B0604030504040204" pitchFamily="34" charset="0"/>
                <a:cs typeface="Verdana" panose="020B0604030504040204" pitchFamily="34" charset="0"/>
              </a:rPr>
              <a:t>Leukot</a:t>
            </a:r>
            <a:r>
              <a:rPr lang="en-US" sz="1200" i="1" dirty="0">
                <a:solidFill>
                  <a:srgbClr val="211D1E"/>
                </a:solidFill>
                <a:latin typeface="Verdana" panose="020B0604030504040204" pitchFamily="34" charset="0"/>
                <a:ea typeface="Verdana" panose="020B0604030504040204" pitchFamily="34" charset="0"/>
                <a:cs typeface="Verdana" panose="020B0604030504040204" pitchFamily="34" charset="0"/>
              </a:rPr>
              <a:t> Essent Fatty Acids</a:t>
            </a:r>
            <a:r>
              <a:rPr lang="en-US" sz="1200" dirty="0">
                <a:solidFill>
                  <a:srgbClr val="211D1E"/>
                </a:solidFill>
                <a:latin typeface="Verdana" panose="020B0604030504040204" pitchFamily="34" charset="0"/>
                <a:ea typeface="Verdana" panose="020B0604030504040204" pitchFamily="34" charset="0"/>
                <a:cs typeface="Verdana" panose="020B0604030504040204" pitchFamily="34" charset="0"/>
              </a:rPr>
              <a:t>. 2009;81(2-3):165-170. </a:t>
            </a:r>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6</a:t>
            </a:fld>
            <a:endParaRPr lang="en-US" altLang="en-US" dirty="0"/>
          </a:p>
        </p:txBody>
      </p:sp>
    </p:spTree>
    <p:extLst>
      <p:ext uri="{BB962C8B-B14F-4D97-AF65-F5344CB8AC3E}">
        <p14:creationId xmlns:p14="http://schemas.microsoft.com/office/powerpoint/2010/main" val="2389351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dirty="0">
                <a:latin typeface="Verdana" panose="020B0604030504040204" pitchFamily="34" charset="0"/>
                <a:ea typeface="Verdana" panose="020B0604030504040204" pitchFamily="34" charset="0"/>
                <a:cs typeface="Verdana" panose="020B0604030504040204" pitchFamily="34" charset="0"/>
              </a:rPr>
              <a:t>Speaker</a:t>
            </a:r>
            <a:r>
              <a:rPr lang="en-US" sz="1000" b="1" baseline="0" dirty="0">
                <a:latin typeface="Verdana" panose="020B0604030504040204" pitchFamily="34" charset="0"/>
                <a:ea typeface="Verdana" panose="020B0604030504040204" pitchFamily="34" charset="0"/>
                <a:cs typeface="Verdana" panose="020B0604030504040204" pitchFamily="34" charset="0"/>
              </a:rPr>
              <a:t> Notes:</a:t>
            </a:r>
          </a:p>
          <a:p>
            <a:pPr marL="171450" indent="-171450">
              <a:buFont typeface="Arial" panose="020B0604020202020204" pitchFamily="34" charset="0"/>
              <a:buChar char="•"/>
            </a:pPr>
            <a:r>
              <a:rPr lang="en-US" sz="1000" baseline="0" dirty="0">
                <a:latin typeface="Verdana" panose="020B0604030504040204" pitchFamily="34" charset="0"/>
                <a:ea typeface="Verdana" panose="020B0604030504040204" pitchFamily="34" charset="0"/>
                <a:cs typeface="Verdana" panose="020B0604030504040204" pitchFamily="34" charset="0"/>
              </a:rPr>
              <a:t>Different oils have been shown to have an impact on the inflammatory process</a:t>
            </a:r>
            <a:r>
              <a:rPr lang="en-US" sz="1000" baseline="30000" dirty="0">
                <a:latin typeface="Verdana" panose="020B0604030504040204" pitchFamily="34" charset="0"/>
                <a:ea typeface="Verdana" panose="020B0604030504040204" pitchFamily="34" charset="0"/>
                <a:cs typeface="Verdana" panose="020B0604030504040204" pitchFamily="34" charset="0"/>
              </a:rPr>
              <a:t>1</a:t>
            </a:r>
          </a:p>
          <a:p>
            <a:pPr marL="171450" indent="-171450">
              <a:buFont typeface="Arial" panose="020B0604020202020204" pitchFamily="34" charset="0"/>
              <a:buChar char="•"/>
            </a:pPr>
            <a:r>
              <a:rPr lang="en-US" sz="1000" baseline="0" dirty="0">
                <a:latin typeface="Verdana" panose="020B0604030504040204" pitchFamily="34" charset="0"/>
                <a:ea typeface="Verdana" panose="020B0604030504040204" pitchFamily="34" charset="0"/>
                <a:cs typeface="Verdana" panose="020B0604030504040204" pitchFamily="34" charset="0"/>
              </a:rPr>
              <a:t>Oils containing omega-6 fatty acids may have more proinflammatory properties than those containing omega-3s</a:t>
            </a:r>
            <a:r>
              <a:rPr lang="en-US" sz="1000" baseline="30000" dirty="0">
                <a:latin typeface="Verdana" panose="020B0604030504040204" pitchFamily="34" charset="0"/>
                <a:ea typeface="Verdana" panose="020B0604030504040204" pitchFamily="34" charset="0"/>
                <a:cs typeface="Verdana" panose="020B0604030504040204" pitchFamily="34" charset="0"/>
              </a:rPr>
              <a:t>1</a:t>
            </a:r>
          </a:p>
          <a:p>
            <a:pPr marL="171450" indent="-171450">
              <a:buFont typeface="Arial" panose="020B0604020202020204" pitchFamily="34" charset="0"/>
              <a:buChar char="•"/>
            </a:pPr>
            <a:r>
              <a:rPr lang="en-US" sz="1000" b="0" dirty="0">
                <a:solidFill>
                  <a:srgbClr val="0070C0"/>
                </a:solidFill>
                <a:latin typeface="Verdana" panose="020B0604030504040204" pitchFamily="34" charset="0"/>
                <a:ea typeface="Verdana" panose="020B0604030504040204" pitchFamily="34" charset="0"/>
                <a:cs typeface="Verdana" panose="020B0604030504040204" pitchFamily="34" charset="0"/>
              </a:rPr>
              <a:t>Expert recommendation suggests a potential benefit of balanced omega-6:omega-3 ratio in ILE</a:t>
            </a:r>
            <a:r>
              <a:rPr lang="en-US" sz="1000" b="0"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2</a:t>
            </a:r>
          </a:p>
          <a:p>
            <a:pPr marL="0" indent="0">
              <a:buFontTx/>
              <a:buNone/>
            </a:pPr>
            <a:endParaRPr lang="en-US" sz="1000" b="0" baseline="30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0" indent="0">
              <a:buFontTx/>
              <a:buNone/>
            </a:pPr>
            <a:r>
              <a:rPr lang="en-US" sz="1000" b="1" baseline="0" dirty="0">
                <a:solidFill>
                  <a:srgbClr val="0070C0"/>
                </a:solidFill>
                <a:latin typeface="Verdana" panose="020B0604030504040204" pitchFamily="34" charset="0"/>
                <a:ea typeface="Verdana" panose="020B0604030504040204" pitchFamily="34" charset="0"/>
                <a:cs typeface="Verdana" panose="020B0604030504040204" pitchFamily="34" charset="0"/>
              </a:rPr>
              <a:t>References:</a:t>
            </a:r>
          </a:p>
          <a:p>
            <a:pPr marL="228600" marR="0" lvl="0" indent="-228600" algn="l" defTabSz="914400" rtl="0" eaLnBrk="0" fontAlgn="base" latinLnBrk="0" hangingPunct="0">
              <a:lnSpc>
                <a:spcPct val="90000"/>
              </a:lnSpc>
              <a:spcBef>
                <a:spcPts val="1200"/>
              </a:spcBef>
              <a:spcAft>
                <a:spcPct val="0"/>
              </a:spcAft>
              <a:buClrTx/>
              <a:buSzTx/>
              <a:buFontTx/>
              <a:buAutoNum type="arabicPeriod"/>
              <a:tabLst/>
              <a:defRPr/>
            </a:pP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Figure Adapted from Vanek VW,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Seidner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DL, Allen P, et al. A.S.P.E.N. position paper: Clinical role for alternative intravenous fat emulsions.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Clin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Pract</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2012;27(2):150-192. </a:t>
            </a:r>
          </a:p>
          <a:p>
            <a:pPr marL="228600" marR="0" lvl="0" indent="-228600" algn="l" defTabSz="914400" rtl="0" eaLnBrk="0" fontAlgn="base" latinLnBrk="0" hangingPunct="0">
              <a:lnSpc>
                <a:spcPct val="90000"/>
              </a:lnSpc>
              <a:spcBef>
                <a:spcPts val="1200"/>
              </a:spcBef>
              <a:spcAft>
                <a:spcPct val="0"/>
              </a:spcAft>
              <a:buClrTx/>
              <a:buSzTx/>
              <a:buFontTx/>
              <a:buAutoNum type="arabicPeriod"/>
              <a:tabLst/>
              <a:defRPr/>
            </a:pP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Grimble</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RH. Fatty acid profile of modern lipid emulsions: Scientific considerations for creating ideal composition. </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Clin </a:t>
            </a:r>
            <a:r>
              <a:rPr lang="en-US" sz="10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Suppl</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2005;1(3):9-15.</a:t>
            </a:r>
            <a:endPar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FontTx/>
              <a:buNone/>
            </a:pPr>
            <a:endParaRPr lang="en-US" sz="1000" b="0" baseline="0" dirty="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a:defRPr/>
            </a:pPr>
            <a:fld id="{6BC6BAE2-2AA4-414E-ACDB-F80714D37562}" type="slidenum">
              <a:rPr lang="en-US" altLang="en-US" smtClean="0"/>
              <a:pPr>
                <a:defRPr/>
              </a:pPr>
              <a:t>7</a:t>
            </a:fld>
            <a:endParaRPr lang="en-US" altLang="en-US" dirty="0"/>
          </a:p>
        </p:txBody>
      </p:sp>
    </p:spTree>
    <p:extLst>
      <p:ext uri="{BB962C8B-B14F-4D97-AF65-F5344CB8AC3E}">
        <p14:creationId xmlns:p14="http://schemas.microsoft.com/office/powerpoint/2010/main" val="1417218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8575" y="138113"/>
            <a:ext cx="4352925" cy="2449512"/>
          </a:xfrm>
        </p:spPr>
      </p:sp>
      <p:sp>
        <p:nvSpPr>
          <p:cNvPr id="3" name="Notes Placeholder 2"/>
          <p:cNvSpPr>
            <a:spLocks noGrp="1"/>
          </p:cNvSpPr>
          <p:nvPr>
            <p:ph type="body" idx="1"/>
          </p:nvPr>
        </p:nvSpPr>
        <p:spPr/>
        <p:txBody>
          <a:bodyPr/>
          <a:lstStyle/>
          <a:p>
            <a:pPr marL="0" indent="0">
              <a:buNone/>
            </a:pPr>
            <a:r>
              <a:rPr lang="en-US" b="1" dirty="0"/>
              <a:t>Speaker Notes:</a:t>
            </a:r>
          </a:p>
          <a:p>
            <a:pPr lvl="0"/>
            <a:r>
              <a:rPr lang="en-US" sz="120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Here you can see the composition of the current pediatric ILEs on the market in the U.S.</a:t>
            </a:r>
          </a:p>
          <a:p>
            <a:r>
              <a:rPr lang="en-US" sz="120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I’d like to call your attention to the fatty acids EPA and DHA, which can only be found in the ILEs that contain fish oil</a:t>
            </a:r>
          </a:p>
          <a:p>
            <a:endParaRPr lang="en-US" sz="1200" b="1"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endParaRPr>
          </a:p>
          <a:p>
            <a:pPr marL="0" indent="0">
              <a:buNone/>
            </a:pPr>
            <a:r>
              <a:rPr lang="en-US" sz="1200" b="1"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References:</a:t>
            </a:r>
          </a:p>
          <a:p>
            <a:pPr marL="228600" indent="-228600">
              <a:lnSpc>
                <a:spcPct val="85000"/>
              </a:lnSpc>
              <a:spcBef>
                <a:spcPts val="200"/>
              </a:spcBef>
              <a:buAutoNum type="arabicPeriod"/>
              <a:tabLst>
                <a:tab pos="8248650" algn="r"/>
              </a:tabLst>
            </a:pPr>
            <a:r>
              <a:rPr lang="en-US" altLang="en-US" sz="12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Intralipid 20% Prescribing Information. Fresenius </a:t>
            </a:r>
            <a:r>
              <a:rPr lang="en-US" altLang="en-US" sz="1200" dirty="0" err="1">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Kabi</a:t>
            </a:r>
            <a:r>
              <a:rPr lang="en-US" altLang="en-US" sz="12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USA, LLC. 2022. </a:t>
            </a:r>
          </a:p>
          <a:p>
            <a:pPr marL="228600" indent="-228600">
              <a:lnSpc>
                <a:spcPct val="85000"/>
              </a:lnSpc>
              <a:spcBef>
                <a:spcPts val="200"/>
              </a:spcBef>
              <a:buAutoNum type="arabicPeriod"/>
              <a:tabLst>
                <a:tab pos="8248650" algn="r"/>
              </a:tabLst>
            </a:pPr>
            <a:r>
              <a:rPr lang="en-US" altLang="en-US" sz="1200" dirty="0" err="1">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Nutrilipid</a:t>
            </a:r>
            <a:r>
              <a:rPr lang="en-US" altLang="en-US" sz="12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Prescribing Information. B. Braun Medical Inc. 2014. </a:t>
            </a:r>
          </a:p>
          <a:p>
            <a:pPr marL="228600" indent="-228600">
              <a:lnSpc>
                <a:spcPct val="85000"/>
              </a:lnSpc>
              <a:spcBef>
                <a:spcPts val="200"/>
              </a:spcBef>
              <a:buAutoNum type="arabicPeriod"/>
              <a:tabLst>
                <a:tab pos="8248650" algn="r"/>
              </a:tabLst>
            </a:pPr>
            <a:r>
              <a:rPr lang="en-US" altLang="en-US" sz="1200" dirty="0" err="1">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SMOFlipid</a:t>
            </a:r>
            <a:r>
              <a:rPr lang="en-US" altLang="en-US" sz="12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Prescribing Information, Fresenius </a:t>
            </a:r>
            <a:r>
              <a:rPr lang="en-US" altLang="en-US" sz="1200" dirty="0" err="1">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Kabi</a:t>
            </a:r>
            <a:r>
              <a:rPr lang="en-US" altLang="en-US" sz="12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USA, LLC. 2022. </a:t>
            </a:r>
          </a:p>
          <a:p>
            <a:pPr marL="228600" indent="-228600">
              <a:lnSpc>
                <a:spcPct val="85000"/>
              </a:lnSpc>
              <a:spcBef>
                <a:spcPts val="200"/>
              </a:spcBef>
              <a:buAutoNum type="arabicPeriod"/>
              <a:tabLst>
                <a:tab pos="8248650" algn="r"/>
              </a:tabLst>
            </a:pPr>
            <a:r>
              <a:rPr lang="en-US" altLang="en-US" sz="1200" dirty="0" err="1">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Omegaven</a:t>
            </a:r>
            <a:r>
              <a:rPr lang="en-US" altLang="en-US" sz="12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Prescribing Information, Fresenius </a:t>
            </a:r>
            <a:r>
              <a:rPr lang="en-US" altLang="en-US" sz="1200" dirty="0" err="1">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Kabi</a:t>
            </a:r>
            <a:r>
              <a:rPr lang="en-US" altLang="en-US" sz="12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USA, LLC. 2020. </a:t>
            </a:r>
          </a:p>
          <a:p>
            <a:pPr marL="228600" indent="-228600">
              <a:lnSpc>
                <a:spcPct val="85000"/>
              </a:lnSpc>
              <a:spcBef>
                <a:spcPts val="200"/>
              </a:spcBef>
              <a:buAutoNum type="arabicPeriod"/>
              <a:tabLst>
                <a:tab pos="8248650" algn="r"/>
              </a:tabLst>
            </a:pPr>
            <a:r>
              <a:rPr lang="en-US" sz="1200"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Le HD, Meisel JA, de Meijer VE, </a:t>
            </a:r>
            <a:r>
              <a:rPr lang="en-US" sz="1200" dirty="0" err="1">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Gura</a:t>
            </a:r>
            <a:r>
              <a:rPr lang="en-US" sz="1200"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 KM, </a:t>
            </a:r>
            <a:r>
              <a:rPr lang="en-US" sz="1200" dirty="0" err="1">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Puder</a:t>
            </a:r>
            <a:r>
              <a:rPr lang="en-US" sz="1200"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 M. The essentiality of arachidonic acid and docosahexaenoic acid. </a:t>
            </a:r>
            <a:r>
              <a:rPr lang="en-US" sz="1200" i="1"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Prostaglandins </a:t>
            </a:r>
            <a:r>
              <a:rPr lang="en-US" sz="1200" i="1" dirty="0" err="1">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Leukot</a:t>
            </a:r>
            <a:r>
              <a:rPr lang="en-US" sz="1200" i="1"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 Essent Fatty Acids</a:t>
            </a:r>
            <a:r>
              <a:rPr lang="en-US" sz="1200"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 2009;81(2-3):165-170. </a:t>
            </a:r>
          </a:p>
          <a:p>
            <a:pPr marL="228600" indent="-228600">
              <a:lnSpc>
                <a:spcPct val="85000"/>
              </a:lnSpc>
              <a:spcBef>
                <a:spcPts val="200"/>
              </a:spcBef>
              <a:buAutoNum type="arabicPeriod"/>
              <a:tabLst>
                <a:tab pos="8248650" algn="r"/>
              </a:tabLst>
            </a:pPr>
            <a:r>
              <a:rPr lang="en-US" sz="1200"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Vanek VW, </a:t>
            </a:r>
            <a:r>
              <a:rPr lang="en-US" sz="1200" dirty="0" err="1">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Seidner</a:t>
            </a:r>
            <a:r>
              <a:rPr lang="en-US" sz="1200"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 DL, Allen P, et al. A.S.P.E.N. position paper: Clinical role for alternative intravenous fat emulsions. </a:t>
            </a:r>
            <a:r>
              <a:rPr lang="en-US" sz="1200" i="1" dirty="0" err="1">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Nutr</a:t>
            </a:r>
            <a:r>
              <a:rPr lang="en-US" sz="1200" i="1"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 Clin </a:t>
            </a:r>
            <a:r>
              <a:rPr lang="en-US" sz="1200" i="1" dirty="0" err="1">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Pract</a:t>
            </a:r>
            <a:r>
              <a:rPr lang="en-US" sz="1200"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 2012;27(2):150-192.  </a:t>
            </a:r>
            <a:r>
              <a:rPr lang="en-US" altLang="en-US" sz="12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a:t>
            </a:r>
          </a:p>
          <a:p>
            <a:pPr marL="228600" indent="-228600">
              <a:lnSpc>
                <a:spcPct val="85000"/>
              </a:lnSpc>
              <a:spcBef>
                <a:spcPts val="200"/>
              </a:spcBef>
              <a:buAutoNum type="arabicPeriod"/>
              <a:tabLst>
                <a:tab pos="8248650" algn="r"/>
              </a:tabLst>
            </a:pPr>
            <a:r>
              <a:rPr lang="en-US" sz="1200"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Vanek VW, </a:t>
            </a:r>
            <a:r>
              <a:rPr lang="en-US" sz="1200" dirty="0" err="1">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Seidner</a:t>
            </a:r>
            <a:r>
              <a:rPr lang="en-US" sz="1200"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 DL, Allen P, et al. Update to A.S.P.E.N. position paper: clinical role for alternative intravenous fat emulsions. </a:t>
            </a:r>
            <a:r>
              <a:rPr lang="en-US" sz="1200" i="1" dirty="0" err="1">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Nutr</a:t>
            </a:r>
            <a:r>
              <a:rPr lang="en-US" sz="1200" i="1"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 Clin </a:t>
            </a:r>
            <a:r>
              <a:rPr lang="en-US" sz="1200" i="1" dirty="0" err="1">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Pract</a:t>
            </a:r>
            <a:r>
              <a:rPr lang="en-US" sz="1200"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 2014;29(6):841. </a:t>
            </a:r>
          </a:p>
        </p:txBody>
      </p:sp>
      <p:sp>
        <p:nvSpPr>
          <p:cNvPr id="7" name="Slide Number Placeholder 6">
            <a:extLst>
              <a:ext uri="{FF2B5EF4-FFF2-40B4-BE49-F238E27FC236}">
                <a16:creationId xmlns:a16="http://schemas.microsoft.com/office/drawing/2014/main" id="{C95E4F02-03A7-4920-99F8-FA479B2D1743}"/>
              </a:ext>
            </a:extLst>
          </p:cNvPr>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BC6BAE2-2AA4-414E-ACDB-F80714D37562}"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alt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34106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latin typeface="+mj-lt"/>
              </a:rPr>
              <a:t>Speaker</a:t>
            </a:r>
            <a:r>
              <a:rPr lang="en-US" b="1" baseline="0" dirty="0">
                <a:latin typeface="+mj-lt"/>
              </a:rPr>
              <a:t> Notes:</a:t>
            </a:r>
          </a:p>
          <a:p>
            <a:pPr marL="117475" indent="-117475"/>
            <a:r>
              <a:rPr lang="en-US" sz="1200" kern="1200" baseline="0" dirty="0">
                <a:solidFill>
                  <a:schemeClr val="tx1"/>
                </a:solidFill>
                <a:latin typeface="Calibri" panose="020F0502020204030204" pitchFamily="34" charset="0"/>
                <a:ea typeface="Arial Unicode MS" panose="020B0604020202020204" pitchFamily="34" charset="-128"/>
                <a:cs typeface="Arial Unicode MS" panose="020B0604020202020204" pitchFamily="34" charset="-128"/>
              </a:rPr>
              <a:t>Review phytosterol content of current ILEs as seen in chart</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200" kern="1200" dirty="0" err="1">
                <a:solidFill>
                  <a:schemeClr val="tx1"/>
                </a:solidFill>
                <a:latin typeface="Calibri" panose="020F0502020204030204" pitchFamily="34" charset="0"/>
                <a:ea typeface="Arial Unicode MS" panose="020B0604020202020204" pitchFamily="34" charset="-128"/>
                <a:cs typeface="Arial Unicode MS" panose="020B0604020202020204" pitchFamily="34" charset="-128"/>
              </a:rPr>
              <a:t>Omegaven</a:t>
            </a:r>
            <a:r>
              <a:rPr lang="en-US" sz="1200" kern="1200" dirty="0">
                <a:solidFill>
                  <a:schemeClr val="tx1"/>
                </a:solidFill>
                <a:latin typeface="Calibri" panose="020F0502020204030204" pitchFamily="34" charset="0"/>
                <a:ea typeface="Arial Unicode MS" panose="020B0604020202020204" pitchFamily="34" charset="-128"/>
                <a:cs typeface="Arial Unicode MS" panose="020B0604020202020204" pitchFamily="34" charset="-128"/>
              </a:rPr>
              <a:t> has the lowest phytosterol content of current ILEs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b="0" i="0" dirty="0">
                <a:solidFill>
                  <a:srgbClr val="303030"/>
                </a:solidFill>
                <a:effectLst/>
                <a:latin typeface="Arial" panose="020B0604020202020204" pitchFamily="34" charset="0"/>
              </a:rPr>
              <a:t>Total phytosterol content of the lipid emulsions varies greatly and per mL</a:t>
            </a:r>
            <a:endParaRPr lang="en-US" sz="1200" kern="1200" dirty="0">
              <a:solidFill>
                <a:schemeClr val="tx1"/>
              </a:solidFill>
              <a:latin typeface="Calibri" panose="020F0502020204030204" pitchFamily="34" charset="0"/>
              <a:ea typeface="Arial Unicode MS" panose="020B0604020202020204" pitchFamily="34" charset="-128"/>
              <a:cs typeface="Arial Unicode MS" panose="020B0604020202020204" pitchFamily="34" charset="-128"/>
            </a:endParaRP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endParaRPr lang="en-US" sz="1200" kern="1200" dirty="0">
              <a:latin typeface="+mj-lt"/>
              <a:ea typeface="Arial Unicode MS" panose="020B0604020202020204" pitchFamily="34" charset="-128"/>
              <a:cs typeface="Arial Unicode MS" panose="020B0604020202020204" pitchFamily="34" charset="-128"/>
            </a:endParaRPr>
          </a:p>
          <a:p>
            <a:pPr marL="0" indent="0">
              <a:buFontTx/>
              <a:buNone/>
            </a:pPr>
            <a:r>
              <a:rPr lang="en-US" b="1" dirty="0">
                <a:latin typeface="+mj-lt"/>
              </a:rPr>
              <a:t>References:</a:t>
            </a:r>
          </a:p>
          <a:p>
            <a:pPr marL="228600" indent="-228600">
              <a:buFontTx/>
              <a:buAutoNum type="arabicPeriod"/>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Xu Z, Harvey KA, Pavlina T, et al. Steroidal compounds in commercial parenteral lipid emulsions. </a:t>
            </a:r>
            <a:r>
              <a:rPr lang="en-US" sz="12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Nutrients. </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2012;4(8):904-921. </a:t>
            </a:r>
          </a:p>
          <a:p>
            <a:pPr marL="228600" indent="-228600">
              <a:buFontTx/>
              <a:buAutoNum type="arabicPeriod"/>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Harvey K, Xu Z, Walker C, et al. Parenteral lipid emulsions in guinea pigs differentially influence plasma and tissue levels of fatty acids, squalene, cholesterol, and phytosterols. </a:t>
            </a:r>
            <a:r>
              <a:rPr lang="en-US" sz="12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Lipids</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2014;49(8):777-793. </a:t>
            </a:r>
          </a:p>
          <a:p>
            <a:pPr marL="228600" indent="-228600">
              <a:buFontTx/>
              <a:buAutoNum type="arabicPeriod"/>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Data on File.</a:t>
            </a:r>
            <a:endParaRPr lang="en-US" dirty="0">
              <a:latin typeface="+mj-lt"/>
            </a:endParaRPr>
          </a:p>
        </p:txBody>
      </p:sp>
      <p:sp>
        <p:nvSpPr>
          <p:cNvPr id="4" name="Slide Number Placeholder 3"/>
          <p:cNvSpPr>
            <a:spLocks noGrp="1"/>
          </p:cNvSpPr>
          <p:nvPr>
            <p:ph type="sldNum" sz="quarter" idx="10"/>
          </p:nvPr>
        </p:nvSpPr>
        <p:spPr/>
        <p:txBody>
          <a:bodyPr/>
          <a:lstStyle/>
          <a:p>
            <a:pPr>
              <a:defRPr/>
            </a:pPr>
            <a:fld id="{6BC6BAE2-2AA4-414E-ACDB-F80714D37562}" type="slidenum">
              <a:rPr lang="en-US" altLang="en-US" smtClean="0"/>
              <a:pPr>
                <a:defRPr/>
              </a:pPr>
              <a:t>9</a:t>
            </a:fld>
            <a:endParaRPr lang="en-US" altLang="en-US" dirty="0"/>
          </a:p>
        </p:txBody>
      </p:sp>
    </p:spTree>
    <p:extLst>
      <p:ext uri="{BB962C8B-B14F-4D97-AF65-F5344CB8AC3E}">
        <p14:creationId xmlns:p14="http://schemas.microsoft.com/office/powerpoint/2010/main" val="28795469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717974" cy="1828800"/>
          </a:xfrm>
        </p:spPr>
        <p:txBody>
          <a:bodyPr anchor="b">
            <a:normAutofit/>
          </a:bodyPr>
          <a:lstStyle>
            <a:lvl1pPr algn="l">
              <a:defRPr sz="36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717974"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descr="A picture containing orange, slice, cake, sitting&#10;&#10;Description automatically generated">
            <a:extLst>
              <a:ext uri="{FF2B5EF4-FFF2-40B4-BE49-F238E27FC236}">
                <a16:creationId xmlns:a16="http://schemas.microsoft.com/office/drawing/2014/main" id="{CE487770-8DAD-404B-9D7A-4405A16295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3898" y="0"/>
            <a:ext cx="2478101" cy="3255962"/>
          </a:xfrm>
          <a:prstGeom prst="rect">
            <a:avLst/>
          </a:prstGeom>
        </p:spPr>
      </p:pic>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771" y="393191"/>
            <a:ext cx="1966885" cy="858873"/>
          </a:xfrm>
          <a:prstGeom prst="rect">
            <a:avLst/>
          </a:prstGeom>
        </p:spPr>
      </p:pic>
      <p:sp>
        <p:nvSpPr>
          <p:cNvPr id="5" name="Footer Placeholder 1">
            <a:extLst>
              <a:ext uri="{FF2B5EF4-FFF2-40B4-BE49-F238E27FC236}">
                <a16:creationId xmlns:a16="http://schemas.microsoft.com/office/drawing/2014/main" id="{6B7B409C-8197-CC98-3494-A2939D3192EB}"/>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66157761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A67D862E-4FB0-C546-A058-1B967C82AF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4238" y="224819"/>
            <a:ext cx="1769562" cy="772709"/>
          </a:xfrm>
          <a:prstGeom prst="rect">
            <a:avLst/>
          </a:prstGeom>
        </p:spPr>
      </p:pic>
      <p:sp>
        <p:nvSpPr>
          <p:cNvPr id="9" name="Rectangle 8">
            <a:extLst>
              <a:ext uri="{FF2B5EF4-FFF2-40B4-BE49-F238E27FC236}">
                <a16:creationId xmlns:a16="http://schemas.microsoft.com/office/drawing/2014/main" id="{E5DD30CC-D313-874E-B46D-071E8E81BB80}"/>
              </a:ext>
            </a:extLst>
          </p:cNvPr>
          <p:cNvSpPr>
            <a:spLocks noChangeArrowheads="1"/>
          </p:cNvSpPr>
          <p:nvPr userDrawn="1"/>
        </p:nvSpPr>
        <p:spPr bwMode="auto">
          <a:xfrm>
            <a:off x="912284" y="1254699"/>
            <a:ext cx="10670117" cy="93104"/>
          </a:xfrm>
          <a:prstGeom prst="rect">
            <a:avLst/>
          </a:prstGeom>
          <a:gradFill rotWithShape="0">
            <a:gsLst>
              <a:gs pos="0">
                <a:srgbClr val="CCE0F2"/>
              </a:gs>
              <a:gs pos="100000">
                <a:srgbClr val="0070C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2133" b="0" i="0" u="none" strike="noStrike" kern="0" cap="none" spc="0" normalizeH="0" baseline="0" noProof="0">
              <a:ln>
                <a:noFill/>
              </a:ln>
              <a:solidFill>
                <a:srgbClr val="000000"/>
              </a:solidFill>
              <a:effectLst/>
              <a:uLnTx/>
              <a:uFillTx/>
              <a:latin typeface="Verdana" pitchFamily="34" charset="0"/>
              <a:ea typeface="ＭＳ Ｐゴシック" pitchFamily="34" charset="-128"/>
            </a:endParaRPr>
          </a:p>
        </p:txBody>
      </p:sp>
      <p:sp>
        <p:nvSpPr>
          <p:cNvPr id="11" name="Slide Number Placeholder 2">
            <a:extLst>
              <a:ext uri="{FF2B5EF4-FFF2-40B4-BE49-F238E27FC236}">
                <a16:creationId xmlns:a16="http://schemas.microsoft.com/office/drawing/2014/main" id="{022DB485-A21F-3C45-9FD1-94532D7260D3}"/>
              </a:ext>
            </a:extLst>
          </p:cNvPr>
          <p:cNvSpPr txBox="1">
            <a:spLocks/>
          </p:cNvSpPr>
          <p:nvPr userDrawn="1"/>
        </p:nvSpPr>
        <p:spPr>
          <a:xfrm>
            <a:off x="10797727" y="6448239"/>
            <a:ext cx="933367" cy="184213"/>
          </a:xfrm>
          <a:prstGeom prst="rect">
            <a:avLst/>
          </a:prstGeom>
        </p:spPr>
        <p:txBody>
          <a:bodyPr wrap="square"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r">
              <a:lnSpc>
                <a:spcPct val="90000"/>
              </a:lnSpc>
              <a:spcAft>
                <a:spcPts val="600"/>
              </a:spcAft>
            </a:pPr>
            <a:fld id="{970626E4-0832-4070-B87F-A0A782BFF129}" type="slidenum">
              <a:rPr lang="de-DE" sz="80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pPr algn="r">
                <a:lnSpc>
                  <a:spcPct val="90000"/>
                </a:lnSpc>
                <a:spcAft>
                  <a:spcPts val="600"/>
                </a:spcAft>
              </a:pPr>
              <a:t>‹#›</a:t>
            </a:fld>
            <a:endParaRPr lang="de-DE" sz="8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Footer Placeholder 1">
            <a:extLst>
              <a:ext uri="{FF2B5EF4-FFF2-40B4-BE49-F238E27FC236}">
                <a16:creationId xmlns:a16="http://schemas.microsoft.com/office/drawing/2014/main" id="{0395EE78-10F8-BFE6-13D0-F0B7DF644571}"/>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243218740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63C0-18EF-6745-9A79-E3C1DCD9748E}"/>
              </a:ext>
            </a:extLst>
          </p:cNvPr>
          <p:cNvSpPr>
            <a:spLocks noGrp="1"/>
          </p:cNvSpPr>
          <p:nvPr>
            <p:ph type="title"/>
          </p:nvPr>
        </p:nvSpPr>
        <p:spPr/>
        <p:txBody>
          <a:bodyPr/>
          <a:lstStyle/>
          <a:p>
            <a:r>
              <a:rPr lang="en-US"/>
              <a:t>Click to edit Master title style</a:t>
            </a:r>
            <a:endParaRPr lang="en-US" dirty="0"/>
          </a:p>
        </p:txBody>
      </p:sp>
      <p:sp>
        <p:nvSpPr>
          <p:cNvPr id="3" name="Text Placeholder 12">
            <a:extLst>
              <a:ext uri="{FF2B5EF4-FFF2-40B4-BE49-F238E27FC236}">
                <a16:creationId xmlns:a16="http://schemas.microsoft.com/office/drawing/2014/main" id="{40CD41FD-2E91-2341-BE0F-B9504CC55513}"/>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966476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A67D862E-4FB0-C546-A058-1B967C82AF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4238" y="224819"/>
            <a:ext cx="1769562" cy="772709"/>
          </a:xfrm>
          <a:prstGeom prst="rect">
            <a:avLst/>
          </a:prstGeom>
        </p:spPr>
      </p:pic>
      <p:sp>
        <p:nvSpPr>
          <p:cNvPr id="9" name="Rectangle 8">
            <a:extLst>
              <a:ext uri="{FF2B5EF4-FFF2-40B4-BE49-F238E27FC236}">
                <a16:creationId xmlns:a16="http://schemas.microsoft.com/office/drawing/2014/main" id="{E5DD30CC-D313-874E-B46D-071E8E81BB80}"/>
              </a:ext>
            </a:extLst>
          </p:cNvPr>
          <p:cNvSpPr>
            <a:spLocks noChangeArrowheads="1"/>
          </p:cNvSpPr>
          <p:nvPr userDrawn="1"/>
        </p:nvSpPr>
        <p:spPr bwMode="auto">
          <a:xfrm>
            <a:off x="912284" y="1254699"/>
            <a:ext cx="10670117" cy="93104"/>
          </a:xfrm>
          <a:prstGeom prst="rect">
            <a:avLst/>
          </a:prstGeom>
          <a:gradFill rotWithShape="0">
            <a:gsLst>
              <a:gs pos="0">
                <a:srgbClr val="CCE0F2"/>
              </a:gs>
              <a:gs pos="100000">
                <a:srgbClr val="0070C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2133" b="0" i="0" u="none" strike="noStrike" kern="0" cap="none" spc="0" normalizeH="0" baseline="0" noProof="0">
              <a:ln>
                <a:noFill/>
              </a:ln>
              <a:solidFill>
                <a:srgbClr val="000000"/>
              </a:solidFill>
              <a:effectLst/>
              <a:uLnTx/>
              <a:uFillTx/>
              <a:latin typeface="Verdana" pitchFamily="34" charset="0"/>
              <a:ea typeface="ＭＳ Ｐゴシック" pitchFamily="34" charset="-128"/>
            </a:endParaRPr>
          </a:p>
        </p:txBody>
      </p:sp>
      <p:sp>
        <p:nvSpPr>
          <p:cNvPr id="6" name="Title Placeholder 1">
            <a:extLst>
              <a:ext uri="{FF2B5EF4-FFF2-40B4-BE49-F238E27FC236}">
                <a16:creationId xmlns:a16="http://schemas.microsoft.com/office/drawing/2014/main" id="{57AD6A55-6EA4-6C43-A1A7-AC8709381BB4}"/>
              </a:ext>
            </a:extLst>
          </p:cNvPr>
          <p:cNvSpPr>
            <a:spLocks noGrp="1"/>
          </p:cNvSpPr>
          <p:nvPr>
            <p:ph type="title"/>
          </p:nvPr>
        </p:nvSpPr>
        <p:spPr>
          <a:xfrm>
            <a:off x="912284" y="420732"/>
            <a:ext cx="8576733" cy="833967"/>
          </a:xfrm>
          <a:prstGeom prst="rect">
            <a:avLst/>
          </a:prstGeom>
        </p:spPr>
        <p:txBody>
          <a:bodyPr vert="horz" lIns="91440" tIns="45720" rIns="91440" bIns="45720" rtlCol="0" anchor="t">
            <a:normAutofit/>
          </a:bodyPr>
          <a:lstStyle/>
          <a:p>
            <a:r>
              <a:rPr lang="en-US" dirty="0"/>
              <a:t>Click to edit Master title style</a:t>
            </a:r>
          </a:p>
        </p:txBody>
      </p:sp>
      <p:sp>
        <p:nvSpPr>
          <p:cNvPr id="10" name="Text Placeholder 12">
            <a:extLst>
              <a:ext uri="{FF2B5EF4-FFF2-40B4-BE49-F238E27FC236}">
                <a16:creationId xmlns:a16="http://schemas.microsoft.com/office/drawing/2014/main" id="{69973ACA-74CC-E546-AEE9-25599B87403B}"/>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77644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lank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717974" cy="1828800"/>
          </a:xfrm>
          <a:prstGeom prst="rect">
            <a:avLst/>
          </a:prstGeom>
        </p:spPr>
        <p:txBody>
          <a:bodyPr anchor="b">
            <a:normAutofit/>
          </a:bodyPr>
          <a:lstStyle>
            <a:lvl1pPr algn="l">
              <a:defRPr sz="3600" b="1"/>
            </a:lvl1pPr>
          </a:lstStyle>
          <a:p>
            <a:r>
              <a:rPr lang="en-US" dirty="0"/>
              <a:t>Click to edit Master title style</a:t>
            </a:r>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717974"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771" y="393191"/>
            <a:ext cx="1966885" cy="858873"/>
          </a:xfrm>
          <a:prstGeom prst="rect">
            <a:avLst/>
          </a:prstGeom>
        </p:spPr>
      </p:pic>
      <p:sp>
        <p:nvSpPr>
          <p:cNvPr id="12" name="Slide Number Placeholder 2">
            <a:extLst>
              <a:ext uri="{FF2B5EF4-FFF2-40B4-BE49-F238E27FC236}">
                <a16:creationId xmlns:a16="http://schemas.microsoft.com/office/drawing/2014/main" id="{E1D5EBC1-E426-5548-9B74-BDF5CB958C83}"/>
              </a:ext>
            </a:extLst>
          </p:cNvPr>
          <p:cNvSpPr txBox="1">
            <a:spLocks/>
          </p:cNvSpPr>
          <p:nvPr userDrawn="1"/>
        </p:nvSpPr>
        <p:spPr>
          <a:xfrm>
            <a:off x="10797727" y="6574867"/>
            <a:ext cx="933367" cy="184213"/>
          </a:xfrm>
          <a:prstGeom prst="rect">
            <a:avLst/>
          </a:prstGeom>
        </p:spPr>
        <p:txBody>
          <a:bodyPr wrap="square"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r">
              <a:lnSpc>
                <a:spcPct val="90000"/>
              </a:lnSpc>
              <a:spcAft>
                <a:spcPts val="600"/>
              </a:spcAft>
            </a:pPr>
            <a:fld id="{970626E4-0832-4070-B87F-A0A782BFF129}" type="slidenum">
              <a:rPr lang="de-DE" sz="90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pPr algn="r">
                <a:lnSpc>
                  <a:spcPct val="90000"/>
                </a:lnSpc>
                <a:spcAft>
                  <a:spcPts val="600"/>
                </a:spcAft>
              </a:pPr>
              <a:t>‹#›</a:t>
            </a:fld>
            <a:endParaRPr lang="de-DE"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1">
            <a:extLst>
              <a:ext uri="{FF2B5EF4-FFF2-40B4-BE49-F238E27FC236}">
                <a16:creationId xmlns:a16="http://schemas.microsoft.com/office/drawing/2014/main" id="{49711501-0907-051F-695C-EA70B65A7325}"/>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17316697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7" name="Title 1"/>
          <p:cNvSpPr>
            <a:spLocks noGrp="1"/>
          </p:cNvSpPr>
          <p:nvPr>
            <p:ph type="title"/>
          </p:nvPr>
        </p:nvSpPr>
        <p:spPr>
          <a:xfrm>
            <a:off x="861487" y="372534"/>
            <a:ext cx="8449733" cy="865718"/>
          </a:xfrm>
        </p:spPr>
        <p:txBody>
          <a:bodyPr/>
          <a:lstStyle>
            <a:lvl1pPr>
              <a:defRPr sz="3200"/>
            </a:lvl1pPr>
          </a:lstStyle>
          <a:p>
            <a:r>
              <a:rPr lang="en-US" dirty="0"/>
              <a:t>Click to edit Master title style</a:t>
            </a:r>
          </a:p>
        </p:txBody>
      </p:sp>
      <p:sp>
        <p:nvSpPr>
          <p:cNvPr id="8" name="Content Placeholder 2"/>
          <p:cNvSpPr>
            <a:spLocks noGrp="1"/>
          </p:cNvSpPr>
          <p:nvPr>
            <p:ph idx="1"/>
          </p:nvPr>
        </p:nvSpPr>
        <p:spPr>
          <a:xfrm>
            <a:off x="861487" y="1678456"/>
            <a:ext cx="10566402" cy="4349222"/>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766148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717974" cy="1828800"/>
          </a:xfrm>
        </p:spPr>
        <p:txBody>
          <a:bodyPr anchor="b">
            <a:normAutofit/>
          </a:bodyPr>
          <a:lstStyle>
            <a:lvl1pPr algn="l">
              <a:defRPr sz="36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717974"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771" y="393191"/>
            <a:ext cx="1966885" cy="858873"/>
          </a:xfrm>
          <a:prstGeom prst="rect">
            <a:avLst/>
          </a:prstGeom>
        </p:spPr>
      </p:pic>
      <p:pic>
        <p:nvPicPr>
          <p:cNvPr id="6" name="Picture 5" descr="A picture containing fruit, green, sitting, table&#10;&#10;Description automatically generated">
            <a:extLst>
              <a:ext uri="{FF2B5EF4-FFF2-40B4-BE49-F238E27FC236}">
                <a16:creationId xmlns:a16="http://schemas.microsoft.com/office/drawing/2014/main" id="{107E1F72-035E-4D43-BB52-C01E5F2B6B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3898" y="1"/>
            <a:ext cx="2478102" cy="3255962"/>
          </a:xfrm>
          <a:prstGeom prst="rect">
            <a:avLst/>
          </a:prstGeom>
        </p:spPr>
      </p:pic>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sp>
        <p:nvSpPr>
          <p:cNvPr id="5" name="Footer Placeholder 1">
            <a:extLst>
              <a:ext uri="{FF2B5EF4-FFF2-40B4-BE49-F238E27FC236}">
                <a16:creationId xmlns:a16="http://schemas.microsoft.com/office/drawing/2014/main" id="{160030BE-F8EA-7228-03AA-FB818638C5B9}"/>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69325466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717974" cy="1828800"/>
          </a:xfrm>
        </p:spPr>
        <p:txBody>
          <a:bodyPr anchor="b">
            <a:normAutofit/>
          </a:bodyPr>
          <a:lstStyle>
            <a:lvl1pPr algn="l">
              <a:defRPr sz="36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717974"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descr="A picture containing orange, slice, cake, sitting&#10;&#10;Description automatically generated">
            <a:extLst>
              <a:ext uri="{FF2B5EF4-FFF2-40B4-BE49-F238E27FC236}">
                <a16:creationId xmlns:a16="http://schemas.microsoft.com/office/drawing/2014/main" id="{CE487770-8DAD-404B-9D7A-4405A16295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3898" y="0"/>
            <a:ext cx="2478101" cy="3255962"/>
          </a:xfrm>
          <a:prstGeom prst="rect">
            <a:avLst/>
          </a:prstGeom>
        </p:spPr>
      </p:pic>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771" y="393191"/>
            <a:ext cx="1966885" cy="858873"/>
          </a:xfrm>
          <a:prstGeom prst="rect">
            <a:avLst/>
          </a:prstGeom>
        </p:spPr>
      </p:pic>
      <p:sp>
        <p:nvSpPr>
          <p:cNvPr id="5" name="Footer Placeholder 1">
            <a:extLst>
              <a:ext uri="{FF2B5EF4-FFF2-40B4-BE49-F238E27FC236}">
                <a16:creationId xmlns:a16="http://schemas.microsoft.com/office/drawing/2014/main" id="{E586DEDB-8809-1238-85C5-87B070137A23}"/>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190254625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023707" cy="1828800"/>
          </a:xfrm>
        </p:spPr>
        <p:txBody>
          <a:bodyPr anchor="b">
            <a:normAutofit/>
          </a:bodyPr>
          <a:lstStyle>
            <a:lvl1pPr algn="l">
              <a:defRPr sz="36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023707"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771" y="393191"/>
            <a:ext cx="1966885" cy="858873"/>
          </a:xfrm>
          <a:prstGeom prst="rect">
            <a:avLst/>
          </a:prstGeom>
        </p:spPr>
      </p:pic>
      <p:pic>
        <p:nvPicPr>
          <p:cNvPr id="5" name="Picture 4" descr="A large blue hat&#10;&#10;Description automatically generated">
            <a:extLst>
              <a:ext uri="{FF2B5EF4-FFF2-40B4-BE49-F238E27FC236}">
                <a16:creationId xmlns:a16="http://schemas.microsoft.com/office/drawing/2014/main" id="{91D13525-5064-0548-A1DC-972278930B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3898" y="0"/>
            <a:ext cx="2478102" cy="3255962"/>
          </a:xfrm>
          <a:prstGeom prst="rect">
            <a:avLst/>
          </a:prstGeom>
        </p:spPr>
      </p:pic>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sp>
        <p:nvSpPr>
          <p:cNvPr id="6" name="Footer Placeholder 1">
            <a:extLst>
              <a:ext uri="{FF2B5EF4-FFF2-40B4-BE49-F238E27FC236}">
                <a16:creationId xmlns:a16="http://schemas.microsoft.com/office/drawing/2014/main" id="{F45BBA27-6656-7F20-BCD1-7679909424F4}"/>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256929015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717974" cy="1828800"/>
          </a:xfrm>
        </p:spPr>
        <p:txBody>
          <a:bodyPr anchor="b">
            <a:normAutofit/>
          </a:bodyPr>
          <a:lstStyle>
            <a:lvl1pPr algn="l">
              <a:defRPr sz="36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717974"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771" y="393191"/>
            <a:ext cx="1966885" cy="858873"/>
          </a:xfrm>
          <a:prstGeom prst="rect">
            <a:avLst/>
          </a:prstGeom>
        </p:spPr>
      </p:pic>
      <p:pic>
        <p:nvPicPr>
          <p:cNvPr id="6" name="Picture 5" descr="A picture containing fruit, green, sitting, table&#10;&#10;Description automatically generated">
            <a:extLst>
              <a:ext uri="{FF2B5EF4-FFF2-40B4-BE49-F238E27FC236}">
                <a16:creationId xmlns:a16="http://schemas.microsoft.com/office/drawing/2014/main" id="{107E1F72-035E-4D43-BB52-C01E5F2B6B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3898" y="1"/>
            <a:ext cx="2478102" cy="3255962"/>
          </a:xfrm>
          <a:prstGeom prst="rect">
            <a:avLst/>
          </a:prstGeom>
        </p:spPr>
      </p:pic>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sp>
        <p:nvSpPr>
          <p:cNvPr id="5" name="Footer Placeholder 1">
            <a:extLst>
              <a:ext uri="{FF2B5EF4-FFF2-40B4-BE49-F238E27FC236}">
                <a16:creationId xmlns:a16="http://schemas.microsoft.com/office/drawing/2014/main" id="{1F37F082-75BB-88BF-A255-FEC9CECD5A28}"/>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222314175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717974" cy="1828800"/>
          </a:xfrm>
        </p:spPr>
        <p:txBody>
          <a:bodyPr anchor="b">
            <a:normAutofit/>
          </a:bodyPr>
          <a:lstStyle>
            <a:lvl1pPr algn="l">
              <a:defRPr sz="36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717974"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771" y="393191"/>
            <a:ext cx="1966885" cy="858873"/>
          </a:xfrm>
          <a:prstGeom prst="rect">
            <a:avLst/>
          </a:prstGeom>
        </p:spPr>
      </p:pic>
      <p:pic>
        <p:nvPicPr>
          <p:cNvPr id="5" name="Picture 4" descr="A picture containing indoor, slice, orange, piece&#10;&#10;Description automatically generated">
            <a:extLst>
              <a:ext uri="{FF2B5EF4-FFF2-40B4-BE49-F238E27FC236}">
                <a16:creationId xmlns:a16="http://schemas.microsoft.com/office/drawing/2014/main" id="{32E78205-372A-2943-9F5A-D42E0F0F5D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3898" y="0"/>
            <a:ext cx="2478102" cy="3255962"/>
          </a:xfrm>
          <a:prstGeom prst="rect">
            <a:avLst/>
          </a:prstGeom>
        </p:spPr>
      </p:pic>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sp>
        <p:nvSpPr>
          <p:cNvPr id="6" name="Footer Placeholder 1">
            <a:extLst>
              <a:ext uri="{FF2B5EF4-FFF2-40B4-BE49-F238E27FC236}">
                <a16:creationId xmlns:a16="http://schemas.microsoft.com/office/drawing/2014/main" id="{3B9223F2-727F-D8D3-0437-59414BADE302}"/>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128677882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023707" cy="1828800"/>
          </a:xfrm>
        </p:spPr>
        <p:txBody>
          <a:bodyPr anchor="b">
            <a:normAutofit/>
          </a:bodyPr>
          <a:lstStyle>
            <a:lvl1pPr algn="l">
              <a:defRPr sz="36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023707"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771" y="393191"/>
            <a:ext cx="1966885" cy="858873"/>
          </a:xfrm>
          <a:prstGeom prst="rect">
            <a:avLst/>
          </a:prstGeom>
        </p:spPr>
      </p:pic>
      <p:pic>
        <p:nvPicPr>
          <p:cNvPr id="5" name="Picture 4" descr="A large blue hat&#10;&#10;Description automatically generated">
            <a:extLst>
              <a:ext uri="{FF2B5EF4-FFF2-40B4-BE49-F238E27FC236}">
                <a16:creationId xmlns:a16="http://schemas.microsoft.com/office/drawing/2014/main" id="{91D13525-5064-0548-A1DC-972278930B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3898" y="0"/>
            <a:ext cx="2478102" cy="3255962"/>
          </a:xfrm>
          <a:prstGeom prst="rect">
            <a:avLst/>
          </a:prstGeom>
        </p:spPr>
      </p:pic>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sp>
        <p:nvSpPr>
          <p:cNvPr id="6" name="Footer Placeholder 1">
            <a:extLst>
              <a:ext uri="{FF2B5EF4-FFF2-40B4-BE49-F238E27FC236}">
                <a16:creationId xmlns:a16="http://schemas.microsoft.com/office/drawing/2014/main" id="{7854F3D8-92DB-FC0A-A9AC-99231A7C4317}"/>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341039056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717974" cy="1828800"/>
          </a:xfrm>
        </p:spPr>
        <p:txBody>
          <a:bodyPr anchor="b">
            <a:normAutofit/>
          </a:bodyPr>
          <a:lstStyle>
            <a:lvl1pPr algn="l">
              <a:defRPr sz="36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717974"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771" y="393191"/>
            <a:ext cx="1966885" cy="858873"/>
          </a:xfrm>
          <a:prstGeom prst="rect">
            <a:avLst/>
          </a:prstGeom>
        </p:spPr>
      </p:pic>
      <p:pic>
        <p:nvPicPr>
          <p:cNvPr id="8" name="Picture 7" descr="A picture containing man, hat, sitting, photo&#10;&#10;Description automatically generated">
            <a:extLst>
              <a:ext uri="{FF2B5EF4-FFF2-40B4-BE49-F238E27FC236}">
                <a16:creationId xmlns:a16="http://schemas.microsoft.com/office/drawing/2014/main" id="{40EA6F62-2849-9B4C-AF2A-03170C8D11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5596" y="0"/>
            <a:ext cx="2478102" cy="3255962"/>
          </a:xfrm>
          <a:prstGeom prst="rect">
            <a:avLst/>
          </a:prstGeom>
        </p:spPr>
      </p:pic>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sp>
        <p:nvSpPr>
          <p:cNvPr id="5" name="Footer Placeholder 1">
            <a:extLst>
              <a:ext uri="{FF2B5EF4-FFF2-40B4-BE49-F238E27FC236}">
                <a16:creationId xmlns:a16="http://schemas.microsoft.com/office/drawing/2014/main" id="{30C6BB58-01ED-5D03-7830-A6534D6A2404}"/>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2675263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EF58B-D68B-1B4D-BB12-3549AA796528}"/>
              </a:ext>
            </a:extLst>
          </p:cNvPr>
          <p:cNvSpPr>
            <a:spLocks noGrp="1"/>
          </p:cNvSpPr>
          <p:nvPr>
            <p:ph type="title"/>
          </p:nvPr>
        </p:nvSpPr>
        <p:spPr>
          <a:xfrm>
            <a:off x="838200" y="389467"/>
            <a:ext cx="8576733" cy="897466"/>
          </a:xfrm>
        </p:spPr>
        <p:txBody>
          <a:bodyPr anchor="t">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EB857B-03F9-434C-975E-48D895E3CDBF}"/>
              </a:ext>
            </a:extLst>
          </p:cNvPr>
          <p:cNvSpPr>
            <a:spLocks noGrp="1"/>
          </p:cNvSpPr>
          <p:nvPr>
            <p:ph idx="1"/>
          </p:nvPr>
        </p:nvSpPr>
        <p:spPr>
          <a:xfrm>
            <a:off x="838200" y="1727200"/>
            <a:ext cx="10515600" cy="4449763"/>
          </a:xfrm>
          <a:prstGeom prst="rect">
            <a:avLst/>
          </a:prstGeom>
        </p:spPr>
        <p:txBody>
          <a:bodyPr/>
          <a:lstStyle>
            <a:lvl1pPr>
              <a:defRPr sz="2400"/>
            </a:lvl1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50004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main">
    <p:spTree>
      <p:nvGrpSpPr>
        <p:cNvPr id="1" name=""/>
        <p:cNvGrpSpPr/>
        <p:nvPr/>
      </p:nvGrpSpPr>
      <p:grpSpPr>
        <a:xfrm>
          <a:off x="0" y="0"/>
          <a:ext cx="0" cy="0"/>
          <a:chOff x="0" y="0"/>
          <a:chExt cx="0" cy="0"/>
        </a:xfrm>
      </p:grpSpPr>
      <p:sp>
        <p:nvSpPr>
          <p:cNvPr id="9" name="Rectangle 8"/>
          <p:cNvSpPr/>
          <p:nvPr userDrawn="1"/>
        </p:nvSpPr>
        <p:spPr bwMode="auto">
          <a:xfrm>
            <a:off x="522516" y="4833260"/>
            <a:ext cx="6350557" cy="202474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Slide Number Placeholder 2">
            <a:extLst>
              <a:ext uri="{FF2B5EF4-FFF2-40B4-BE49-F238E27FC236}">
                <a16:creationId xmlns:a16="http://schemas.microsoft.com/office/drawing/2014/main" id="{10B383C6-1919-714A-AB8F-8B54E9A43BBF}"/>
              </a:ext>
            </a:extLst>
          </p:cNvPr>
          <p:cNvSpPr txBox="1">
            <a:spLocks/>
          </p:cNvSpPr>
          <p:nvPr userDrawn="1"/>
        </p:nvSpPr>
        <p:spPr>
          <a:xfrm>
            <a:off x="10797727" y="6448239"/>
            <a:ext cx="933367" cy="184213"/>
          </a:xfrm>
          <a:prstGeom prst="rect">
            <a:avLst/>
          </a:prstGeom>
        </p:spPr>
        <p:txBody>
          <a:bodyPr wrap="square"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r">
              <a:lnSpc>
                <a:spcPct val="90000"/>
              </a:lnSpc>
              <a:spcAft>
                <a:spcPts val="600"/>
              </a:spcAft>
            </a:pPr>
            <a:fld id="{970626E4-0832-4070-B87F-A0A782BFF129}" type="slidenum">
              <a:rPr lang="de-DE" sz="80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pPr algn="r">
                <a:lnSpc>
                  <a:spcPct val="90000"/>
                </a:lnSpc>
                <a:spcAft>
                  <a:spcPts val="600"/>
                </a:spcAft>
              </a:pPr>
              <a:t>‹#›</a:t>
            </a:fld>
            <a:endParaRPr lang="de-DE" sz="8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Footer Placeholder 1">
            <a:extLst>
              <a:ext uri="{FF2B5EF4-FFF2-40B4-BE49-F238E27FC236}">
                <a16:creationId xmlns:a16="http://schemas.microsoft.com/office/drawing/2014/main" id="{330BE6BB-7BD3-8294-1CF6-8124CBBFF6A9}"/>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352278666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A67D862E-4FB0-C546-A058-1B967C82AF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4238" y="224819"/>
            <a:ext cx="1769562" cy="772709"/>
          </a:xfrm>
          <a:prstGeom prst="rect">
            <a:avLst/>
          </a:prstGeom>
        </p:spPr>
      </p:pic>
      <p:sp>
        <p:nvSpPr>
          <p:cNvPr id="9" name="Rectangle 8">
            <a:extLst>
              <a:ext uri="{FF2B5EF4-FFF2-40B4-BE49-F238E27FC236}">
                <a16:creationId xmlns:a16="http://schemas.microsoft.com/office/drawing/2014/main" id="{E5DD30CC-D313-874E-B46D-071E8E81BB80}"/>
              </a:ext>
            </a:extLst>
          </p:cNvPr>
          <p:cNvSpPr>
            <a:spLocks noChangeArrowheads="1"/>
          </p:cNvSpPr>
          <p:nvPr userDrawn="1"/>
        </p:nvSpPr>
        <p:spPr bwMode="auto">
          <a:xfrm>
            <a:off x="912284" y="1254699"/>
            <a:ext cx="10670117" cy="93104"/>
          </a:xfrm>
          <a:prstGeom prst="rect">
            <a:avLst/>
          </a:prstGeom>
          <a:gradFill rotWithShape="0">
            <a:gsLst>
              <a:gs pos="0">
                <a:srgbClr val="CCE0F2"/>
              </a:gs>
              <a:gs pos="100000">
                <a:srgbClr val="0070C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2133" b="0" i="0" u="none" strike="noStrike" kern="0" cap="none" spc="0" normalizeH="0" baseline="0" noProof="0">
              <a:ln>
                <a:noFill/>
              </a:ln>
              <a:solidFill>
                <a:srgbClr val="000000"/>
              </a:solidFill>
              <a:effectLst/>
              <a:uLnTx/>
              <a:uFillTx/>
              <a:latin typeface="Verdana" pitchFamily="34" charset="0"/>
              <a:ea typeface="ＭＳ Ｐゴシック" pitchFamily="34" charset="-128"/>
            </a:endParaRPr>
          </a:p>
        </p:txBody>
      </p:sp>
      <p:sp>
        <p:nvSpPr>
          <p:cNvPr id="11" name="Slide Number Placeholder 2">
            <a:extLst>
              <a:ext uri="{FF2B5EF4-FFF2-40B4-BE49-F238E27FC236}">
                <a16:creationId xmlns:a16="http://schemas.microsoft.com/office/drawing/2014/main" id="{022DB485-A21F-3C45-9FD1-94532D7260D3}"/>
              </a:ext>
            </a:extLst>
          </p:cNvPr>
          <p:cNvSpPr txBox="1">
            <a:spLocks/>
          </p:cNvSpPr>
          <p:nvPr userDrawn="1"/>
        </p:nvSpPr>
        <p:spPr>
          <a:xfrm>
            <a:off x="10797727" y="6448239"/>
            <a:ext cx="933367" cy="184213"/>
          </a:xfrm>
          <a:prstGeom prst="rect">
            <a:avLst/>
          </a:prstGeom>
        </p:spPr>
        <p:txBody>
          <a:bodyPr wrap="square"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r">
              <a:lnSpc>
                <a:spcPct val="90000"/>
              </a:lnSpc>
              <a:spcAft>
                <a:spcPts val="600"/>
              </a:spcAft>
            </a:pPr>
            <a:fld id="{970626E4-0832-4070-B87F-A0A782BFF129}" type="slidenum">
              <a:rPr lang="de-DE" sz="80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pPr algn="r">
                <a:lnSpc>
                  <a:spcPct val="90000"/>
                </a:lnSpc>
                <a:spcAft>
                  <a:spcPts val="600"/>
                </a:spcAft>
              </a:pPr>
              <a:t>‹#›</a:t>
            </a:fld>
            <a:endParaRPr lang="de-DE" sz="8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Footer Placeholder 1">
            <a:extLst>
              <a:ext uri="{FF2B5EF4-FFF2-40B4-BE49-F238E27FC236}">
                <a16:creationId xmlns:a16="http://schemas.microsoft.com/office/drawing/2014/main" id="{44A83C7B-1417-FB2F-3A8C-63B4CCC022C9}"/>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349209482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63C0-18EF-6745-9A79-E3C1DCD9748E}"/>
              </a:ext>
            </a:extLst>
          </p:cNvPr>
          <p:cNvSpPr>
            <a:spLocks noGrp="1"/>
          </p:cNvSpPr>
          <p:nvPr>
            <p:ph type="title"/>
          </p:nvPr>
        </p:nvSpPr>
        <p:spPr/>
        <p:txBody>
          <a:bodyPr/>
          <a:lstStyle/>
          <a:p>
            <a:r>
              <a:rPr lang="en-US"/>
              <a:t>Click to edit Master title style</a:t>
            </a:r>
            <a:endParaRPr lang="en-US" dirty="0"/>
          </a:p>
        </p:txBody>
      </p:sp>
      <p:sp>
        <p:nvSpPr>
          <p:cNvPr id="3" name="Text Placeholder 12">
            <a:extLst>
              <a:ext uri="{FF2B5EF4-FFF2-40B4-BE49-F238E27FC236}">
                <a16:creationId xmlns:a16="http://schemas.microsoft.com/office/drawing/2014/main" id="{40CD41FD-2E91-2341-BE0F-B9504CC55513}"/>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582714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A67D862E-4FB0-C546-A058-1B967C82AF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4238" y="224819"/>
            <a:ext cx="1769562" cy="772709"/>
          </a:xfrm>
          <a:prstGeom prst="rect">
            <a:avLst/>
          </a:prstGeom>
        </p:spPr>
      </p:pic>
      <p:sp>
        <p:nvSpPr>
          <p:cNvPr id="9" name="Rectangle 8">
            <a:extLst>
              <a:ext uri="{FF2B5EF4-FFF2-40B4-BE49-F238E27FC236}">
                <a16:creationId xmlns:a16="http://schemas.microsoft.com/office/drawing/2014/main" id="{E5DD30CC-D313-874E-B46D-071E8E81BB80}"/>
              </a:ext>
            </a:extLst>
          </p:cNvPr>
          <p:cNvSpPr>
            <a:spLocks noChangeArrowheads="1"/>
          </p:cNvSpPr>
          <p:nvPr userDrawn="1"/>
        </p:nvSpPr>
        <p:spPr bwMode="auto">
          <a:xfrm>
            <a:off x="912284" y="1254699"/>
            <a:ext cx="10670117" cy="93104"/>
          </a:xfrm>
          <a:prstGeom prst="rect">
            <a:avLst/>
          </a:prstGeom>
          <a:gradFill rotWithShape="0">
            <a:gsLst>
              <a:gs pos="0">
                <a:srgbClr val="CCE0F2"/>
              </a:gs>
              <a:gs pos="100000">
                <a:srgbClr val="0070C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2133" b="0" i="0" u="none" strike="noStrike" kern="0" cap="none" spc="0" normalizeH="0" baseline="0" noProof="0">
              <a:ln>
                <a:noFill/>
              </a:ln>
              <a:solidFill>
                <a:srgbClr val="000000"/>
              </a:solidFill>
              <a:effectLst/>
              <a:uLnTx/>
              <a:uFillTx/>
              <a:latin typeface="Verdana" pitchFamily="34" charset="0"/>
              <a:ea typeface="ＭＳ Ｐゴシック" pitchFamily="34" charset="-128"/>
            </a:endParaRPr>
          </a:p>
        </p:txBody>
      </p:sp>
      <p:sp>
        <p:nvSpPr>
          <p:cNvPr id="6" name="Title Placeholder 1">
            <a:extLst>
              <a:ext uri="{FF2B5EF4-FFF2-40B4-BE49-F238E27FC236}">
                <a16:creationId xmlns:a16="http://schemas.microsoft.com/office/drawing/2014/main" id="{57AD6A55-6EA4-6C43-A1A7-AC8709381BB4}"/>
              </a:ext>
            </a:extLst>
          </p:cNvPr>
          <p:cNvSpPr>
            <a:spLocks noGrp="1"/>
          </p:cNvSpPr>
          <p:nvPr>
            <p:ph type="title"/>
          </p:nvPr>
        </p:nvSpPr>
        <p:spPr>
          <a:xfrm>
            <a:off x="912284" y="420732"/>
            <a:ext cx="8576733" cy="833967"/>
          </a:xfrm>
          <a:prstGeom prst="rect">
            <a:avLst/>
          </a:prstGeom>
        </p:spPr>
        <p:txBody>
          <a:bodyPr vert="horz" lIns="91440" tIns="45720" rIns="91440" bIns="45720" rtlCol="0" anchor="t">
            <a:normAutofit/>
          </a:bodyPr>
          <a:lstStyle/>
          <a:p>
            <a:r>
              <a:rPr lang="en-US" dirty="0"/>
              <a:t>Click to edit Master title style</a:t>
            </a:r>
          </a:p>
        </p:txBody>
      </p:sp>
      <p:sp>
        <p:nvSpPr>
          <p:cNvPr id="10" name="Text Placeholder 12">
            <a:extLst>
              <a:ext uri="{FF2B5EF4-FFF2-40B4-BE49-F238E27FC236}">
                <a16:creationId xmlns:a16="http://schemas.microsoft.com/office/drawing/2014/main" id="{69973ACA-74CC-E546-AEE9-25599B87403B}"/>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66010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Blank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717974" cy="1828800"/>
          </a:xfrm>
          <a:prstGeom prst="rect">
            <a:avLst/>
          </a:prstGeom>
        </p:spPr>
        <p:txBody>
          <a:bodyPr anchor="b">
            <a:normAutofit/>
          </a:bodyPr>
          <a:lstStyle>
            <a:lvl1pPr algn="l">
              <a:defRPr sz="3600" b="1"/>
            </a:lvl1pPr>
          </a:lstStyle>
          <a:p>
            <a:r>
              <a:rPr lang="en-US" dirty="0"/>
              <a:t>Click to edit Master title style</a:t>
            </a:r>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717974"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771" y="393191"/>
            <a:ext cx="1966885" cy="858873"/>
          </a:xfrm>
          <a:prstGeom prst="rect">
            <a:avLst/>
          </a:prstGeom>
        </p:spPr>
      </p:pic>
      <p:sp>
        <p:nvSpPr>
          <p:cNvPr id="12" name="Slide Number Placeholder 2">
            <a:extLst>
              <a:ext uri="{FF2B5EF4-FFF2-40B4-BE49-F238E27FC236}">
                <a16:creationId xmlns:a16="http://schemas.microsoft.com/office/drawing/2014/main" id="{E1D5EBC1-E426-5548-9B74-BDF5CB958C83}"/>
              </a:ext>
            </a:extLst>
          </p:cNvPr>
          <p:cNvSpPr txBox="1">
            <a:spLocks/>
          </p:cNvSpPr>
          <p:nvPr userDrawn="1"/>
        </p:nvSpPr>
        <p:spPr>
          <a:xfrm>
            <a:off x="10797727" y="6574867"/>
            <a:ext cx="933367" cy="184213"/>
          </a:xfrm>
          <a:prstGeom prst="rect">
            <a:avLst/>
          </a:prstGeom>
        </p:spPr>
        <p:txBody>
          <a:bodyPr wrap="square"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r">
              <a:lnSpc>
                <a:spcPct val="90000"/>
              </a:lnSpc>
              <a:spcAft>
                <a:spcPts val="600"/>
              </a:spcAft>
            </a:pPr>
            <a:fld id="{970626E4-0832-4070-B87F-A0A782BFF129}" type="slidenum">
              <a:rPr lang="de-DE" sz="90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pPr algn="r">
                <a:lnSpc>
                  <a:spcPct val="90000"/>
                </a:lnSpc>
                <a:spcAft>
                  <a:spcPts val="600"/>
                </a:spcAft>
              </a:pPr>
              <a:t>‹#›</a:t>
            </a:fld>
            <a:endParaRPr lang="de-DE"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1">
            <a:extLst>
              <a:ext uri="{FF2B5EF4-FFF2-40B4-BE49-F238E27FC236}">
                <a16:creationId xmlns:a16="http://schemas.microsoft.com/office/drawing/2014/main" id="{A3DE9B01-0F0E-5220-1F61-039871E2447B}"/>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4134225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48629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7" name="Title 1"/>
          <p:cNvSpPr>
            <a:spLocks noGrp="1"/>
          </p:cNvSpPr>
          <p:nvPr>
            <p:ph type="title"/>
          </p:nvPr>
        </p:nvSpPr>
        <p:spPr>
          <a:xfrm>
            <a:off x="861487" y="372534"/>
            <a:ext cx="8449733" cy="865718"/>
          </a:xfrm>
        </p:spPr>
        <p:txBody>
          <a:bodyPr/>
          <a:lstStyle>
            <a:lvl1pPr>
              <a:defRPr sz="3200"/>
            </a:lvl1pPr>
          </a:lstStyle>
          <a:p>
            <a:r>
              <a:rPr lang="en-US" dirty="0"/>
              <a:t>Click to edit Master title style</a:t>
            </a:r>
          </a:p>
        </p:txBody>
      </p:sp>
      <p:sp>
        <p:nvSpPr>
          <p:cNvPr id="8" name="Content Placeholder 2"/>
          <p:cNvSpPr>
            <a:spLocks noGrp="1"/>
          </p:cNvSpPr>
          <p:nvPr>
            <p:ph idx="1"/>
          </p:nvPr>
        </p:nvSpPr>
        <p:spPr>
          <a:xfrm>
            <a:off x="861487" y="1678456"/>
            <a:ext cx="10566402" cy="4349222"/>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418373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717974" cy="1828800"/>
          </a:xfrm>
        </p:spPr>
        <p:txBody>
          <a:bodyPr anchor="b">
            <a:normAutofit/>
          </a:bodyPr>
          <a:lstStyle>
            <a:lvl1pPr algn="l">
              <a:defRPr sz="36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717974"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771" y="393191"/>
            <a:ext cx="1966885" cy="858873"/>
          </a:xfrm>
          <a:prstGeom prst="rect">
            <a:avLst/>
          </a:prstGeom>
        </p:spPr>
      </p:pic>
      <p:pic>
        <p:nvPicPr>
          <p:cNvPr id="6" name="Picture 5" descr="A picture containing fruit, green, sitting, table&#10;&#10;Description automatically generated">
            <a:extLst>
              <a:ext uri="{FF2B5EF4-FFF2-40B4-BE49-F238E27FC236}">
                <a16:creationId xmlns:a16="http://schemas.microsoft.com/office/drawing/2014/main" id="{107E1F72-035E-4D43-BB52-C01E5F2B6B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3898" y="1"/>
            <a:ext cx="2478102" cy="3255962"/>
          </a:xfrm>
          <a:prstGeom prst="rect">
            <a:avLst/>
          </a:prstGeom>
        </p:spPr>
      </p:pic>
      <p:sp>
        <p:nvSpPr>
          <p:cNvPr id="5" name="Footer Placeholder 1">
            <a:extLst>
              <a:ext uri="{FF2B5EF4-FFF2-40B4-BE49-F238E27FC236}">
                <a16:creationId xmlns:a16="http://schemas.microsoft.com/office/drawing/2014/main" id="{DB4DE22E-ADA7-ADEF-7D39-4B868551C8FF}"/>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8122399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717974" cy="1828800"/>
          </a:xfrm>
        </p:spPr>
        <p:txBody>
          <a:bodyPr anchor="b">
            <a:normAutofit/>
          </a:bodyPr>
          <a:lstStyle>
            <a:lvl1pPr algn="l">
              <a:defRPr sz="36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717974"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771" y="393191"/>
            <a:ext cx="1966885" cy="858873"/>
          </a:xfrm>
          <a:prstGeom prst="rect">
            <a:avLst/>
          </a:prstGeom>
        </p:spPr>
      </p:pic>
      <p:pic>
        <p:nvPicPr>
          <p:cNvPr id="5" name="Picture 4" descr="A picture containing indoor, slice, orange, piece&#10;&#10;Description automatically generated">
            <a:extLst>
              <a:ext uri="{FF2B5EF4-FFF2-40B4-BE49-F238E27FC236}">
                <a16:creationId xmlns:a16="http://schemas.microsoft.com/office/drawing/2014/main" id="{32E78205-372A-2943-9F5A-D42E0F0F5D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3898" y="0"/>
            <a:ext cx="2478102" cy="3255962"/>
          </a:xfrm>
          <a:prstGeom prst="rect">
            <a:avLst/>
          </a:prstGeom>
        </p:spPr>
      </p:pic>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sp>
        <p:nvSpPr>
          <p:cNvPr id="6" name="Footer Placeholder 1">
            <a:extLst>
              <a:ext uri="{FF2B5EF4-FFF2-40B4-BE49-F238E27FC236}">
                <a16:creationId xmlns:a16="http://schemas.microsoft.com/office/drawing/2014/main" id="{D2A92DFF-52E5-FC6A-EF8A-911FAA327677}"/>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45140045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717974" cy="1828800"/>
          </a:xfrm>
        </p:spPr>
        <p:txBody>
          <a:bodyPr anchor="b">
            <a:normAutofit/>
          </a:bodyPr>
          <a:lstStyle>
            <a:lvl1pPr algn="l">
              <a:defRPr sz="36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717974"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771" y="393191"/>
            <a:ext cx="1966885" cy="858873"/>
          </a:xfrm>
          <a:prstGeom prst="rect">
            <a:avLst/>
          </a:prstGeom>
        </p:spPr>
      </p:pic>
      <p:pic>
        <p:nvPicPr>
          <p:cNvPr id="8" name="Picture 7" descr="A picture containing man, hat, sitting, photo&#10;&#10;Description automatically generated">
            <a:extLst>
              <a:ext uri="{FF2B5EF4-FFF2-40B4-BE49-F238E27FC236}">
                <a16:creationId xmlns:a16="http://schemas.microsoft.com/office/drawing/2014/main" id="{40EA6F62-2849-9B4C-AF2A-03170C8D11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5596" y="0"/>
            <a:ext cx="2478102" cy="3255962"/>
          </a:xfrm>
          <a:prstGeom prst="rect">
            <a:avLst/>
          </a:prstGeom>
        </p:spPr>
      </p:pic>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sp>
        <p:nvSpPr>
          <p:cNvPr id="5" name="Footer Placeholder 1">
            <a:extLst>
              <a:ext uri="{FF2B5EF4-FFF2-40B4-BE49-F238E27FC236}">
                <a16:creationId xmlns:a16="http://schemas.microsoft.com/office/drawing/2014/main" id="{B01E5AD1-A49F-7AB0-4B8B-C548DE7A601A}"/>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178215190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EF58B-D68B-1B4D-BB12-3549AA796528}"/>
              </a:ext>
            </a:extLst>
          </p:cNvPr>
          <p:cNvSpPr>
            <a:spLocks noGrp="1"/>
          </p:cNvSpPr>
          <p:nvPr>
            <p:ph type="title"/>
          </p:nvPr>
        </p:nvSpPr>
        <p:spPr>
          <a:xfrm>
            <a:off x="838200" y="389467"/>
            <a:ext cx="8576733" cy="897466"/>
          </a:xfrm>
        </p:spPr>
        <p:txBody>
          <a:bodyPr anchor="t">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EB857B-03F9-434C-975E-48D895E3CDBF}"/>
              </a:ext>
            </a:extLst>
          </p:cNvPr>
          <p:cNvSpPr>
            <a:spLocks noGrp="1"/>
          </p:cNvSpPr>
          <p:nvPr>
            <p:ph idx="1"/>
          </p:nvPr>
        </p:nvSpPr>
        <p:spPr>
          <a:xfrm>
            <a:off x="838200" y="1727200"/>
            <a:ext cx="10515600" cy="4449763"/>
          </a:xfrm>
          <a:prstGeom prst="rect">
            <a:avLst/>
          </a:prstGeom>
        </p:spPr>
        <p:txBody>
          <a:bodyPr/>
          <a:lstStyle>
            <a:lvl1pPr>
              <a:defRPr sz="2400"/>
            </a:lvl1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81770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63C0-18EF-6745-9A79-E3C1DCD9748E}"/>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1907195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FE6ADED1-E302-C649-99C5-25B7ADAB299B}"/>
              </a:ext>
            </a:extLst>
          </p:cNvPr>
          <p:cNvSpPr>
            <a:spLocks noChangeArrowheads="1"/>
          </p:cNvSpPr>
          <p:nvPr userDrawn="1"/>
        </p:nvSpPr>
        <p:spPr bwMode="auto">
          <a:xfrm>
            <a:off x="244232" y="452966"/>
            <a:ext cx="91129" cy="6147859"/>
          </a:xfrm>
          <a:prstGeom prst="rect">
            <a:avLst/>
          </a:prstGeom>
          <a:solidFill>
            <a:srgbClr val="CCE0F2">
              <a:lumMod val="75000"/>
            </a:srgbClr>
          </a:solidFill>
          <a:ln>
            <a:noFill/>
          </a:ln>
          <a:effectLst/>
        </p:spPr>
        <p:txBody>
          <a:bodyPr wrap="none" lIns="103900" tIns="51951" rIns="103900" bIns="5195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endParaRPr>
          </a:p>
        </p:txBody>
      </p:sp>
      <p:pic>
        <p:nvPicPr>
          <p:cNvPr id="7" name="Picture 6" descr="A picture containing drawing&#10;&#10;Description automatically generated">
            <a:extLst>
              <a:ext uri="{FF2B5EF4-FFF2-40B4-BE49-F238E27FC236}">
                <a16:creationId xmlns:a16="http://schemas.microsoft.com/office/drawing/2014/main" id="{F6D52792-9E2F-3644-8B22-590B232703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4238" y="224819"/>
            <a:ext cx="1769562" cy="772709"/>
          </a:xfrm>
          <a:prstGeom prst="rect">
            <a:avLst/>
          </a:prstGeom>
        </p:spPr>
      </p:pic>
      <p:sp>
        <p:nvSpPr>
          <p:cNvPr id="11" name="Slide Number Placeholder 2">
            <a:extLst>
              <a:ext uri="{FF2B5EF4-FFF2-40B4-BE49-F238E27FC236}">
                <a16:creationId xmlns:a16="http://schemas.microsoft.com/office/drawing/2014/main" id="{914B6F87-FCA2-6741-A154-6ED8D044A80F}"/>
              </a:ext>
            </a:extLst>
          </p:cNvPr>
          <p:cNvSpPr txBox="1">
            <a:spLocks/>
          </p:cNvSpPr>
          <p:nvPr userDrawn="1"/>
        </p:nvSpPr>
        <p:spPr>
          <a:xfrm>
            <a:off x="10797727" y="6448239"/>
            <a:ext cx="933367" cy="184213"/>
          </a:xfrm>
          <a:prstGeom prst="rect">
            <a:avLst/>
          </a:prstGeom>
        </p:spPr>
        <p:txBody>
          <a:bodyPr wrap="square"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r">
              <a:lnSpc>
                <a:spcPct val="90000"/>
              </a:lnSpc>
              <a:spcAft>
                <a:spcPts val="600"/>
              </a:spcAft>
            </a:pPr>
            <a:fld id="{970626E4-0832-4070-B87F-A0A782BFF129}" type="slidenum">
              <a:rPr lang="de-DE" sz="80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pPr algn="r">
                <a:lnSpc>
                  <a:spcPct val="90000"/>
                </a:lnSpc>
                <a:spcAft>
                  <a:spcPts val="600"/>
                </a:spcAft>
              </a:pPr>
              <a:t>‹#›</a:t>
            </a:fld>
            <a:endParaRPr lang="de-DE" sz="8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Footer Placeholder 1">
            <a:extLst>
              <a:ext uri="{FF2B5EF4-FFF2-40B4-BE49-F238E27FC236}">
                <a16:creationId xmlns:a16="http://schemas.microsoft.com/office/drawing/2014/main" id="{7DE52687-6285-DB52-F0F6-5A48181BC503}"/>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48837273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main">
    <p:spTree>
      <p:nvGrpSpPr>
        <p:cNvPr id="1" name=""/>
        <p:cNvGrpSpPr/>
        <p:nvPr/>
      </p:nvGrpSpPr>
      <p:grpSpPr>
        <a:xfrm>
          <a:off x="0" y="0"/>
          <a:ext cx="0" cy="0"/>
          <a:chOff x="0" y="0"/>
          <a:chExt cx="0" cy="0"/>
        </a:xfrm>
      </p:grpSpPr>
      <p:sp>
        <p:nvSpPr>
          <p:cNvPr id="9" name="Rectangle 8"/>
          <p:cNvSpPr/>
          <p:nvPr userDrawn="1"/>
        </p:nvSpPr>
        <p:spPr bwMode="auto">
          <a:xfrm>
            <a:off x="522516" y="4833260"/>
            <a:ext cx="6350557" cy="202474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Slide Number Placeholder 2">
            <a:extLst>
              <a:ext uri="{FF2B5EF4-FFF2-40B4-BE49-F238E27FC236}">
                <a16:creationId xmlns:a16="http://schemas.microsoft.com/office/drawing/2014/main" id="{10B383C6-1919-714A-AB8F-8B54E9A43BBF}"/>
              </a:ext>
            </a:extLst>
          </p:cNvPr>
          <p:cNvSpPr txBox="1">
            <a:spLocks/>
          </p:cNvSpPr>
          <p:nvPr userDrawn="1"/>
        </p:nvSpPr>
        <p:spPr>
          <a:xfrm>
            <a:off x="10797727" y="6448239"/>
            <a:ext cx="933367" cy="184213"/>
          </a:xfrm>
          <a:prstGeom prst="rect">
            <a:avLst/>
          </a:prstGeom>
        </p:spPr>
        <p:txBody>
          <a:bodyPr wrap="square"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r">
              <a:lnSpc>
                <a:spcPct val="90000"/>
              </a:lnSpc>
              <a:spcAft>
                <a:spcPts val="600"/>
              </a:spcAft>
            </a:pPr>
            <a:fld id="{970626E4-0832-4070-B87F-A0A782BFF129}" type="slidenum">
              <a:rPr lang="de-DE" sz="80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pPr algn="r">
                <a:lnSpc>
                  <a:spcPct val="90000"/>
                </a:lnSpc>
                <a:spcAft>
                  <a:spcPts val="600"/>
                </a:spcAft>
              </a:pPr>
              <a:t>‹#›</a:t>
            </a:fld>
            <a:endParaRPr lang="de-DE" sz="8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Footer Placeholder 1">
            <a:extLst>
              <a:ext uri="{FF2B5EF4-FFF2-40B4-BE49-F238E27FC236}">
                <a16:creationId xmlns:a16="http://schemas.microsoft.com/office/drawing/2014/main" id="{3718173E-1A1A-DFF2-3FC6-D0DACB58CE1D}"/>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2837927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22182F-2C81-FB42-B102-A7D39F64D9AD}"/>
              </a:ext>
            </a:extLst>
          </p:cNvPr>
          <p:cNvSpPr>
            <a:spLocks noGrp="1"/>
          </p:cNvSpPr>
          <p:nvPr>
            <p:ph type="title"/>
          </p:nvPr>
        </p:nvSpPr>
        <p:spPr>
          <a:xfrm>
            <a:off x="912284" y="420732"/>
            <a:ext cx="8576733" cy="833967"/>
          </a:xfrm>
          <a:prstGeom prst="rect">
            <a:avLst/>
          </a:prstGeom>
        </p:spPr>
        <p:txBody>
          <a:bodyPr vert="horz" lIns="91440" tIns="45720" rIns="91440" bIns="45720" rtlCol="0" anchor="t">
            <a:normAutofit/>
          </a:bodyPr>
          <a:lstStyle/>
          <a:p>
            <a:r>
              <a:rPr lang="en-US"/>
              <a:t>Click to edit Master title style</a:t>
            </a:r>
            <a:endParaRPr lang="en-US" dirty="0"/>
          </a:p>
        </p:txBody>
      </p:sp>
      <p:pic>
        <p:nvPicPr>
          <p:cNvPr id="7" name="Picture 6" descr="A picture containing drawing&#10;&#10;Description automatically generated">
            <a:extLst>
              <a:ext uri="{FF2B5EF4-FFF2-40B4-BE49-F238E27FC236}">
                <a16:creationId xmlns:a16="http://schemas.microsoft.com/office/drawing/2014/main" id="{356C2863-9E8B-4F44-978D-2854B0C865C6}"/>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9584238" y="224819"/>
            <a:ext cx="1769562" cy="772709"/>
          </a:xfrm>
          <a:prstGeom prst="rect">
            <a:avLst/>
          </a:prstGeom>
        </p:spPr>
      </p:pic>
      <p:sp>
        <p:nvSpPr>
          <p:cNvPr id="9" name="Slide Number Placeholder 2">
            <a:extLst>
              <a:ext uri="{FF2B5EF4-FFF2-40B4-BE49-F238E27FC236}">
                <a16:creationId xmlns:a16="http://schemas.microsoft.com/office/drawing/2014/main" id="{F6DDA074-9D4A-F349-B9E4-F2C18012216C}"/>
              </a:ext>
            </a:extLst>
          </p:cNvPr>
          <p:cNvSpPr txBox="1">
            <a:spLocks/>
          </p:cNvSpPr>
          <p:nvPr userDrawn="1"/>
        </p:nvSpPr>
        <p:spPr>
          <a:xfrm>
            <a:off x="10845218" y="6508718"/>
            <a:ext cx="933367" cy="184213"/>
          </a:xfrm>
          <a:prstGeom prst="rect">
            <a:avLst/>
          </a:prstGeom>
        </p:spPr>
        <p:txBody>
          <a:bodyPr wrap="square"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r">
              <a:lnSpc>
                <a:spcPct val="90000"/>
              </a:lnSpc>
              <a:spcAft>
                <a:spcPts val="600"/>
              </a:spcAft>
            </a:pPr>
            <a:fld id="{970626E4-0832-4070-B87F-A0A782BFF129}" type="slidenum">
              <a:rPr lang="de-DE" sz="80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pPr algn="r">
                <a:lnSpc>
                  <a:spcPct val="90000"/>
                </a:lnSpc>
                <a:spcAft>
                  <a:spcPts val="600"/>
                </a:spcAft>
              </a:pPr>
              <a:t>‹#›</a:t>
            </a:fld>
            <a:endParaRPr lang="de-DE" sz="8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tangle 37">
            <a:extLst>
              <a:ext uri="{FF2B5EF4-FFF2-40B4-BE49-F238E27FC236}">
                <a16:creationId xmlns:a16="http://schemas.microsoft.com/office/drawing/2014/main" id="{378FE1DD-98CE-5E4C-81F6-00CEF47BEB3A}"/>
              </a:ext>
            </a:extLst>
          </p:cNvPr>
          <p:cNvSpPr>
            <a:spLocks noChangeArrowheads="1"/>
          </p:cNvSpPr>
          <p:nvPr userDrawn="1"/>
        </p:nvSpPr>
        <p:spPr bwMode="auto">
          <a:xfrm>
            <a:off x="244232" y="452966"/>
            <a:ext cx="91129" cy="6147859"/>
          </a:xfrm>
          <a:prstGeom prst="rect">
            <a:avLst/>
          </a:prstGeom>
          <a:solidFill>
            <a:srgbClr val="CCE0F2">
              <a:lumMod val="75000"/>
            </a:srgbClr>
          </a:solidFill>
          <a:ln>
            <a:noFill/>
          </a:ln>
          <a:effectLst/>
        </p:spPr>
        <p:txBody>
          <a:bodyPr wrap="none" lIns="103900" tIns="51951" rIns="103900" bIns="5195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endParaRPr>
          </a:p>
        </p:txBody>
      </p:sp>
      <p:sp>
        <p:nvSpPr>
          <p:cNvPr id="11" name="Rectangle 10">
            <a:extLst>
              <a:ext uri="{FF2B5EF4-FFF2-40B4-BE49-F238E27FC236}">
                <a16:creationId xmlns:a16="http://schemas.microsoft.com/office/drawing/2014/main" id="{FD72FD99-1D2B-4A49-A63B-7714CEB02C6A}"/>
              </a:ext>
            </a:extLst>
          </p:cNvPr>
          <p:cNvSpPr>
            <a:spLocks noChangeArrowheads="1"/>
          </p:cNvSpPr>
          <p:nvPr userDrawn="1"/>
        </p:nvSpPr>
        <p:spPr bwMode="auto">
          <a:xfrm>
            <a:off x="912284" y="1254699"/>
            <a:ext cx="10670117" cy="93104"/>
          </a:xfrm>
          <a:prstGeom prst="rect">
            <a:avLst/>
          </a:prstGeom>
          <a:gradFill rotWithShape="0">
            <a:gsLst>
              <a:gs pos="0">
                <a:srgbClr val="CCE0F2"/>
              </a:gs>
              <a:gs pos="100000">
                <a:srgbClr val="0070C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2133" b="0" i="0" u="none" strike="noStrike" kern="0" cap="none" spc="0" normalizeH="0" baseline="0" noProof="0">
              <a:ln>
                <a:noFill/>
              </a:ln>
              <a:solidFill>
                <a:srgbClr val="000000"/>
              </a:solidFill>
              <a:effectLst/>
              <a:uLnTx/>
              <a:uFillTx/>
              <a:latin typeface="Verdana" pitchFamily="34" charset="0"/>
              <a:ea typeface="ＭＳ Ｐゴシック" pitchFamily="34" charset="-128"/>
            </a:endParaRPr>
          </a:p>
        </p:txBody>
      </p:sp>
      <p:sp>
        <p:nvSpPr>
          <p:cNvPr id="13" name="Text Placeholder 12">
            <a:extLst>
              <a:ext uri="{FF2B5EF4-FFF2-40B4-BE49-F238E27FC236}">
                <a16:creationId xmlns:a16="http://schemas.microsoft.com/office/drawing/2014/main" id="{301A4DC3-1509-314B-8F54-4DD4B8E937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
            <a:extLst>
              <a:ext uri="{FF2B5EF4-FFF2-40B4-BE49-F238E27FC236}">
                <a16:creationId xmlns:a16="http://schemas.microsoft.com/office/drawing/2014/main" id="{9F3F0299-10DC-95E5-5C6B-3C5FC9F1CE25}"/>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3140475028"/>
      </p:ext>
    </p:extLst>
  </p:cSld>
  <p:clrMap bg1="lt1" tx1="dk1" bg2="lt2" tx2="dk2" accent1="accent1" accent2="accent2" accent3="accent3" accent4="accent4" accent5="accent5" accent6="accent6" hlink="hlink" folHlink="folHlink"/>
  <p:sldLayoutIdLst>
    <p:sldLayoutId id="2147483891" r:id="rId1"/>
    <p:sldLayoutId id="2147483903" r:id="rId2"/>
    <p:sldLayoutId id="2147483902" r:id="rId3"/>
    <p:sldLayoutId id="2147483905" r:id="rId4"/>
    <p:sldLayoutId id="2147483906" r:id="rId5"/>
    <p:sldLayoutId id="2147483892" r:id="rId6"/>
    <p:sldLayoutId id="2147483896" r:id="rId7"/>
    <p:sldLayoutId id="2147483897" r:id="rId8"/>
    <p:sldLayoutId id="2147483907" r:id="rId9"/>
    <p:sldLayoutId id="2147483909" r:id="rId10"/>
    <p:sldLayoutId id="2147483910" r:id="rId11"/>
    <p:sldLayoutId id="2147483911" r:id="rId12"/>
    <p:sldLayoutId id="2147483912" r:id="rId13"/>
    <p:sldLayoutId id="2147483917" r:id="rId14"/>
    <p:sldLayoutId id="2147483930" r:id="rId15"/>
    <p:sldLayoutId id="2147483932" r:id="rId16"/>
    <p:sldLayoutId id="2147483933" r:id="rId17"/>
    <p:sldLayoutId id="2147483934" r:id="rId18"/>
    <p:sldLayoutId id="2147483935" r:id="rId19"/>
    <p:sldLayoutId id="2147483936" r:id="rId20"/>
    <p:sldLayoutId id="2147483937" r:id="rId21"/>
    <p:sldLayoutId id="2147483940" r:id="rId22"/>
    <p:sldLayoutId id="2147483941" r:id="rId23"/>
    <p:sldLayoutId id="2147483942" r:id="rId24"/>
    <p:sldLayoutId id="2147483943" r:id="rId25"/>
    <p:sldLayoutId id="2147483944" r:id="rId26"/>
    <p:sldLayoutId id="2147483945" r:id="rId27"/>
    <p:sldLayoutId id="2147483946" r:id="rId28"/>
  </p:sldLayoutIdLst>
  <p:transition>
    <p:fade/>
  </p:transition>
  <p:hf hdr="0" ftr="0" dt="0"/>
  <p:txStyles>
    <p:titleStyle>
      <a:lvl1pPr algn="l" defTabSz="914400" rtl="0" eaLnBrk="1" latinLnBrk="0" hangingPunct="1">
        <a:lnSpc>
          <a:spcPct val="90000"/>
        </a:lnSpc>
        <a:spcBef>
          <a:spcPct val="0"/>
        </a:spcBef>
        <a:buNone/>
        <a:defRPr kumimoji="0" lang="en-US" sz="3200" b="0" i="0" u="none" strike="noStrike" kern="0" cap="none" spc="0" normalizeH="0" baseline="0" dirty="0">
          <a:ln>
            <a:noFill/>
          </a:ln>
          <a:solidFill>
            <a:srgbClr val="0070C0"/>
          </a:solidFill>
          <a:effectLst/>
          <a:uLnTx/>
          <a:uFillTx/>
          <a:latin typeface="Verdana"/>
          <a:ea typeface="+mj-ea"/>
          <a:cs typeface="+mj-cs"/>
        </a:defRPr>
      </a:lvl1pPr>
    </p:titleStyle>
    <p:bodyStyle>
      <a:lvl1pPr marL="303035" marR="0" indent="-303035" algn="l" defTabSz="914400" rtl="0" eaLnBrk="1" fontAlgn="base" latinLnBrk="0" hangingPunct="1">
        <a:lnSpc>
          <a:spcPct val="100000"/>
        </a:lnSpc>
        <a:spcBef>
          <a:spcPts val="600"/>
        </a:spcBef>
        <a:spcAft>
          <a:spcPts val="600"/>
        </a:spcAft>
        <a:buClr>
          <a:srgbClr val="0070C0"/>
        </a:buClr>
        <a:buSzTx/>
        <a:buFont typeface="Wingdings" pitchFamily="2" charset="2"/>
        <a:buChar char="§"/>
        <a:tabLst/>
        <a:defRPr kumimoji="0" lang="en-US" sz="2400" b="0" i="0" u="none" strike="noStrike" kern="0" cap="none" spc="0" normalizeH="0" baseline="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defRPr>
      </a:lvl1pPr>
      <a:lvl2pPr marL="606069" marR="0" indent="-301231" algn="l" defTabSz="914400" rtl="0" eaLnBrk="1" fontAlgn="base" latinLnBrk="0" hangingPunct="1">
        <a:lnSpc>
          <a:spcPct val="100000"/>
        </a:lnSpc>
        <a:spcBef>
          <a:spcPts val="600"/>
        </a:spcBef>
        <a:spcAft>
          <a:spcPts val="600"/>
        </a:spcAft>
        <a:buClr>
          <a:srgbClr val="0070C0"/>
        </a:buClr>
        <a:buSzTx/>
        <a:buFontTx/>
        <a:buChar char="–"/>
        <a:tabLst/>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23534" marR="0" indent="-315661" algn="l" defTabSz="914400" rtl="0" eaLnBrk="1" fontAlgn="base" latinLnBrk="0" hangingPunct="1">
        <a:lnSpc>
          <a:spcPct val="100000"/>
        </a:lnSpc>
        <a:spcBef>
          <a:spcPts val="600"/>
        </a:spcBef>
        <a:spcAft>
          <a:spcPts val="600"/>
        </a:spcAft>
        <a:buClr>
          <a:srgbClr val="0070C0"/>
        </a:buClr>
        <a:buSzTx/>
        <a:buFontTx/>
        <a:buChar char="•"/>
        <a:tabLst/>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26569" marR="0" indent="-301231" algn="l" defTabSz="914400" rtl="0" eaLnBrk="1" fontAlgn="base" latinLnBrk="0" hangingPunct="1">
        <a:lnSpc>
          <a:spcPct val="100000"/>
        </a:lnSpc>
        <a:spcBef>
          <a:spcPts val="600"/>
        </a:spcBef>
        <a:spcAft>
          <a:spcPts val="600"/>
        </a:spcAft>
        <a:buClr>
          <a:srgbClr val="0070C0"/>
        </a:buClr>
        <a:buSzTx/>
        <a:buFontTx/>
        <a:buChar char="–"/>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228373" marR="0" indent="0" algn="l" defTabSz="914400" rtl="0" eaLnBrk="1" fontAlgn="base" latinLnBrk="0" hangingPunct="1">
        <a:lnSpc>
          <a:spcPct val="100000"/>
        </a:lnSpc>
        <a:spcBef>
          <a:spcPts val="600"/>
        </a:spcBef>
        <a:spcAft>
          <a:spcPts val="600"/>
        </a:spcAft>
        <a:buClr>
          <a:srgbClr val="0070C0"/>
        </a:buClr>
        <a:buSzTx/>
        <a:buFontTx/>
        <a:buNone/>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2.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3.xml"/><Relationship Id="rId7" Type="http://schemas.openxmlformats.org/officeDocument/2006/relationships/image" Target="../media/image40.e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0.xml"/><Relationship Id="rId4" Type="http://schemas.openxmlformats.org/officeDocument/2006/relationships/slideLayout" Target="../slideLayouts/slideLayout7.xml"/><Relationship Id="rId9" Type="http://schemas.openxmlformats.org/officeDocument/2006/relationships/image" Target="../media/image39.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9.sv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51.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52.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53.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holding a baby&#10;&#10;Description automatically generated with medium confidence">
            <a:extLst>
              <a:ext uri="{FF2B5EF4-FFF2-40B4-BE49-F238E27FC236}">
                <a16:creationId xmlns:a16="http://schemas.microsoft.com/office/drawing/2014/main" id="{2561083C-05FB-CB62-097B-1EF329614FB2}"/>
              </a:ext>
            </a:extLst>
          </p:cNvPr>
          <p:cNvPicPr>
            <a:picLocks noChangeAspect="1"/>
          </p:cNvPicPr>
          <p:nvPr/>
        </p:nvPicPr>
        <p:blipFill rotWithShape="1">
          <a:blip r:embed="rId3">
            <a:extLst>
              <a:ext uri="{28A0092B-C50C-407E-A947-70E740481C1C}">
                <a14:useLocalDpi xmlns:a14="http://schemas.microsoft.com/office/drawing/2010/main" val="0"/>
              </a:ext>
            </a:extLst>
          </a:blip>
          <a:srcRect l="-4507" t="23775" r="12882" b="35140"/>
          <a:stretch/>
        </p:blipFill>
        <p:spPr>
          <a:xfrm>
            <a:off x="-620842" y="0"/>
            <a:ext cx="12812842" cy="3827516"/>
          </a:xfrm>
          <a:prstGeom prst="rect">
            <a:avLst/>
          </a:prstGeom>
        </p:spPr>
      </p:pic>
      <p:sp>
        <p:nvSpPr>
          <p:cNvPr id="2" name="Title 1">
            <a:extLst>
              <a:ext uri="{FF2B5EF4-FFF2-40B4-BE49-F238E27FC236}">
                <a16:creationId xmlns:a16="http://schemas.microsoft.com/office/drawing/2014/main" id="{C88B985F-B632-ECB4-E4D1-9F32383FF6E1}"/>
              </a:ext>
            </a:extLst>
          </p:cNvPr>
          <p:cNvSpPr>
            <a:spLocks noGrp="1"/>
          </p:cNvSpPr>
          <p:nvPr>
            <p:ph type="ctrTitle"/>
          </p:nvPr>
        </p:nvSpPr>
        <p:spPr>
          <a:xfrm>
            <a:off x="715525" y="3669631"/>
            <a:ext cx="9717974" cy="1828800"/>
          </a:xfrm>
        </p:spPr>
        <p:txBody>
          <a:bodyPr>
            <a:normAutofit/>
          </a:bodyPr>
          <a:lstStyle/>
          <a:p>
            <a:pPr>
              <a:lnSpc>
                <a:spcPts val="4240"/>
              </a:lnSpc>
            </a:pPr>
            <a:r>
              <a:rPr lang="en-US" sz="3200" b="1" dirty="0"/>
              <a:t>Innovations that nourish </a:t>
            </a:r>
            <a:r>
              <a:rPr lang="en-US" sz="3200" b="0" dirty="0"/>
              <a:t>from </a:t>
            </a:r>
            <a:br>
              <a:rPr lang="en-US" sz="3200" b="0" dirty="0"/>
            </a:br>
            <a:r>
              <a:rPr lang="en-US" sz="3200" b="0" dirty="0"/>
              <a:t>preterm neonates to toddlers to teenagers</a:t>
            </a:r>
          </a:p>
        </p:txBody>
      </p:sp>
      <p:sp>
        <p:nvSpPr>
          <p:cNvPr id="6" name="Subtitle 5">
            <a:extLst>
              <a:ext uri="{FF2B5EF4-FFF2-40B4-BE49-F238E27FC236}">
                <a16:creationId xmlns:a16="http://schemas.microsoft.com/office/drawing/2014/main" id="{D3BDFA8C-F06F-E37E-0CEE-83DCF759B7A2}"/>
              </a:ext>
            </a:extLst>
          </p:cNvPr>
          <p:cNvSpPr>
            <a:spLocks noGrp="1"/>
          </p:cNvSpPr>
          <p:nvPr>
            <p:ph type="subTitle" idx="1"/>
          </p:nvPr>
        </p:nvSpPr>
        <p:spPr>
          <a:xfrm>
            <a:off x="715525" y="5671469"/>
            <a:ext cx="9717974" cy="1655762"/>
          </a:xfrm>
        </p:spPr>
        <p:txBody>
          <a:bodyPr>
            <a:normAutofit/>
          </a:bodyPr>
          <a:lstStyle/>
          <a:p>
            <a:pPr marL="0" indent="0">
              <a:buNone/>
            </a:pPr>
            <a:r>
              <a:rPr lang="en-US" sz="2000" b="0" dirty="0"/>
              <a:t>Advancements in pediatric lipids</a:t>
            </a:r>
          </a:p>
        </p:txBody>
      </p:sp>
      <p:pic>
        <p:nvPicPr>
          <p:cNvPr id="5" name="Picture 4" descr="Graphical user interface, text&#10;&#10;Description automatically generated">
            <a:extLst>
              <a:ext uri="{FF2B5EF4-FFF2-40B4-BE49-F238E27FC236}">
                <a16:creationId xmlns:a16="http://schemas.microsoft.com/office/drawing/2014/main" id="{354A210D-3B05-B7E2-95BF-E835C855C8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525" y="4000414"/>
            <a:ext cx="2027321" cy="29177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21215558-E98E-1A7D-302B-8B757BE6C2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8371" y="4000500"/>
            <a:ext cx="1769562" cy="772709"/>
          </a:xfrm>
          <a:prstGeom prst="rect">
            <a:avLst/>
          </a:prstGeom>
        </p:spPr>
      </p:pic>
    </p:spTree>
    <p:extLst>
      <p:ext uri="{BB962C8B-B14F-4D97-AF65-F5344CB8AC3E}">
        <p14:creationId xmlns:p14="http://schemas.microsoft.com/office/powerpoint/2010/main" val="377995600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FD8C5-B7F2-D742-A2FC-EA97C2E8CFB6}"/>
              </a:ext>
            </a:extLst>
          </p:cNvPr>
          <p:cNvSpPr>
            <a:spLocks noGrp="1"/>
          </p:cNvSpPr>
          <p:nvPr>
            <p:ph type="title"/>
          </p:nvPr>
        </p:nvSpPr>
        <p:spPr>
          <a:xfrm>
            <a:off x="907472" y="770517"/>
            <a:ext cx="6757458" cy="778932"/>
          </a:xfrm>
        </p:spPr>
        <p:txBody>
          <a:bodyPr>
            <a:no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Guidelines on lipids in pediatric PN</a:t>
            </a:r>
            <a:r>
              <a:rPr lang="en-US" sz="2800" baseline="30000" dirty="0">
                <a:latin typeface="Verdana" panose="020B0604030504040204" pitchFamily="34" charset="0"/>
                <a:ea typeface="Verdana" panose="020B0604030504040204" pitchFamily="34" charset="0"/>
                <a:cs typeface="Verdana" panose="020B0604030504040204" pitchFamily="34" charset="0"/>
              </a:rPr>
              <a:t>1</a:t>
            </a:r>
            <a:endParaRPr lang="en-US" sz="2800" baseline="30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803044F3-2AD3-4848-B68E-1095EA552523}"/>
              </a:ext>
            </a:extLst>
          </p:cNvPr>
          <p:cNvSpPr/>
          <p:nvPr/>
        </p:nvSpPr>
        <p:spPr>
          <a:xfrm>
            <a:off x="758688" y="6093437"/>
            <a:ext cx="11081797" cy="30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p>
            <a:pPr eaLnBrk="1" hangingPunct="1">
              <a:lnSpc>
                <a:spcPct val="90000"/>
              </a:lnSpc>
              <a:spcBef>
                <a:spcPts val="200"/>
              </a:spcBef>
              <a:tabLst>
                <a:tab pos="8248650" algn="r"/>
              </a:tabLst>
            </a:pP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1.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Lapillonne</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 Fidler Mis N, Goulet O, et al. ESPGHAN/ESPEN/ESPR/CSPEN guidelines on pediatric parenteral nutrition: Lipids. </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Clin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2018;37:2324-2336.</a:t>
            </a:r>
          </a:p>
        </p:txBody>
      </p:sp>
      <p:grpSp>
        <p:nvGrpSpPr>
          <p:cNvPr id="16" name="Group 15">
            <a:extLst>
              <a:ext uri="{FF2B5EF4-FFF2-40B4-BE49-F238E27FC236}">
                <a16:creationId xmlns:a16="http://schemas.microsoft.com/office/drawing/2014/main" id="{C69892BA-3CDB-EA36-86B9-65A952EC8217}"/>
              </a:ext>
            </a:extLst>
          </p:cNvPr>
          <p:cNvGrpSpPr/>
          <p:nvPr/>
        </p:nvGrpSpPr>
        <p:grpSpPr>
          <a:xfrm>
            <a:off x="8183185" y="1549450"/>
            <a:ext cx="3498273" cy="4538034"/>
            <a:chOff x="838200" y="1352069"/>
            <a:chExt cx="3498273" cy="4538034"/>
          </a:xfrm>
        </p:grpSpPr>
        <p:sp>
          <p:nvSpPr>
            <p:cNvPr id="17" name="Rectangle 16">
              <a:extLst>
                <a:ext uri="{FF2B5EF4-FFF2-40B4-BE49-F238E27FC236}">
                  <a16:creationId xmlns:a16="http://schemas.microsoft.com/office/drawing/2014/main" id="{8E283396-B743-487A-28C1-D160EA69FD5E}"/>
                </a:ext>
              </a:extLst>
            </p:cNvPr>
            <p:cNvSpPr/>
            <p:nvPr/>
          </p:nvSpPr>
          <p:spPr>
            <a:xfrm>
              <a:off x="838200" y="1352069"/>
              <a:ext cx="3498273" cy="4538034"/>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179B21-A0BB-17CB-3ADF-5A1C2ACAFDE0}"/>
                </a:ext>
              </a:extLst>
            </p:cNvPr>
            <p:cNvSpPr/>
            <p:nvPr/>
          </p:nvSpPr>
          <p:spPr>
            <a:xfrm>
              <a:off x="838200" y="2158119"/>
              <a:ext cx="3380510" cy="3731984"/>
            </a:xfrm>
            <a:prstGeom prst="rect">
              <a:avLst/>
            </a:prstGeom>
          </p:spPr>
          <p:txBody>
            <a:bodyPr wrap="square">
              <a:spAutoFit/>
            </a:bodyPr>
            <a:lstStyle/>
            <a:p>
              <a:pPr algn="ctr">
                <a:lnSpc>
                  <a:spcPts val="2220"/>
                </a:lnSpc>
              </a:pPr>
              <a:r>
                <a:rPr lang="en-US" sz="1600" dirty="0">
                  <a:latin typeface="Verdana" panose="020B0604030504040204" pitchFamily="34" charset="0"/>
                  <a:ea typeface="Verdana" panose="020B0604030504040204" pitchFamily="34" charset="0"/>
                  <a:cs typeface="Verdana" panose="020B0604030504040204" pitchFamily="34" charset="0"/>
                </a:rPr>
                <a:t>Markers of liver integrity and function, and triglyceride concentrations in serum or plasma should be monitored regularly in patients receiving ILEs, and more frequently in cases with a marked risk for hyperlipidemia (e.g., patients with high lipid or glucose dosage, sepsis, catabolism, extremely low birth weight infants) (</a:t>
              </a:r>
              <a:r>
                <a:rPr lang="en-US" sz="1600" dirty="0" err="1">
                  <a:latin typeface="Verdana" panose="020B0604030504040204" pitchFamily="34" charset="0"/>
                  <a:ea typeface="Verdana" panose="020B0604030504040204" pitchFamily="34" charset="0"/>
                  <a:cs typeface="Verdana" panose="020B0604030504040204" pitchFamily="34" charset="0"/>
                </a:rPr>
                <a:t>LoE</a:t>
              </a:r>
              <a:r>
                <a:rPr lang="en-US" sz="1600" dirty="0">
                  <a:latin typeface="Verdana" panose="020B0604030504040204" pitchFamily="34" charset="0"/>
                  <a:ea typeface="Verdana" panose="020B0604030504040204" pitchFamily="34" charset="0"/>
                  <a:cs typeface="Verdana" panose="020B0604030504040204" pitchFamily="34" charset="0"/>
                </a:rPr>
                <a:t> 2-, RG B, strong recommendation for).</a:t>
              </a:r>
            </a:p>
          </p:txBody>
        </p:sp>
      </p:grpSp>
      <p:pic>
        <p:nvPicPr>
          <p:cNvPr id="21" name="Picture 20" descr="Text&#10;&#10;Description automatically generated">
            <a:extLst>
              <a:ext uri="{FF2B5EF4-FFF2-40B4-BE49-F238E27FC236}">
                <a16:creationId xmlns:a16="http://schemas.microsoft.com/office/drawing/2014/main" id="{7C9E8405-24F3-AE6F-2373-7D1F82538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688" y="63621"/>
            <a:ext cx="3345284" cy="836321"/>
          </a:xfrm>
          <a:prstGeom prst="rect">
            <a:avLst/>
          </a:prstGeom>
        </p:spPr>
      </p:pic>
      <p:grpSp>
        <p:nvGrpSpPr>
          <p:cNvPr id="25" name="Group 24">
            <a:extLst>
              <a:ext uri="{FF2B5EF4-FFF2-40B4-BE49-F238E27FC236}">
                <a16:creationId xmlns:a16="http://schemas.microsoft.com/office/drawing/2014/main" id="{EC452F03-B694-F71A-AAAE-CC1D21B96283}"/>
              </a:ext>
            </a:extLst>
          </p:cNvPr>
          <p:cNvGrpSpPr/>
          <p:nvPr/>
        </p:nvGrpSpPr>
        <p:grpSpPr>
          <a:xfrm>
            <a:off x="758688" y="1543497"/>
            <a:ext cx="3498273" cy="4543987"/>
            <a:chOff x="838200" y="1180807"/>
            <a:chExt cx="3498273" cy="4543987"/>
          </a:xfrm>
        </p:grpSpPr>
        <p:grpSp>
          <p:nvGrpSpPr>
            <p:cNvPr id="8" name="Group 7">
              <a:extLst>
                <a:ext uri="{FF2B5EF4-FFF2-40B4-BE49-F238E27FC236}">
                  <a16:creationId xmlns:a16="http://schemas.microsoft.com/office/drawing/2014/main" id="{98872F57-3BFC-C9B6-33D1-2058ADF05221}"/>
                </a:ext>
              </a:extLst>
            </p:cNvPr>
            <p:cNvGrpSpPr/>
            <p:nvPr/>
          </p:nvGrpSpPr>
          <p:grpSpPr>
            <a:xfrm>
              <a:off x="838200" y="1186760"/>
              <a:ext cx="3498273" cy="4538034"/>
              <a:chOff x="838200" y="1380723"/>
              <a:chExt cx="3498273" cy="4538034"/>
            </a:xfrm>
          </p:grpSpPr>
          <p:sp>
            <p:nvSpPr>
              <p:cNvPr id="9" name="Rectangle 8">
                <a:extLst>
                  <a:ext uri="{FF2B5EF4-FFF2-40B4-BE49-F238E27FC236}">
                    <a16:creationId xmlns:a16="http://schemas.microsoft.com/office/drawing/2014/main" id="{60886085-4D6C-3591-049F-271538FDDAC9}"/>
                  </a:ext>
                </a:extLst>
              </p:cNvPr>
              <p:cNvSpPr/>
              <p:nvPr/>
            </p:nvSpPr>
            <p:spPr>
              <a:xfrm>
                <a:off x="838200" y="1380723"/>
                <a:ext cx="3498273" cy="4538034"/>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F60A12-B8D9-1751-BFC4-7893BCF06EEF}"/>
                  </a:ext>
                </a:extLst>
              </p:cNvPr>
              <p:cNvSpPr/>
              <p:nvPr/>
            </p:nvSpPr>
            <p:spPr>
              <a:xfrm>
                <a:off x="897081" y="2288252"/>
                <a:ext cx="3380510" cy="2718886"/>
              </a:xfrm>
              <a:prstGeom prst="rect">
                <a:avLst/>
              </a:prstGeom>
            </p:spPr>
            <p:txBody>
              <a:bodyPr wrap="square">
                <a:spAutoFit/>
              </a:bodyPr>
              <a:lstStyle/>
              <a:p>
                <a:pPr algn="ctr">
                  <a:lnSpc>
                    <a:spcPts val="2560"/>
                  </a:lnSpc>
                </a:pPr>
                <a:r>
                  <a:rPr lang="en-US" sz="1600" dirty="0">
                    <a:latin typeface="Verdana" panose="020B0604030504040204" pitchFamily="34" charset="0"/>
                    <a:ea typeface="Verdana" panose="020B0604030504040204" pitchFamily="34" charset="0"/>
                    <a:cs typeface="Verdana" panose="020B0604030504040204" pitchFamily="34" charset="0"/>
                  </a:rPr>
                  <a:t>In pediatric patients, intravenous lipid emulsions (ILEs) should be an integral part of parenteral nutrition (PN) either exclusive or complementary to enteral feeding (</a:t>
                </a:r>
                <a:r>
                  <a:rPr lang="en-US" sz="1600" dirty="0" err="1">
                    <a:latin typeface="Verdana" panose="020B0604030504040204" pitchFamily="34" charset="0"/>
                    <a:ea typeface="Verdana" panose="020B0604030504040204" pitchFamily="34" charset="0"/>
                    <a:cs typeface="Verdana" panose="020B0604030504040204" pitchFamily="34" charset="0"/>
                  </a:rPr>
                  <a:t>LoE</a:t>
                </a:r>
                <a:r>
                  <a:rPr lang="en-US" sz="1600" dirty="0">
                    <a:latin typeface="Verdana" panose="020B0604030504040204" pitchFamily="34" charset="0"/>
                    <a:ea typeface="Verdana" panose="020B0604030504040204" pitchFamily="34" charset="0"/>
                    <a:cs typeface="Verdana" panose="020B0604030504040204" pitchFamily="34" charset="0"/>
                  </a:rPr>
                  <a:t> 1-, RG A, strong recommendation for).</a:t>
                </a:r>
                <a:r>
                  <a:rPr lang="en-US" sz="1600" baseline="30000" dirty="0">
                    <a:latin typeface="Verdana" panose="020B0604030504040204" pitchFamily="34" charset="0"/>
                    <a:ea typeface="Verdana" panose="020B0604030504040204" pitchFamily="34" charset="0"/>
                    <a:cs typeface="Verdana" panose="020B0604030504040204" pitchFamily="34" charset="0"/>
                  </a:rPr>
                  <a:t>1</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grpSp>
        <p:pic>
          <p:nvPicPr>
            <p:cNvPr id="22" name="Graphic 21" descr="Children outline">
              <a:extLst>
                <a:ext uri="{FF2B5EF4-FFF2-40B4-BE49-F238E27FC236}">
                  <a16:creationId xmlns:a16="http://schemas.microsoft.com/office/drawing/2014/main" id="{074CAA4D-9488-1D65-3879-30BE0BA527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77303" y="1180807"/>
              <a:ext cx="1108263" cy="1108263"/>
            </a:xfrm>
            <a:prstGeom prst="rect">
              <a:avLst/>
            </a:prstGeom>
          </p:spPr>
        </p:pic>
      </p:grpSp>
      <p:grpSp>
        <p:nvGrpSpPr>
          <p:cNvPr id="26" name="Group 25">
            <a:extLst>
              <a:ext uri="{FF2B5EF4-FFF2-40B4-BE49-F238E27FC236}">
                <a16:creationId xmlns:a16="http://schemas.microsoft.com/office/drawing/2014/main" id="{F60BECDA-706E-EDA9-B313-3A5144186031}"/>
              </a:ext>
            </a:extLst>
          </p:cNvPr>
          <p:cNvGrpSpPr/>
          <p:nvPr/>
        </p:nvGrpSpPr>
        <p:grpSpPr>
          <a:xfrm>
            <a:off x="4470937" y="1549450"/>
            <a:ext cx="3498273" cy="4538034"/>
            <a:chOff x="4550449" y="1186760"/>
            <a:chExt cx="3498273" cy="4538034"/>
          </a:xfrm>
        </p:grpSpPr>
        <p:grpSp>
          <p:nvGrpSpPr>
            <p:cNvPr id="12" name="Group 11">
              <a:extLst>
                <a:ext uri="{FF2B5EF4-FFF2-40B4-BE49-F238E27FC236}">
                  <a16:creationId xmlns:a16="http://schemas.microsoft.com/office/drawing/2014/main" id="{3A78A47D-A61B-405F-99F0-2205F4AC3C94}"/>
                </a:ext>
              </a:extLst>
            </p:cNvPr>
            <p:cNvGrpSpPr/>
            <p:nvPr/>
          </p:nvGrpSpPr>
          <p:grpSpPr>
            <a:xfrm>
              <a:off x="4550449" y="1186760"/>
              <a:ext cx="3498273" cy="4538034"/>
              <a:chOff x="838200" y="1380723"/>
              <a:chExt cx="3498273" cy="4538034"/>
            </a:xfrm>
          </p:grpSpPr>
          <p:sp>
            <p:nvSpPr>
              <p:cNvPr id="13" name="Rectangle 12">
                <a:extLst>
                  <a:ext uri="{FF2B5EF4-FFF2-40B4-BE49-F238E27FC236}">
                    <a16:creationId xmlns:a16="http://schemas.microsoft.com/office/drawing/2014/main" id="{BF2D5B4A-6F41-7325-9AB8-EAC8A78AE50C}"/>
                  </a:ext>
                </a:extLst>
              </p:cNvPr>
              <p:cNvSpPr/>
              <p:nvPr/>
            </p:nvSpPr>
            <p:spPr>
              <a:xfrm>
                <a:off x="838200" y="1380723"/>
                <a:ext cx="3498273" cy="4538034"/>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5C475F-BC42-DC1B-1449-09E246E6A77E}"/>
                  </a:ext>
                </a:extLst>
              </p:cNvPr>
              <p:cNvSpPr/>
              <p:nvPr/>
            </p:nvSpPr>
            <p:spPr>
              <a:xfrm>
                <a:off x="897080" y="2288252"/>
                <a:ext cx="3380510" cy="3052310"/>
              </a:xfrm>
              <a:prstGeom prst="rect">
                <a:avLst/>
              </a:prstGeom>
            </p:spPr>
            <p:txBody>
              <a:bodyPr wrap="square">
                <a:spAutoFit/>
              </a:bodyPr>
              <a:lstStyle/>
              <a:p>
                <a:pPr algn="ctr">
                  <a:lnSpc>
                    <a:spcPts val="2560"/>
                  </a:lnSpc>
                </a:pPr>
                <a:r>
                  <a:rPr lang="en-US" sz="1600" dirty="0">
                    <a:latin typeface="Verdana" panose="020B0604030504040204" pitchFamily="34" charset="0"/>
                    <a:ea typeface="Verdana" panose="020B0604030504040204" pitchFamily="34" charset="0"/>
                    <a:cs typeface="Verdana" panose="020B0604030504040204" pitchFamily="34" charset="0"/>
                  </a:rPr>
                  <a:t>In preterm infants, lipid emulsions can be started immediately after birth and no later than on day two of life and for those in whom enteral feeding has been withdrawn, they can be started at time of PN initiation (</a:t>
                </a:r>
                <a:r>
                  <a:rPr lang="en-US" sz="1600" dirty="0" err="1">
                    <a:latin typeface="Verdana" panose="020B0604030504040204" pitchFamily="34" charset="0"/>
                    <a:ea typeface="Verdana" panose="020B0604030504040204" pitchFamily="34" charset="0"/>
                    <a:cs typeface="Verdana" panose="020B0604030504040204" pitchFamily="34" charset="0"/>
                  </a:rPr>
                  <a:t>LoE</a:t>
                </a:r>
                <a:r>
                  <a:rPr lang="en-US" sz="1600" dirty="0">
                    <a:latin typeface="Verdana" panose="020B0604030504040204" pitchFamily="34" charset="0"/>
                    <a:ea typeface="Verdana" panose="020B0604030504040204" pitchFamily="34" charset="0"/>
                    <a:cs typeface="Verdana" panose="020B0604030504040204" pitchFamily="34" charset="0"/>
                  </a:rPr>
                  <a:t> 1-, RG A, strong recommendation for).</a:t>
                </a:r>
              </a:p>
            </p:txBody>
          </p:sp>
        </p:grpSp>
        <p:pic>
          <p:nvPicPr>
            <p:cNvPr id="24" name="Graphic 23" descr="Baby outline">
              <a:extLst>
                <a:ext uri="{FF2B5EF4-FFF2-40B4-BE49-F238E27FC236}">
                  <a16:creationId xmlns:a16="http://schemas.microsoft.com/office/drawing/2014/main" id="{DA510413-46F3-3187-5F7C-FCE9D71C6A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29423" y="1254804"/>
              <a:ext cx="836367" cy="836367"/>
            </a:xfrm>
            <a:prstGeom prst="rect">
              <a:avLst/>
            </a:prstGeom>
          </p:spPr>
        </p:pic>
      </p:grpSp>
      <p:pic>
        <p:nvPicPr>
          <p:cNvPr id="3" name="Graphic 2" descr="Stethoscope outline">
            <a:extLst>
              <a:ext uri="{FF2B5EF4-FFF2-40B4-BE49-F238E27FC236}">
                <a16:creationId xmlns:a16="http://schemas.microsoft.com/office/drawing/2014/main" id="{CCCD87F4-C456-60E2-3AA3-7EB96F8B1F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30305" y="1657562"/>
            <a:ext cx="686270" cy="686270"/>
          </a:xfrm>
          <a:prstGeom prst="rect">
            <a:avLst/>
          </a:prstGeom>
        </p:spPr>
      </p:pic>
    </p:spTree>
    <p:extLst>
      <p:ext uri="{BB962C8B-B14F-4D97-AF65-F5344CB8AC3E}">
        <p14:creationId xmlns:p14="http://schemas.microsoft.com/office/powerpoint/2010/main" val="276667159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999035D5-7D21-29A7-3FDC-EFD10FC29B5A}"/>
              </a:ext>
            </a:extLst>
          </p:cNvPr>
          <p:cNvSpPr>
            <a:spLocks noGrp="1"/>
          </p:cNvSpPr>
          <p:nvPr>
            <p:ph type="subTitle" idx="1"/>
          </p:nvPr>
        </p:nvSpPr>
        <p:spPr>
          <a:xfrm>
            <a:off x="654677" y="4080288"/>
            <a:ext cx="10377111" cy="1216501"/>
          </a:xfrm>
        </p:spPr>
        <p:txBody>
          <a:bodyPr/>
          <a:lstStyle/>
          <a:p>
            <a:r>
              <a:rPr lang="en-US" b="0" dirty="0">
                <a:solidFill>
                  <a:schemeClr val="tx1"/>
                </a:solidFill>
              </a:rPr>
              <a:t>The same product you’ve trusted for adults is now approved for children aged 17 and under who require PN, including the most vulnerable preterm babies.</a:t>
            </a:r>
          </a:p>
        </p:txBody>
      </p:sp>
      <p:sp>
        <p:nvSpPr>
          <p:cNvPr id="6" name="Rectangle 5">
            <a:extLst>
              <a:ext uri="{FF2B5EF4-FFF2-40B4-BE49-F238E27FC236}">
                <a16:creationId xmlns:a16="http://schemas.microsoft.com/office/drawing/2014/main" id="{3407C8F3-C289-B826-9968-8FF60812EF02}"/>
              </a:ext>
            </a:extLst>
          </p:cNvPr>
          <p:cNvSpPr/>
          <p:nvPr/>
        </p:nvSpPr>
        <p:spPr>
          <a:xfrm>
            <a:off x="654677" y="6016435"/>
            <a:ext cx="9801229" cy="307777"/>
          </a:xfrm>
          <a:prstGeom prst="rect">
            <a:avLst/>
          </a:prstGeom>
        </p:spPr>
        <p:txBody>
          <a:bodyPr wrap="square">
            <a:spAutoFit/>
          </a:bodyPr>
          <a:lstStyle/>
          <a:p>
            <a:pPr lvl="0"/>
            <a:r>
              <a:rPr lang="en-US" sz="1400" b="1" dirty="0">
                <a:solidFill>
                  <a:srgbClr val="4472C4"/>
                </a:solidFill>
                <a:latin typeface="Verdana"/>
              </a:rPr>
              <a:t>Please see Brief Summary of Prescribing Information on Slides 28-35.</a:t>
            </a:r>
            <a:endParaRPr lang="en-US" sz="1400" b="1" dirty="0">
              <a:solidFill>
                <a:srgbClr val="4472C4"/>
              </a:solidFill>
              <a:highlight>
                <a:srgbClr val="FFFF00"/>
              </a:highlight>
              <a:latin typeface="Verdana"/>
            </a:endParaRPr>
          </a:p>
        </p:txBody>
      </p:sp>
      <p:pic>
        <p:nvPicPr>
          <p:cNvPr id="7" name="Graphic 6">
            <a:extLst>
              <a:ext uri="{FF2B5EF4-FFF2-40B4-BE49-F238E27FC236}">
                <a16:creationId xmlns:a16="http://schemas.microsoft.com/office/drawing/2014/main" id="{430155D1-70FA-6B4B-2EBB-733267923A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144" y="2203704"/>
            <a:ext cx="7499604" cy="2026920"/>
          </a:xfrm>
          <a:prstGeom prst="rect">
            <a:avLst/>
          </a:prstGeom>
        </p:spPr>
      </p:pic>
    </p:spTree>
    <p:extLst>
      <p:ext uri="{BB962C8B-B14F-4D97-AF65-F5344CB8AC3E}">
        <p14:creationId xmlns:p14="http://schemas.microsoft.com/office/powerpoint/2010/main" val="152239000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a baby&#10;&#10;Description automatically generated with medium confidence">
            <a:extLst>
              <a:ext uri="{FF2B5EF4-FFF2-40B4-BE49-F238E27FC236}">
                <a16:creationId xmlns:a16="http://schemas.microsoft.com/office/drawing/2014/main" id="{214B9DA1-7F2A-6426-5405-ED8146073A3D}"/>
              </a:ext>
            </a:extLst>
          </p:cNvPr>
          <p:cNvPicPr>
            <a:picLocks noChangeAspect="1"/>
          </p:cNvPicPr>
          <p:nvPr/>
        </p:nvPicPr>
        <p:blipFill rotWithShape="1">
          <a:blip r:embed="rId3">
            <a:extLst>
              <a:ext uri="{28A0092B-C50C-407E-A947-70E740481C1C}">
                <a14:useLocalDpi xmlns:a14="http://schemas.microsoft.com/office/drawing/2010/main" val="0"/>
              </a:ext>
            </a:extLst>
          </a:blip>
          <a:srcRect l="34708" r="17370"/>
          <a:stretch/>
        </p:blipFill>
        <p:spPr>
          <a:xfrm>
            <a:off x="7284720" y="0"/>
            <a:ext cx="4930918" cy="6858000"/>
          </a:xfrm>
          <a:prstGeom prst="rect">
            <a:avLst/>
          </a:prstGeom>
        </p:spPr>
      </p:pic>
      <p:sp>
        <p:nvSpPr>
          <p:cNvPr id="2" name="Title 1">
            <a:extLst>
              <a:ext uri="{FF2B5EF4-FFF2-40B4-BE49-F238E27FC236}">
                <a16:creationId xmlns:a16="http://schemas.microsoft.com/office/drawing/2014/main" id="{F875FDC6-D660-708C-B4D6-1A6053FB6B32}"/>
              </a:ext>
            </a:extLst>
          </p:cNvPr>
          <p:cNvSpPr>
            <a:spLocks noGrp="1"/>
          </p:cNvSpPr>
          <p:nvPr>
            <p:ph type="ctrTitle"/>
          </p:nvPr>
        </p:nvSpPr>
        <p:spPr>
          <a:xfrm>
            <a:off x="663718" y="774456"/>
            <a:ext cx="4023360" cy="1711569"/>
          </a:xfrm>
        </p:spPr>
        <p:txBody>
          <a:bodyPr vert="horz" lIns="91440" tIns="45720" rIns="91440" bIns="45720" rtlCol="0" anchor="b">
            <a:normAutofit/>
          </a:bodyPr>
          <a:lstStyle/>
          <a:p>
            <a:r>
              <a:rPr lang="en-US" sz="3200" dirty="0"/>
              <a:t>Indication</a:t>
            </a:r>
          </a:p>
        </p:txBody>
      </p:sp>
      <p:sp>
        <p:nvSpPr>
          <p:cNvPr id="6" name="Subtitle 5">
            <a:extLst>
              <a:ext uri="{FF2B5EF4-FFF2-40B4-BE49-F238E27FC236}">
                <a16:creationId xmlns:a16="http://schemas.microsoft.com/office/drawing/2014/main" id="{105F53ED-117D-F408-9E47-D05F515FCDC9}"/>
              </a:ext>
            </a:extLst>
          </p:cNvPr>
          <p:cNvSpPr>
            <a:spLocks noGrp="1"/>
          </p:cNvSpPr>
          <p:nvPr>
            <p:ph type="subTitle" idx="1"/>
          </p:nvPr>
        </p:nvSpPr>
        <p:spPr>
          <a:xfrm>
            <a:off x="663719" y="2486025"/>
            <a:ext cx="6438121" cy="1208141"/>
          </a:xfrm>
        </p:spPr>
        <p:txBody>
          <a:bodyPr vert="horz" lIns="91440" tIns="45720" rIns="91440" bIns="45720" rtlCol="0">
            <a:noAutofit/>
          </a:bodyPr>
          <a:lstStyle/>
          <a:p>
            <a:pPr>
              <a:lnSpc>
                <a:spcPct val="120000"/>
              </a:lnSpc>
            </a:pPr>
            <a:r>
              <a:rPr lang="en-US" sz="1800" b="0" dirty="0"/>
              <a:t>SMOFlipid is indicated in adult and pediatric patients, including term and preterm neonates, as a source of calories and essential fatty acids for parenteral nutrition (PN) when oral or enteral nutrition is not possible, insufficient, or contraindicated.</a:t>
            </a:r>
            <a:r>
              <a:rPr lang="en-US" sz="1800" b="0" baseline="30000" dirty="0"/>
              <a:t>1</a:t>
            </a:r>
            <a:endParaRPr lang="en-US" sz="1800" b="0" dirty="0">
              <a:highlight>
                <a:srgbClr val="FFFF00"/>
              </a:highlight>
            </a:endParaRPr>
          </a:p>
          <a:p>
            <a:pPr>
              <a:lnSpc>
                <a:spcPct val="120000"/>
              </a:lnSpc>
            </a:pPr>
            <a:r>
              <a:rPr lang="en-US" sz="1800" b="0" dirty="0">
                <a:solidFill>
                  <a:srgbClr val="0070C0"/>
                </a:solidFill>
              </a:rPr>
              <a:t>SMOFlipid is the only ILE in the U.S. that delivers a blend of 4 oils to patients </a:t>
            </a:r>
            <a:r>
              <a:rPr lang="en-US" sz="1800" dirty="0">
                <a:solidFill>
                  <a:srgbClr val="0070C0"/>
                </a:solidFill>
              </a:rPr>
              <a:t>at every age and stage of life</a:t>
            </a:r>
            <a:r>
              <a:rPr lang="en-US" sz="1800" b="0" dirty="0">
                <a:solidFill>
                  <a:srgbClr val="0070C0"/>
                </a:solidFill>
              </a:rPr>
              <a:t> who require PN.</a:t>
            </a:r>
            <a:r>
              <a:rPr lang="en-US" sz="1800" b="0" baseline="30000" dirty="0">
                <a:solidFill>
                  <a:srgbClr val="0070C0"/>
                </a:solidFill>
              </a:rPr>
              <a:t>1</a:t>
            </a:r>
          </a:p>
          <a:p>
            <a:pPr>
              <a:lnSpc>
                <a:spcPct val="120000"/>
              </a:lnSpc>
            </a:pPr>
            <a:endParaRPr lang="en-US" sz="1800" b="0" baseline="30000" dirty="0">
              <a:solidFill>
                <a:srgbClr val="0070C0"/>
              </a:solidFill>
            </a:endParaRPr>
          </a:p>
        </p:txBody>
      </p:sp>
      <p:sp>
        <p:nvSpPr>
          <p:cNvPr id="7" name="TextBox 6">
            <a:extLst>
              <a:ext uri="{FF2B5EF4-FFF2-40B4-BE49-F238E27FC236}">
                <a16:creationId xmlns:a16="http://schemas.microsoft.com/office/drawing/2014/main" id="{07C3AB75-4C1E-61FC-5394-059F397509FD}"/>
              </a:ext>
            </a:extLst>
          </p:cNvPr>
          <p:cNvSpPr txBox="1"/>
          <p:nvPr/>
        </p:nvSpPr>
        <p:spPr>
          <a:xfrm>
            <a:off x="663718" y="5956030"/>
            <a:ext cx="4464343" cy="369332"/>
          </a:xfrm>
          <a:prstGeom prst="rect">
            <a:avLst/>
          </a:prstGeom>
          <a:noFill/>
        </p:spPr>
        <p:txBody>
          <a:bodyPr wrap="square" rtlCol="0">
            <a:spAutoFit/>
          </a:bodyPr>
          <a:lstStyle/>
          <a:p>
            <a:endParaRPr lang="en-US" sz="900" dirty="0">
              <a:latin typeface="Verdana" panose="020B0604030504040204" pitchFamily="34" charset="0"/>
              <a:ea typeface="Verdana" panose="020B0604030504040204" pitchFamily="34" charset="0"/>
              <a:cs typeface="Verdana" panose="020B0604030504040204" pitchFamily="34" charset="0"/>
            </a:endParaRPr>
          </a:p>
          <a:p>
            <a:r>
              <a:rPr lang="en-US" sz="900" dirty="0">
                <a:latin typeface="Verdana" panose="020B0604030504040204" pitchFamily="34" charset="0"/>
                <a:ea typeface="Verdana" panose="020B0604030504040204" pitchFamily="34" charset="0"/>
                <a:cs typeface="Verdana" panose="020B0604030504040204" pitchFamily="34" charset="0"/>
              </a:rPr>
              <a:t>1. </a:t>
            </a:r>
            <a:r>
              <a:rPr lang="en-US" sz="900" dirty="0" err="1">
                <a:latin typeface="Verdana" panose="020B0604030504040204" pitchFamily="34" charset="0"/>
                <a:ea typeface="Verdana" panose="020B0604030504040204" pitchFamily="34" charset="0"/>
                <a:cs typeface="Verdana" panose="020B0604030504040204" pitchFamily="34" charset="0"/>
              </a:rPr>
              <a:t>SMOFlipid</a:t>
            </a:r>
            <a:r>
              <a:rPr lang="en-US" sz="900" dirty="0">
                <a:latin typeface="Verdana" panose="020B0604030504040204" pitchFamily="34" charset="0"/>
                <a:ea typeface="Verdana" panose="020B0604030504040204" pitchFamily="34" charset="0"/>
                <a:cs typeface="Verdana" panose="020B0604030504040204" pitchFamily="34" charset="0"/>
              </a:rPr>
              <a:t> Prescribing Information, Fresenius </a:t>
            </a:r>
            <a:r>
              <a:rPr lang="en-US" sz="900" dirty="0" err="1">
                <a:latin typeface="Verdana" panose="020B0604030504040204" pitchFamily="34" charset="0"/>
                <a:ea typeface="Verdana" panose="020B0604030504040204" pitchFamily="34" charset="0"/>
                <a:cs typeface="Verdana" panose="020B0604030504040204" pitchFamily="34" charset="0"/>
              </a:rPr>
              <a:t>Kabi</a:t>
            </a:r>
            <a:r>
              <a:rPr lang="en-US" sz="900" dirty="0">
                <a:latin typeface="Verdana" panose="020B0604030504040204" pitchFamily="34" charset="0"/>
                <a:ea typeface="Verdana" panose="020B0604030504040204" pitchFamily="34" charset="0"/>
                <a:cs typeface="Verdana" panose="020B0604030504040204" pitchFamily="34" charset="0"/>
              </a:rPr>
              <a:t> USA, LLC. 2022.</a:t>
            </a:r>
          </a:p>
        </p:txBody>
      </p:sp>
      <p:sp>
        <p:nvSpPr>
          <p:cNvPr id="4" name="Rectangle 3">
            <a:extLst>
              <a:ext uri="{FF2B5EF4-FFF2-40B4-BE49-F238E27FC236}">
                <a16:creationId xmlns:a16="http://schemas.microsoft.com/office/drawing/2014/main" id="{8DB0FFEC-E60B-D248-65BB-C70986DC7E3E}"/>
              </a:ext>
            </a:extLst>
          </p:cNvPr>
          <p:cNvSpPr/>
          <p:nvPr/>
        </p:nvSpPr>
        <p:spPr>
          <a:xfrm>
            <a:off x="6995160" y="1"/>
            <a:ext cx="5242560" cy="6857999"/>
          </a:xfrm>
          <a:prstGeom prst="rect">
            <a:avLst/>
          </a:prstGeom>
          <a:gradFill>
            <a:gsLst>
              <a:gs pos="22000">
                <a:schemeClr val="bg1">
                  <a:lumMod val="0"/>
                  <a:lumOff val="100000"/>
                </a:schemeClr>
              </a:gs>
              <a:gs pos="92000">
                <a:schemeClr val="bg1">
                  <a:alpha val="0"/>
                </a:schemeClr>
              </a:gs>
              <a:gs pos="80000">
                <a:schemeClr val="bg1">
                  <a:alpha val="26852"/>
                </a:schemeClr>
              </a:gs>
            </a:gsLst>
            <a:lin ang="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87852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B4A615-7698-AA2A-8C69-111C7147AD74}"/>
              </a:ext>
            </a:extLst>
          </p:cNvPr>
          <p:cNvSpPr>
            <a:spLocks noGrp="1"/>
          </p:cNvSpPr>
          <p:nvPr>
            <p:ph type="title"/>
          </p:nvPr>
        </p:nvSpPr>
        <p:spPr>
          <a:xfrm>
            <a:off x="863299" y="270722"/>
            <a:ext cx="10515599" cy="1058756"/>
          </a:xfrm>
        </p:spPr>
        <p:txBody>
          <a:bodyPr>
            <a:noAutofit/>
          </a:bodyPr>
          <a:lstStyle/>
          <a:p>
            <a:r>
              <a:rPr lang="en-US" sz="3200" dirty="0" err="1">
                <a:solidFill>
                  <a:srgbClr val="0070C0"/>
                </a:solidFill>
                <a:latin typeface="Verdana" panose="020B0604030504040204" pitchFamily="34" charset="0"/>
                <a:ea typeface="Verdana" panose="020B0604030504040204" pitchFamily="34" charset="0"/>
                <a:cs typeface="Verdana" panose="020B0604030504040204" pitchFamily="34" charset="0"/>
              </a:rPr>
              <a:t>SMOFlipid</a:t>
            </a:r>
            <a:r>
              <a:rPr lang="en-US" sz="3200" dirty="0">
                <a:solidFill>
                  <a:srgbClr val="0070C0"/>
                </a:solidFill>
                <a:latin typeface="Verdana" panose="020B0604030504040204" pitchFamily="34" charset="0"/>
                <a:ea typeface="Verdana" panose="020B0604030504040204" pitchFamily="34" charset="0"/>
                <a:cs typeface="Verdana" panose="020B0604030504040204" pitchFamily="34" charset="0"/>
              </a:rPr>
              <a:t> is a unique </a:t>
            </a:r>
            <a:r>
              <a:rPr lang="en-US" dirty="0">
                <a:latin typeface="Verdana" panose="020B0604030504040204" pitchFamily="34" charset="0"/>
                <a:ea typeface="Verdana" panose="020B0604030504040204" pitchFamily="34" charset="0"/>
                <a:cs typeface="Verdana" panose="020B0604030504040204" pitchFamily="34" charset="0"/>
              </a:rPr>
              <a:t>b</a:t>
            </a:r>
            <a:r>
              <a:rPr lang="en-US" sz="3200" dirty="0">
                <a:solidFill>
                  <a:srgbClr val="0070C0"/>
                </a:solidFill>
                <a:latin typeface="Verdana" panose="020B0604030504040204" pitchFamily="34" charset="0"/>
                <a:ea typeface="Verdana" panose="020B0604030504040204" pitchFamily="34" charset="0"/>
                <a:cs typeface="Verdana" panose="020B0604030504040204" pitchFamily="34" charset="0"/>
              </a:rPr>
              <a:t>lend </a:t>
            </a:r>
            <a:br>
              <a:rPr lang="en-US" sz="3200" dirty="0">
                <a:solidFill>
                  <a:srgbClr val="0070C0"/>
                </a:solidFill>
                <a:latin typeface="Verdana" panose="020B0604030504040204" pitchFamily="34" charset="0"/>
                <a:ea typeface="Verdana" panose="020B0604030504040204" pitchFamily="34" charset="0"/>
                <a:cs typeface="Verdana" panose="020B0604030504040204" pitchFamily="34" charset="0"/>
              </a:rPr>
            </a:br>
            <a:r>
              <a:rPr lang="en-US" sz="3200" dirty="0">
                <a:solidFill>
                  <a:srgbClr val="0070C0"/>
                </a:solidFill>
                <a:latin typeface="Verdana" panose="020B0604030504040204" pitchFamily="34" charset="0"/>
                <a:ea typeface="Verdana" panose="020B0604030504040204" pitchFamily="34" charset="0"/>
                <a:cs typeface="Verdana" panose="020B0604030504040204" pitchFamily="34" charset="0"/>
              </a:rPr>
              <a:t>of 4 oil </a:t>
            </a:r>
            <a:r>
              <a:rPr lang="en-US" dirty="0">
                <a:latin typeface="Verdana" panose="020B0604030504040204" pitchFamily="34" charset="0"/>
                <a:ea typeface="Verdana" panose="020B0604030504040204" pitchFamily="34" charset="0"/>
                <a:cs typeface="Verdana" panose="020B0604030504040204" pitchFamily="34" charset="0"/>
              </a:rPr>
              <a:t>s</a:t>
            </a:r>
            <a:r>
              <a:rPr lang="en-US" sz="3200" dirty="0">
                <a:solidFill>
                  <a:srgbClr val="0070C0"/>
                </a:solidFill>
                <a:latin typeface="Verdana" panose="020B0604030504040204" pitchFamily="34" charset="0"/>
                <a:ea typeface="Verdana" panose="020B0604030504040204" pitchFamily="34" charset="0"/>
                <a:cs typeface="Verdana" panose="020B0604030504040204" pitchFamily="34" charset="0"/>
              </a:rPr>
              <a:t>ources</a:t>
            </a:r>
            <a:r>
              <a:rPr lang="en-US" sz="3200"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1</a:t>
            </a:r>
          </a:p>
        </p:txBody>
      </p:sp>
      <p:sp>
        <p:nvSpPr>
          <p:cNvPr id="6" name="TextBox 5">
            <a:extLst>
              <a:ext uri="{FF2B5EF4-FFF2-40B4-BE49-F238E27FC236}">
                <a16:creationId xmlns:a16="http://schemas.microsoft.com/office/drawing/2014/main" id="{DCF98D47-780F-5727-4160-2850CDBE2D5E}"/>
              </a:ext>
            </a:extLst>
          </p:cNvPr>
          <p:cNvSpPr txBox="1"/>
          <p:nvPr/>
        </p:nvSpPr>
        <p:spPr>
          <a:xfrm>
            <a:off x="691103" y="3366153"/>
            <a:ext cx="2876730" cy="646331"/>
          </a:xfrm>
          <a:prstGeom prst="rect">
            <a:avLst/>
          </a:prstGeom>
          <a:noFill/>
        </p:spPr>
        <p:txBody>
          <a:bodyPr wrap="square" rtlCol="0">
            <a:spAutoFit/>
          </a:bodyPr>
          <a:lstStyle/>
          <a:p>
            <a:pPr algn="ctr">
              <a:spcBef>
                <a:spcPts val="300"/>
              </a:spcBef>
            </a:pPr>
            <a:r>
              <a:rPr lang="en-US" b="1" dirty="0">
                <a:solidFill>
                  <a:schemeClr val="accent4"/>
                </a:solidFill>
                <a:latin typeface="Verdana" panose="020B0604030504040204" pitchFamily="34" charset="0"/>
                <a:ea typeface="Verdana" panose="020B0604030504040204" pitchFamily="34" charset="0"/>
                <a:cs typeface="Verdana" panose="020B0604030504040204" pitchFamily="34" charset="0"/>
              </a:rPr>
              <a:t>Soybean oil 30% (omega-6)</a:t>
            </a:r>
          </a:p>
        </p:txBody>
      </p:sp>
      <p:sp>
        <p:nvSpPr>
          <p:cNvPr id="7" name="TextBox 6">
            <a:extLst>
              <a:ext uri="{FF2B5EF4-FFF2-40B4-BE49-F238E27FC236}">
                <a16:creationId xmlns:a16="http://schemas.microsoft.com/office/drawing/2014/main" id="{475076C5-E1EF-BE39-3C1D-F741F83278B9}"/>
              </a:ext>
            </a:extLst>
          </p:cNvPr>
          <p:cNvSpPr txBox="1"/>
          <p:nvPr/>
        </p:nvSpPr>
        <p:spPr>
          <a:xfrm>
            <a:off x="3614402" y="3337561"/>
            <a:ext cx="2623594" cy="923330"/>
          </a:xfrm>
          <a:prstGeom prst="rect">
            <a:avLst/>
          </a:prstGeom>
          <a:noFill/>
        </p:spPr>
        <p:txBody>
          <a:bodyPr wrap="square" rtlCol="0">
            <a:spAutoFit/>
          </a:bodyPr>
          <a:lstStyle/>
          <a:p>
            <a:pPr algn="ctr">
              <a:spcBef>
                <a:spcPts val="300"/>
              </a:spcBef>
            </a:pPr>
            <a:r>
              <a:rPr lang="en-US" b="1" dirty="0">
                <a:solidFill>
                  <a:schemeClr val="accent2"/>
                </a:solidFill>
                <a:latin typeface="Verdana" panose="020B0604030504040204" pitchFamily="34" charset="0"/>
                <a:ea typeface="Verdana" panose="020B0604030504040204" pitchFamily="34" charset="0"/>
                <a:cs typeface="Verdana" panose="020B0604030504040204" pitchFamily="34" charset="0"/>
              </a:rPr>
              <a:t>Medium-chain triglycerides (MCT) 30%</a:t>
            </a:r>
          </a:p>
        </p:txBody>
      </p:sp>
      <p:sp>
        <p:nvSpPr>
          <p:cNvPr id="8" name="TextBox 7">
            <a:extLst>
              <a:ext uri="{FF2B5EF4-FFF2-40B4-BE49-F238E27FC236}">
                <a16:creationId xmlns:a16="http://schemas.microsoft.com/office/drawing/2014/main" id="{8B2A1A4E-2C20-BF10-2E30-C40AEA0FD748}"/>
              </a:ext>
            </a:extLst>
          </p:cNvPr>
          <p:cNvSpPr txBox="1"/>
          <p:nvPr/>
        </p:nvSpPr>
        <p:spPr>
          <a:xfrm>
            <a:off x="6404325" y="3339394"/>
            <a:ext cx="2409281" cy="646331"/>
          </a:xfrm>
          <a:prstGeom prst="rect">
            <a:avLst/>
          </a:prstGeom>
          <a:noFill/>
        </p:spPr>
        <p:txBody>
          <a:bodyPr wrap="square" rtlCol="0">
            <a:spAutoFit/>
          </a:bodyPr>
          <a:lstStyle/>
          <a:p>
            <a:pPr algn="ctr">
              <a:spcBef>
                <a:spcPts val="300"/>
              </a:spcBef>
            </a:pPr>
            <a:r>
              <a:rPr lang="en-US" b="1" dirty="0">
                <a:solidFill>
                  <a:schemeClr val="accent6"/>
                </a:solidFill>
                <a:latin typeface="Verdana" panose="020B0604030504040204" pitchFamily="34" charset="0"/>
                <a:ea typeface="Verdana" panose="020B0604030504040204" pitchFamily="34" charset="0"/>
                <a:cs typeface="Verdana" panose="020B0604030504040204" pitchFamily="34" charset="0"/>
              </a:rPr>
              <a:t>Olive oil 25% (omega-9)</a:t>
            </a:r>
          </a:p>
        </p:txBody>
      </p:sp>
      <p:sp>
        <p:nvSpPr>
          <p:cNvPr id="9" name="TextBox 8">
            <a:extLst>
              <a:ext uri="{FF2B5EF4-FFF2-40B4-BE49-F238E27FC236}">
                <a16:creationId xmlns:a16="http://schemas.microsoft.com/office/drawing/2014/main" id="{28E98644-A2E8-854E-8243-DAAC86CB7F19}"/>
              </a:ext>
            </a:extLst>
          </p:cNvPr>
          <p:cNvSpPr txBox="1"/>
          <p:nvPr/>
        </p:nvSpPr>
        <p:spPr>
          <a:xfrm>
            <a:off x="9306517" y="3337915"/>
            <a:ext cx="1907253" cy="646331"/>
          </a:xfrm>
          <a:prstGeom prst="rect">
            <a:avLst/>
          </a:prstGeom>
          <a:noFill/>
        </p:spPr>
        <p:txBody>
          <a:bodyPr wrap="square" rtlCol="0">
            <a:spAutoFit/>
          </a:bodyPr>
          <a:lstStyle/>
          <a:p>
            <a:pPr algn="ctr">
              <a:spcBef>
                <a:spcPts val="300"/>
              </a:spcBef>
            </a:pPr>
            <a:r>
              <a:rPr lang="en-US" b="1" dirty="0">
                <a:solidFill>
                  <a:schemeClr val="accent5"/>
                </a:solidFill>
                <a:latin typeface="Verdana" panose="020B0604030504040204" pitchFamily="34" charset="0"/>
                <a:ea typeface="Verdana" panose="020B0604030504040204" pitchFamily="34" charset="0"/>
                <a:cs typeface="Verdana" panose="020B0604030504040204" pitchFamily="34" charset="0"/>
              </a:rPr>
              <a:t>Fish oil 15% (omega-3)</a:t>
            </a:r>
            <a:endParaRPr lang="en-US" sz="1600" baseline="30000"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35E47E02-590F-CC43-89ED-CE00609B855F}"/>
              </a:ext>
            </a:extLst>
          </p:cNvPr>
          <p:cNvSpPr txBox="1"/>
          <p:nvPr/>
        </p:nvSpPr>
        <p:spPr>
          <a:xfrm>
            <a:off x="784333" y="5852126"/>
            <a:ext cx="11257679" cy="646331"/>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1. SMOFlipid Prescribing Information, Fresenius Kabi USA, LLC. 2022. </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2. </a:t>
            </a:r>
            <a:r>
              <a:rPr lang="en-US" sz="900" dirty="0" err="1">
                <a:latin typeface="Verdana" panose="020B0604030504040204" pitchFamily="34" charset="0"/>
                <a:ea typeface="Verdana" panose="020B0604030504040204" pitchFamily="34" charset="0"/>
                <a:cs typeface="Verdana" panose="020B0604030504040204" pitchFamily="34" charset="0"/>
              </a:rPr>
              <a:t>Deckelbaum</a:t>
            </a:r>
            <a:r>
              <a:rPr lang="en-US" sz="900" dirty="0">
                <a:latin typeface="Verdana" panose="020B0604030504040204" pitchFamily="34" charset="0"/>
                <a:ea typeface="Verdana" panose="020B0604030504040204" pitchFamily="34" charset="0"/>
                <a:cs typeface="Verdana" panose="020B0604030504040204" pitchFamily="34" charset="0"/>
              </a:rPr>
              <a:t> RJ, Hamilton JA, Moser A, et al. Medium-chain versus long-chain triacylglycerol emulsion hydrolysis by lipoprotein lipase and hepatic lipase: implications for the mechanisms of lipase action. </a:t>
            </a:r>
            <a:r>
              <a:rPr lang="en-US" sz="900" i="1" dirty="0">
                <a:latin typeface="Verdana" panose="020B0604030504040204" pitchFamily="34" charset="0"/>
                <a:ea typeface="Verdana" panose="020B0604030504040204" pitchFamily="34" charset="0"/>
                <a:cs typeface="Verdana" panose="020B0604030504040204" pitchFamily="34" charset="0"/>
              </a:rPr>
              <a:t>Biochemistry</a:t>
            </a:r>
            <a:r>
              <a:rPr lang="en-US" sz="900" dirty="0">
                <a:latin typeface="Verdana" panose="020B0604030504040204" pitchFamily="34" charset="0"/>
                <a:ea typeface="Verdana" panose="020B0604030504040204" pitchFamily="34" charset="0"/>
                <a:cs typeface="Verdana" panose="020B0604030504040204" pitchFamily="34" charset="0"/>
              </a:rPr>
              <a:t>. 1990;29(5):1136-1142. 3. Kalish BT, Fallon EM, </a:t>
            </a:r>
            <a:r>
              <a:rPr lang="en-US" sz="900" dirty="0" err="1">
                <a:latin typeface="Verdana" panose="020B0604030504040204" pitchFamily="34" charset="0"/>
                <a:ea typeface="Verdana" panose="020B0604030504040204" pitchFamily="34" charset="0"/>
                <a:cs typeface="Verdana" panose="020B0604030504040204" pitchFamily="34" charset="0"/>
              </a:rPr>
              <a:t>Puder</a:t>
            </a:r>
            <a:r>
              <a:rPr lang="en-US" sz="900" dirty="0">
                <a:latin typeface="Verdana" panose="020B0604030504040204" pitchFamily="34" charset="0"/>
                <a:ea typeface="Verdana" panose="020B0604030504040204" pitchFamily="34" charset="0"/>
                <a:cs typeface="Verdana" panose="020B0604030504040204" pitchFamily="34" charset="0"/>
              </a:rPr>
              <a:t> M. A tutorial on fatty acid biology. </a:t>
            </a:r>
            <a:r>
              <a:rPr lang="en-US" sz="900" i="1" dirty="0">
                <a:latin typeface="Verdana" panose="020B0604030504040204" pitchFamily="34" charset="0"/>
                <a:ea typeface="Verdana" panose="020B0604030504040204" pitchFamily="34" charset="0"/>
                <a:cs typeface="Verdana" panose="020B0604030504040204" pitchFamily="34" charset="0"/>
              </a:rPr>
              <a:t>JPEN J </a:t>
            </a:r>
            <a:r>
              <a:rPr lang="en-US" sz="900" i="1" dirty="0" err="1">
                <a:latin typeface="Verdana" panose="020B0604030504040204" pitchFamily="34" charset="0"/>
                <a:ea typeface="Verdana" panose="020B0604030504040204" pitchFamily="34" charset="0"/>
                <a:cs typeface="Verdana" panose="020B0604030504040204" pitchFamily="34" charset="0"/>
              </a:rPr>
              <a:t>Parenter</a:t>
            </a:r>
            <a:r>
              <a:rPr lang="en-US" sz="900" i="1" dirty="0">
                <a:latin typeface="Verdana" panose="020B0604030504040204" pitchFamily="34" charset="0"/>
                <a:ea typeface="Verdana" panose="020B0604030504040204" pitchFamily="34" charset="0"/>
                <a:cs typeface="Verdana" panose="020B0604030504040204" pitchFamily="34" charset="0"/>
              </a:rPr>
              <a:t> Enteral </a:t>
            </a:r>
            <a:r>
              <a:rPr lang="en-US" sz="900" i="1" dirty="0" err="1">
                <a:latin typeface="Verdana" panose="020B0604030504040204" pitchFamily="34" charset="0"/>
                <a:ea typeface="Verdana" panose="020B0604030504040204" pitchFamily="34" charset="0"/>
                <a:cs typeface="Verdana" panose="020B0604030504040204" pitchFamily="34" charset="0"/>
              </a:rPr>
              <a:t>Nutr</a:t>
            </a:r>
            <a:r>
              <a:rPr lang="en-US" sz="900" dirty="0">
                <a:latin typeface="Verdana" panose="020B0604030504040204" pitchFamily="34" charset="0"/>
                <a:ea typeface="Verdana" panose="020B0604030504040204" pitchFamily="34" charset="0"/>
                <a:cs typeface="Verdana" panose="020B0604030504040204" pitchFamily="34" charset="0"/>
              </a:rPr>
              <a:t>. 2012;36(4):380-388. </a:t>
            </a:r>
          </a:p>
          <a:p>
            <a:pPr>
              <a:lnSpc>
                <a:spcPct val="100000"/>
              </a:lnSpc>
            </a:pPr>
            <a:endPar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A18EBD7C-D265-FD6F-04E7-3A7C7C860F7D}"/>
              </a:ext>
            </a:extLst>
          </p:cNvPr>
          <p:cNvPicPr>
            <a:picLocks noChangeAspect="1"/>
          </p:cNvPicPr>
          <p:nvPr/>
        </p:nvPicPr>
        <p:blipFill rotWithShape="1">
          <a:blip r:embed="rId3"/>
          <a:srcRect b="74702"/>
          <a:stretch/>
        </p:blipFill>
        <p:spPr>
          <a:xfrm>
            <a:off x="1282410" y="2016841"/>
            <a:ext cx="1468047" cy="1270988"/>
          </a:xfrm>
          <a:prstGeom prst="rect">
            <a:avLst/>
          </a:prstGeom>
        </p:spPr>
      </p:pic>
      <p:pic>
        <p:nvPicPr>
          <p:cNvPr id="13" name="Picture 12">
            <a:extLst>
              <a:ext uri="{FF2B5EF4-FFF2-40B4-BE49-F238E27FC236}">
                <a16:creationId xmlns:a16="http://schemas.microsoft.com/office/drawing/2014/main" id="{5FD900FF-8B9F-B5FC-0F2D-0AB0A6D84F72}"/>
              </a:ext>
            </a:extLst>
          </p:cNvPr>
          <p:cNvPicPr>
            <a:picLocks noChangeAspect="1"/>
          </p:cNvPicPr>
          <p:nvPr/>
        </p:nvPicPr>
        <p:blipFill rotWithShape="1">
          <a:blip r:embed="rId3"/>
          <a:srcRect l="6420" t="24515" r="-6420" b="50187"/>
          <a:stretch/>
        </p:blipFill>
        <p:spPr>
          <a:xfrm>
            <a:off x="4156076" y="2003290"/>
            <a:ext cx="1468047" cy="1270988"/>
          </a:xfrm>
          <a:prstGeom prst="rect">
            <a:avLst/>
          </a:prstGeom>
        </p:spPr>
      </p:pic>
      <p:pic>
        <p:nvPicPr>
          <p:cNvPr id="14" name="Picture 13">
            <a:extLst>
              <a:ext uri="{FF2B5EF4-FFF2-40B4-BE49-F238E27FC236}">
                <a16:creationId xmlns:a16="http://schemas.microsoft.com/office/drawing/2014/main" id="{B1DAA834-4725-06B1-E1FF-F8F54EA3AE99}"/>
              </a:ext>
            </a:extLst>
          </p:cNvPr>
          <p:cNvPicPr>
            <a:picLocks noChangeAspect="1"/>
          </p:cNvPicPr>
          <p:nvPr/>
        </p:nvPicPr>
        <p:blipFill rotWithShape="1">
          <a:blip r:embed="rId3"/>
          <a:srcRect l="6420" t="50477" r="-6420" b="24225"/>
          <a:stretch/>
        </p:blipFill>
        <p:spPr>
          <a:xfrm>
            <a:off x="6792620" y="2081047"/>
            <a:ext cx="1468047" cy="1270988"/>
          </a:xfrm>
          <a:prstGeom prst="rect">
            <a:avLst/>
          </a:prstGeom>
        </p:spPr>
      </p:pic>
      <p:pic>
        <p:nvPicPr>
          <p:cNvPr id="15" name="Picture 14">
            <a:extLst>
              <a:ext uri="{FF2B5EF4-FFF2-40B4-BE49-F238E27FC236}">
                <a16:creationId xmlns:a16="http://schemas.microsoft.com/office/drawing/2014/main" id="{A8ACDAEA-AD00-A427-DCFD-3499CEC2501F}"/>
              </a:ext>
            </a:extLst>
          </p:cNvPr>
          <p:cNvPicPr>
            <a:picLocks noChangeAspect="1"/>
          </p:cNvPicPr>
          <p:nvPr/>
        </p:nvPicPr>
        <p:blipFill rotWithShape="1">
          <a:blip r:embed="rId3"/>
          <a:srcRect l="5707" t="74654" r="-5707" b="48"/>
          <a:stretch/>
        </p:blipFill>
        <p:spPr>
          <a:xfrm>
            <a:off x="9478257" y="2062261"/>
            <a:ext cx="1468047" cy="1270988"/>
          </a:xfrm>
          <a:prstGeom prst="rect">
            <a:avLst/>
          </a:prstGeom>
        </p:spPr>
      </p:pic>
      <p:sp>
        <p:nvSpPr>
          <p:cNvPr id="2" name="Rectangle 1">
            <a:extLst>
              <a:ext uri="{FF2B5EF4-FFF2-40B4-BE49-F238E27FC236}">
                <a16:creationId xmlns:a16="http://schemas.microsoft.com/office/drawing/2014/main" id="{B09F68EC-36FD-4D85-B414-D72AA6B16C38}"/>
              </a:ext>
            </a:extLst>
          </p:cNvPr>
          <p:cNvSpPr/>
          <p:nvPr/>
        </p:nvSpPr>
        <p:spPr>
          <a:xfrm>
            <a:off x="1200351" y="4039245"/>
            <a:ext cx="1858233" cy="923330"/>
          </a:xfrm>
          <a:prstGeom prst="rect">
            <a:avLst/>
          </a:prstGeom>
        </p:spPr>
        <p:txBody>
          <a:bodyPr wrap="square">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Provides essential fatty acids.</a:t>
            </a:r>
            <a:endParaRPr lang="en-US"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0ECEAE01-FA85-4D12-65A9-BC2303435A33}"/>
              </a:ext>
            </a:extLst>
          </p:cNvPr>
          <p:cNvSpPr/>
          <p:nvPr/>
        </p:nvSpPr>
        <p:spPr>
          <a:xfrm>
            <a:off x="3855084" y="4254983"/>
            <a:ext cx="2065739" cy="923330"/>
          </a:xfrm>
          <a:prstGeom prst="rect">
            <a:avLst/>
          </a:prstGeom>
        </p:spPr>
        <p:txBody>
          <a:bodyPr wrap="square">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A source of rapidly available energy.</a:t>
            </a:r>
            <a:r>
              <a:rPr lang="en-US" baseline="30000" dirty="0">
                <a:latin typeface="Verdana" panose="020B0604030504040204" pitchFamily="34" charset="0"/>
                <a:ea typeface="Verdana" panose="020B0604030504040204" pitchFamily="34" charset="0"/>
                <a:cs typeface="Verdana" panose="020B0604030504040204" pitchFamily="34" charset="0"/>
              </a:rPr>
              <a:t>2</a:t>
            </a:r>
          </a:p>
        </p:txBody>
      </p:sp>
      <p:sp>
        <p:nvSpPr>
          <p:cNvPr id="17" name="Rectangle 16">
            <a:extLst>
              <a:ext uri="{FF2B5EF4-FFF2-40B4-BE49-F238E27FC236}">
                <a16:creationId xmlns:a16="http://schemas.microsoft.com/office/drawing/2014/main" id="{87A15714-4176-7932-E9F4-D94D78E150EE}"/>
              </a:ext>
            </a:extLst>
          </p:cNvPr>
          <p:cNvSpPr/>
          <p:nvPr/>
        </p:nvSpPr>
        <p:spPr>
          <a:xfrm>
            <a:off x="6576095" y="3995898"/>
            <a:ext cx="2237511" cy="923330"/>
          </a:xfrm>
          <a:prstGeom prst="rect">
            <a:avLst/>
          </a:prstGeom>
        </p:spPr>
        <p:txBody>
          <a:bodyPr wrap="square">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Supplies monounsaturated fatty acids.</a:t>
            </a:r>
          </a:p>
        </p:txBody>
      </p:sp>
      <p:sp>
        <p:nvSpPr>
          <p:cNvPr id="18" name="Rectangle 17">
            <a:extLst>
              <a:ext uri="{FF2B5EF4-FFF2-40B4-BE49-F238E27FC236}">
                <a16:creationId xmlns:a16="http://schemas.microsoft.com/office/drawing/2014/main" id="{116F03DB-5B2B-BE1E-0FF4-EF620F59C710}"/>
              </a:ext>
            </a:extLst>
          </p:cNvPr>
          <p:cNvSpPr/>
          <p:nvPr/>
        </p:nvSpPr>
        <p:spPr>
          <a:xfrm>
            <a:off x="9141387" y="4039245"/>
            <a:ext cx="2237511" cy="646331"/>
          </a:xfrm>
          <a:prstGeom prst="rect">
            <a:avLst/>
          </a:prstGeom>
        </p:spPr>
        <p:txBody>
          <a:bodyPr wrap="square">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A source of EPA and DHA.</a:t>
            </a:r>
            <a:r>
              <a:rPr lang="en-US" baseline="30000" dirty="0">
                <a:latin typeface="Verdana" panose="020B0604030504040204" pitchFamily="34" charset="0"/>
                <a:ea typeface="Verdana" panose="020B0604030504040204" pitchFamily="34" charset="0"/>
                <a:cs typeface="Verdana" panose="020B0604030504040204" pitchFamily="34" charset="0"/>
              </a:rPr>
              <a:t>3</a:t>
            </a:r>
          </a:p>
        </p:txBody>
      </p:sp>
    </p:spTree>
    <p:extLst>
      <p:ext uri="{BB962C8B-B14F-4D97-AF65-F5344CB8AC3E}">
        <p14:creationId xmlns:p14="http://schemas.microsoft.com/office/powerpoint/2010/main" val="25095013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91B95D-E937-370F-FD5F-D2FF429170E4}"/>
              </a:ext>
            </a:extLst>
          </p:cNvPr>
          <p:cNvSpPr>
            <a:spLocks noGrp="1"/>
          </p:cNvSpPr>
          <p:nvPr>
            <p:ph idx="1"/>
          </p:nvPr>
        </p:nvSpPr>
        <p:spPr>
          <a:xfrm>
            <a:off x="979578" y="3429000"/>
            <a:ext cx="10515600" cy="1875770"/>
          </a:xfrm>
        </p:spPr>
        <p:txBody>
          <a:bodyPr>
            <a:normAutofit/>
          </a:bodyPr>
          <a:lstStyle/>
          <a:p>
            <a:pPr marL="0" indent="0">
              <a:lnSpc>
                <a:spcPct val="120000"/>
              </a:lnSpc>
              <a:buNone/>
            </a:pPr>
            <a:r>
              <a:rPr lang="en-US" sz="2000" dirty="0"/>
              <a:t>The safety and efficacy of SMOFlipid compared to soybean oil in pediatric patients of all groups, including term and preterm neonates, was evaluated in 333 pediatric patients in four randomized, active-controlled, double-blind, parallel-group controlled clinical studies.</a:t>
            </a:r>
            <a:r>
              <a:rPr lang="en-US" sz="2000" baseline="30000" dirty="0"/>
              <a:t>4</a:t>
            </a:r>
          </a:p>
          <a:p>
            <a:pPr marL="0" indent="0">
              <a:buNone/>
            </a:pPr>
            <a:endParaRPr lang="en-US" sz="2000" dirty="0"/>
          </a:p>
        </p:txBody>
      </p:sp>
      <p:sp>
        <p:nvSpPr>
          <p:cNvPr id="4" name="TextBox 3">
            <a:extLst>
              <a:ext uri="{FF2B5EF4-FFF2-40B4-BE49-F238E27FC236}">
                <a16:creationId xmlns:a16="http://schemas.microsoft.com/office/drawing/2014/main" id="{5BCFF802-2AA4-A59C-A566-58F439EE1B59}"/>
              </a:ext>
            </a:extLst>
          </p:cNvPr>
          <p:cNvSpPr txBox="1"/>
          <p:nvPr/>
        </p:nvSpPr>
        <p:spPr>
          <a:xfrm>
            <a:off x="696822" y="5709844"/>
            <a:ext cx="10515600" cy="1061829"/>
          </a:xfrm>
          <a:prstGeom prst="rect">
            <a:avLst/>
          </a:prstGeom>
          <a:noFill/>
        </p:spPr>
        <p:txBody>
          <a:bodyPr wrap="square" rtlCol="0">
            <a:spAutoFit/>
          </a:bodyPr>
          <a:lstStyle/>
          <a:p>
            <a:endPar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1.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Klek</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S,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Chambrier</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C, Singer P, et al. Four-week parenteral nutrition using a third-generation lipid emulsion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SMOFlipid</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double-blind,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randomised</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multicentre</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study in adults. </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Clin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2013;32(2):224-231. 2.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Mertes</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N, Grimm H,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Fürst</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P,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Stehle</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P. Safety and efficacy of a new parenteral lipid emulsion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SMOFlipid</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in surgical patients: a randomized, double-blind, multicenter study. </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Ann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Metab</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2006;50(3):253-259. 3. Data on file. 4. </a:t>
            </a:r>
            <a:r>
              <a:rPr lang="en-US" sz="900" dirty="0">
                <a:latin typeface="Verdana" panose="020B0604030504040204" pitchFamily="34" charset="0"/>
                <a:ea typeface="Verdana" panose="020B0604030504040204" pitchFamily="34" charset="0"/>
                <a:cs typeface="Verdana" panose="020B0604030504040204" pitchFamily="34" charset="0"/>
              </a:rPr>
              <a:t>SMOFlipid Prescribing Information, Fresenius Kabi USA, LLC. 2022. </a:t>
            </a:r>
          </a:p>
          <a:p>
            <a:endPar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tle 1">
            <a:extLst>
              <a:ext uri="{FF2B5EF4-FFF2-40B4-BE49-F238E27FC236}">
                <a16:creationId xmlns:a16="http://schemas.microsoft.com/office/drawing/2014/main" id="{838FB223-FD95-7BF2-DC05-712158984126}"/>
              </a:ext>
            </a:extLst>
          </p:cNvPr>
          <p:cNvSpPr txBox="1">
            <a:spLocks/>
          </p:cNvSpPr>
          <p:nvPr/>
        </p:nvSpPr>
        <p:spPr>
          <a:xfrm>
            <a:off x="912284" y="420732"/>
            <a:ext cx="9065093" cy="8339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70C0"/>
                </a:solidFill>
                <a:latin typeface="Verdana" panose="020B0604030504040204" pitchFamily="34" charset="0"/>
                <a:ea typeface="Verdana" panose="020B0604030504040204" pitchFamily="34" charset="0"/>
                <a:cs typeface="Verdana" panose="020B0604030504040204" pitchFamily="34" charset="0"/>
              </a:rPr>
              <a:t>Proven safety and tolerability</a:t>
            </a:r>
            <a:r>
              <a:rPr lang="en-US" sz="3200"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1,2</a:t>
            </a:r>
          </a:p>
        </p:txBody>
      </p:sp>
      <p:sp>
        <p:nvSpPr>
          <p:cNvPr id="2" name="Rounded Rectangle 1">
            <a:extLst>
              <a:ext uri="{FF2B5EF4-FFF2-40B4-BE49-F238E27FC236}">
                <a16:creationId xmlns:a16="http://schemas.microsoft.com/office/drawing/2014/main" id="{7DAC7B4E-DE92-D4EC-6EAF-484EDD8AA474}"/>
              </a:ext>
            </a:extLst>
          </p:cNvPr>
          <p:cNvSpPr/>
          <p:nvPr/>
        </p:nvSpPr>
        <p:spPr>
          <a:xfrm>
            <a:off x="979578" y="1843088"/>
            <a:ext cx="10232844" cy="1371600"/>
          </a:xfrm>
          <a:prstGeom prst="roundRect">
            <a:avLst/>
          </a:prstGeom>
          <a:gradFill flip="none" rotWithShape="1">
            <a:gsLst>
              <a:gs pos="0">
                <a:srgbClr val="DFD6FF"/>
              </a:gs>
              <a:gs pos="100000">
                <a:srgbClr val="EAF5FF"/>
              </a:gs>
              <a:gs pos="58000">
                <a:srgbClr val="E4EC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B942895-5D08-F67F-C667-F638A198B3C4}"/>
              </a:ext>
            </a:extLst>
          </p:cNvPr>
          <p:cNvSpPr/>
          <p:nvPr/>
        </p:nvSpPr>
        <p:spPr>
          <a:xfrm>
            <a:off x="1385891" y="1961055"/>
            <a:ext cx="1700210" cy="14678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8CE71B3-B76E-E608-166D-F8752890BA72}"/>
              </a:ext>
            </a:extLst>
          </p:cNvPr>
          <p:cNvSpPr/>
          <p:nvPr/>
        </p:nvSpPr>
        <p:spPr>
          <a:xfrm>
            <a:off x="1285874" y="2107841"/>
            <a:ext cx="9758363" cy="931730"/>
          </a:xfrm>
          <a:prstGeom prst="rect">
            <a:avLst/>
          </a:prstGeom>
        </p:spPr>
        <p:txBody>
          <a:bodyPr wrap="square">
            <a:spAutoFit/>
          </a:bodyPr>
          <a:lstStyle/>
          <a:p>
            <a:pPr>
              <a:lnSpc>
                <a:spcPct val="120000"/>
              </a:lnSpc>
            </a:pPr>
            <a:r>
              <a:rPr lang="en-US" sz="2400" b="1" dirty="0">
                <a:solidFill>
                  <a:srgbClr val="7030A0"/>
                </a:solidFill>
                <a:latin typeface="Verdana" panose="020B0604030504040204" pitchFamily="34" charset="0"/>
                <a:ea typeface="Verdana" panose="020B0604030504040204" pitchFamily="34" charset="0"/>
                <a:cs typeface="Verdana" panose="020B0604030504040204" pitchFamily="34" charset="0"/>
              </a:rPr>
              <a:t>SMOFlipid</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a:solidFill>
                  <a:srgbClr val="7030A0"/>
                </a:solidFill>
                <a:latin typeface="Verdana" panose="020B0604030504040204" pitchFamily="34" charset="0"/>
                <a:ea typeface="Verdana" panose="020B0604030504040204" pitchFamily="34" charset="0"/>
                <a:cs typeface="Verdana" panose="020B0604030504040204" pitchFamily="34" charset="0"/>
              </a:rPr>
              <a:t>is the first and only 4-oil ILE with demonstrated safety and tolerability</a:t>
            </a:r>
            <a:r>
              <a:rPr lang="en-US" sz="2000" baseline="30000" dirty="0">
                <a:solidFill>
                  <a:srgbClr val="7030A0"/>
                </a:solidFill>
                <a:latin typeface="Verdana" panose="020B0604030504040204" pitchFamily="34" charset="0"/>
                <a:ea typeface="Verdana" panose="020B0604030504040204" pitchFamily="34" charset="0"/>
                <a:cs typeface="Verdana" panose="020B0604030504040204" pitchFamily="34" charset="0"/>
              </a:rPr>
              <a:t>1,2</a:t>
            </a:r>
            <a:r>
              <a:rPr lang="en-US" sz="2000" dirty="0">
                <a:solidFill>
                  <a:srgbClr val="7030A0"/>
                </a:solidFill>
                <a:latin typeface="Verdana" panose="020B0604030504040204" pitchFamily="34" charset="0"/>
                <a:ea typeface="Verdana" panose="020B0604030504040204" pitchFamily="34" charset="0"/>
                <a:cs typeface="Verdana" panose="020B0604030504040204" pitchFamily="34" charset="0"/>
              </a:rPr>
              <a:t> in more than </a:t>
            </a:r>
            <a:r>
              <a:rPr lang="en-US" sz="2400" b="1" dirty="0">
                <a:solidFill>
                  <a:srgbClr val="7030A0"/>
                </a:solidFill>
                <a:latin typeface="Verdana" panose="020B0604030504040204" pitchFamily="34" charset="0"/>
                <a:ea typeface="Verdana" panose="020B0604030504040204" pitchFamily="34" charset="0"/>
                <a:cs typeface="Verdana" panose="020B0604030504040204" pitchFamily="34" charset="0"/>
              </a:rPr>
              <a:t>7 million patients worldwide</a:t>
            </a:r>
            <a:r>
              <a:rPr lang="en-US" sz="2000" dirty="0">
                <a:latin typeface="Verdana" panose="020B0604030504040204" pitchFamily="34" charset="0"/>
                <a:ea typeface="Verdana" panose="020B0604030504040204" pitchFamily="34" charset="0"/>
                <a:cs typeface="Verdana" panose="020B0604030504040204" pitchFamily="34" charset="0"/>
              </a:rPr>
              <a:t>.</a:t>
            </a:r>
            <a:r>
              <a:rPr lang="en-US" sz="2000" baseline="30000" dirty="0">
                <a:solidFill>
                  <a:srgbClr val="7030A0"/>
                </a:solidFill>
                <a:latin typeface="Verdana" panose="020B0604030504040204" pitchFamily="34" charset="0"/>
                <a:ea typeface="Verdana" panose="020B0604030504040204" pitchFamily="34" charset="0"/>
                <a:cs typeface="Verdana" panose="020B0604030504040204" pitchFamily="34" charset="0"/>
              </a:rPr>
              <a:t>3</a:t>
            </a:r>
          </a:p>
        </p:txBody>
      </p:sp>
    </p:spTree>
    <p:extLst>
      <p:ext uri="{BB962C8B-B14F-4D97-AF65-F5344CB8AC3E}">
        <p14:creationId xmlns:p14="http://schemas.microsoft.com/office/powerpoint/2010/main" val="265614129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5" y="330200"/>
            <a:ext cx="7788804" cy="924499"/>
          </a:xfrm>
        </p:spPr>
        <p:txBody>
          <a:bodyPr>
            <a:noAutofit/>
          </a:bodyPr>
          <a:lstStyle/>
          <a:p>
            <a:r>
              <a:rPr lang="en-US" dirty="0"/>
              <a:t>Parenteral nutrition-associated cholestasis (PNAC)</a:t>
            </a:r>
          </a:p>
        </p:txBody>
      </p:sp>
      <p:sp>
        <p:nvSpPr>
          <p:cNvPr id="4" name="Rectangle 3">
            <a:extLst>
              <a:ext uri="{FF2B5EF4-FFF2-40B4-BE49-F238E27FC236}">
                <a16:creationId xmlns:a16="http://schemas.microsoft.com/office/drawing/2014/main" id="{D7BF8535-B4BB-B515-8502-E4F6A1753768}"/>
              </a:ext>
            </a:extLst>
          </p:cNvPr>
          <p:cNvSpPr/>
          <p:nvPr/>
        </p:nvSpPr>
        <p:spPr>
          <a:xfrm>
            <a:off x="1143000" y="2170347"/>
            <a:ext cx="4953000" cy="3046988"/>
          </a:xfrm>
          <a:prstGeom prst="rect">
            <a:avLst/>
          </a:prstGeom>
        </p:spPr>
        <p:txBody>
          <a:bodyPr wrap="square">
            <a:spAutoFit/>
          </a:bodyPr>
          <a:lstStyle/>
          <a:p>
            <a:pPr algn="ctr"/>
            <a:r>
              <a:rPr lang="en-US" sz="2400" dirty="0">
                <a:solidFill>
                  <a:srgbClr val="0070C0"/>
                </a:solidFill>
                <a:latin typeface="Verdana" panose="020B0604030504040204" pitchFamily="34" charset="0"/>
              </a:rPr>
              <a:t>PNAC, a precursor to parenteral nutrition-associated liver disease (PNALD), </a:t>
            </a:r>
            <a:r>
              <a:rPr lang="en-US" sz="2400" b="1" dirty="0">
                <a:solidFill>
                  <a:srgbClr val="0070C0"/>
                </a:solidFill>
                <a:latin typeface="Verdana" panose="020B0604030504040204" pitchFamily="34" charset="0"/>
              </a:rPr>
              <a:t>developed less frequently in SMOFlipid-treated patients </a:t>
            </a:r>
            <a:r>
              <a:rPr lang="en-US" sz="2400" dirty="0">
                <a:solidFill>
                  <a:srgbClr val="0070C0"/>
                </a:solidFill>
                <a:latin typeface="Verdana" panose="020B0604030504040204" pitchFamily="34" charset="0"/>
              </a:rPr>
              <a:t>than in 100% soybean oil lipid emulsion-treated patients.</a:t>
            </a:r>
            <a:r>
              <a:rPr lang="en-US" sz="2400" baseline="30000" dirty="0">
                <a:solidFill>
                  <a:srgbClr val="0070C0"/>
                </a:solidFill>
                <a:latin typeface="Verdana" panose="020B0604030504040204" pitchFamily="34" charset="0"/>
              </a:rPr>
              <a:t>1</a:t>
            </a:r>
            <a:r>
              <a:rPr lang="en-US" sz="2400" dirty="0">
                <a:solidFill>
                  <a:srgbClr val="0070C0"/>
                </a:solidFill>
                <a:latin typeface="Verdana" panose="020B0604030504040204" pitchFamily="34" charset="0"/>
              </a:rPr>
              <a:t> </a:t>
            </a:r>
            <a:endParaRPr lang="en-US" sz="2400" dirty="0">
              <a:solidFill>
                <a:srgbClr val="0070C0"/>
              </a:solidFill>
              <a:effectLst/>
              <a:latin typeface="Verdana" panose="020B0604030504040204" pitchFamily="34" charset="0"/>
            </a:endParaRPr>
          </a:p>
        </p:txBody>
      </p:sp>
      <p:pic>
        <p:nvPicPr>
          <p:cNvPr id="5" name="Picture 4">
            <a:extLst>
              <a:ext uri="{FF2B5EF4-FFF2-40B4-BE49-F238E27FC236}">
                <a16:creationId xmlns:a16="http://schemas.microsoft.com/office/drawing/2014/main" id="{78352787-47FF-F6B5-5F82-3EEF35CBBB54}"/>
              </a:ext>
            </a:extLst>
          </p:cNvPr>
          <p:cNvPicPr>
            <a:picLocks noChangeAspect="1"/>
          </p:cNvPicPr>
          <p:nvPr/>
        </p:nvPicPr>
        <p:blipFill>
          <a:blip r:embed="rId3"/>
          <a:stretch>
            <a:fillRect/>
          </a:stretch>
        </p:blipFill>
        <p:spPr>
          <a:xfrm>
            <a:off x="6291102" y="1934062"/>
            <a:ext cx="4753295" cy="4076700"/>
          </a:xfrm>
          <a:prstGeom prst="rect">
            <a:avLst/>
          </a:prstGeom>
        </p:spPr>
      </p:pic>
      <p:sp>
        <p:nvSpPr>
          <p:cNvPr id="3" name="Rectangle 2">
            <a:extLst>
              <a:ext uri="{FF2B5EF4-FFF2-40B4-BE49-F238E27FC236}">
                <a16:creationId xmlns:a16="http://schemas.microsoft.com/office/drawing/2014/main" id="{CB00AD65-B578-8024-BA45-5B899E12DA38}"/>
              </a:ext>
            </a:extLst>
          </p:cNvPr>
          <p:cNvSpPr/>
          <p:nvPr/>
        </p:nvSpPr>
        <p:spPr>
          <a:xfrm>
            <a:off x="698500" y="6132984"/>
            <a:ext cx="6096000" cy="230832"/>
          </a:xfrm>
          <a:prstGeom prst="rect">
            <a:avLst/>
          </a:prstGeom>
        </p:spPr>
        <p:txBody>
          <a:bodyPr>
            <a:spAutoFit/>
          </a:bodyPr>
          <a:lstStyle/>
          <a:p>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1. SMOFlipid Prescribing Information, Fresenius Kabi USA, LLC. 2022. </a:t>
            </a:r>
            <a:endParaRPr lang="en-US" dirty="0"/>
          </a:p>
        </p:txBody>
      </p:sp>
    </p:spTree>
    <p:extLst>
      <p:ext uri="{BB962C8B-B14F-4D97-AF65-F5344CB8AC3E}">
        <p14:creationId xmlns:p14="http://schemas.microsoft.com/office/powerpoint/2010/main" val="96633078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10;&#10;Description automatically generated with low confidence">
            <a:extLst>
              <a:ext uri="{FF2B5EF4-FFF2-40B4-BE49-F238E27FC236}">
                <a16:creationId xmlns:a16="http://schemas.microsoft.com/office/drawing/2014/main" id="{C3D97FC8-1F61-8DD2-0D88-562090B1EF4E}"/>
              </a:ext>
            </a:extLst>
          </p:cNvPr>
          <p:cNvPicPr>
            <a:picLocks noChangeAspect="1"/>
          </p:cNvPicPr>
          <p:nvPr/>
        </p:nvPicPr>
        <p:blipFill rotWithShape="1">
          <a:blip r:embed="rId3">
            <a:extLst>
              <a:ext uri="{28A0092B-C50C-407E-A947-70E740481C1C}">
                <a14:useLocalDpi xmlns:a14="http://schemas.microsoft.com/office/drawing/2010/main" val="0"/>
              </a:ext>
            </a:extLst>
          </a:blip>
          <a:srcRect l="30145" r="28941"/>
          <a:stretch/>
        </p:blipFill>
        <p:spPr>
          <a:xfrm>
            <a:off x="7982174" y="2360"/>
            <a:ext cx="4209826" cy="6858000"/>
          </a:xfrm>
          <a:prstGeom prst="rect">
            <a:avLst/>
          </a:prstGeom>
        </p:spPr>
      </p:pic>
      <p:sp>
        <p:nvSpPr>
          <p:cNvPr id="8" name="Rectangle 7">
            <a:extLst>
              <a:ext uri="{FF2B5EF4-FFF2-40B4-BE49-F238E27FC236}">
                <a16:creationId xmlns:a16="http://schemas.microsoft.com/office/drawing/2014/main" id="{0C546AE2-04AA-7D67-292C-BEE4330921B2}"/>
              </a:ext>
            </a:extLst>
          </p:cNvPr>
          <p:cNvSpPr/>
          <p:nvPr/>
        </p:nvSpPr>
        <p:spPr>
          <a:xfrm>
            <a:off x="6995160" y="1"/>
            <a:ext cx="5242560" cy="6857999"/>
          </a:xfrm>
          <a:prstGeom prst="rect">
            <a:avLst/>
          </a:prstGeom>
          <a:gradFill>
            <a:gsLst>
              <a:gs pos="22000">
                <a:schemeClr val="bg1">
                  <a:lumMod val="0"/>
                  <a:lumOff val="100000"/>
                </a:schemeClr>
              </a:gs>
              <a:gs pos="92000">
                <a:schemeClr val="bg1">
                  <a:alpha val="0"/>
                </a:schemeClr>
              </a:gs>
              <a:gs pos="80000">
                <a:schemeClr val="bg1">
                  <a:alpha val="26852"/>
                </a:schemeClr>
              </a:gs>
            </a:gsLst>
            <a:lin ang="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0C349FC4-1D7C-66CE-E82F-73F4AF67C30D}"/>
              </a:ext>
            </a:extLst>
          </p:cNvPr>
          <p:cNvSpPr>
            <a:spLocks noGrp="1"/>
          </p:cNvSpPr>
          <p:nvPr>
            <p:ph type="subTitle" idx="1"/>
          </p:nvPr>
        </p:nvSpPr>
        <p:spPr>
          <a:xfrm>
            <a:off x="654671" y="4146121"/>
            <a:ext cx="9717974" cy="1156557"/>
          </a:xfrm>
        </p:spPr>
        <p:txBody>
          <a:bodyPr/>
          <a:lstStyle/>
          <a:p>
            <a:r>
              <a:rPr lang="en-US" dirty="0"/>
              <a:t>Pediatric dosing and administration</a:t>
            </a:r>
          </a:p>
        </p:txBody>
      </p:sp>
      <p:sp>
        <p:nvSpPr>
          <p:cNvPr id="4" name="Rectangle 3">
            <a:extLst>
              <a:ext uri="{FF2B5EF4-FFF2-40B4-BE49-F238E27FC236}">
                <a16:creationId xmlns:a16="http://schemas.microsoft.com/office/drawing/2014/main" id="{58C7750C-04E9-6712-A2BB-398D2091D4ED}"/>
              </a:ext>
            </a:extLst>
          </p:cNvPr>
          <p:cNvSpPr/>
          <p:nvPr/>
        </p:nvSpPr>
        <p:spPr>
          <a:xfrm>
            <a:off x="654671" y="6017988"/>
            <a:ext cx="7327503" cy="331501"/>
          </a:xfrm>
          <a:prstGeom prst="rect">
            <a:avLst/>
          </a:prstGeom>
        </p:spPr>
        <p:txBody>
          <a:bodyPr wrap="square">
            <a:spAutoFit/>
          </a:bodyPr>
          <a:lstStyle/>
          <a:p>
            <a:pPr lvl="0">
              <a:lnSpc>
                <a:spcPts val="2080"/>
              </a:lnSpc>
            </a:pPr>
            <a:r>
              <a:rPr lang="en-US" sz="1400" b="1" dirty="0">
                <a:solidFill>
                  <a:srgbClr val="4472C4"/>
                </a:solidFill>
                <a:latin typeface="Verdana"/>
              </a:rPr>
              <a:t>Please see Brief Summary of Prescribing Information on Slides 28-35.</a:t>
            </a:r>
            <a:endParaRPr lang="en-US" sz="1400" b="1" dirty="0">
              <a:solidFill>
                <a:srgbClr val="4472C4"/>
              </a:solidFill>
              <a:highlight>
                <a:srgbClr val="FFFF00"/>
              </a:highlight>
              <a:latin typeface="Verdana"/>
            </a:endParaRPr>
          </a:p>
        </p:txBody>
      </p:sp>
      <p:pic>
        <p:nvPicPr>
          <p:cNvPr id="7" name="Graphic 6">
            <a:extLst>
              <a:ext uri="{FF2B5EF4-FFF2-40B4-BE49-F238E27FC236}">
                <a16:creationId xmlns:a16="http://schemas.microsoft.com/office/drawing/2014/main" id="{E3D74849-003B-435D-DB15-494DC8C5DE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144" y="2203704"/>
            <a:ext cx="7499604" cy="2026920"/>
          </a:xfrm>
          <a:prstGeom prst="rect">
            <a:avLst/>
          </a:prstGeom>
        </p:spPr>
      </p:pic>
    </p:spTree>
    <p:extLst>
      <p:ext uri="{BB962C8B-B14F-4D97-AF65-F5344CB8AC3E}">
        <p14:creationId xmlns:p14="http://schemas.microsoft.com/office/powerpoint/2010/main" val="16380217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F5C18-7610-D90E-AAA8-BCC0E5F47985}"/>
              </a:ext>
            </a:extLst>
          </p:cNvPr>
          <p:cNvSpPr>
            <a:spLocks noGrp="1"/>
          </p:cNvSpPr>
          <p:nvPr>
            <p:ph type="title"/>
          </p:nvPr>
        </p:nvSpPr>
        <p:spPr>
          <a:xfrm>
            <a:off x="838201" y="389467"/>
            <a:ext cx="6788084" cy="897466"/>
          </a:xfrm>
        </p:spPr>
        <p:txBody>
          <a:bodyPr>
            <a:normAutofit fontScale="90000"/>
          </a:bodyPr>
          <a:lstStyle/>
          <a:p>
            <a:r>
              <a:rPr lang="en-US" sz="3200" dirty="0">
                <a:solidFill>
                  <a:srgbClr val="0070C0"/>
                </a:solidFill>
                <a:latin typeface="Verdana" panose="020B0604030504040204" pitchFamily="34" charset="0"/>
                <a:ea typeface="Verdana" panose="020B0604030504040204" pitchFamily="34" charset="0"/>
                <a:cs typeface="Verdana" panose="020B0604030504040204" pitchFamily="34" charset="0"/>
              </a:rPr>
              <a:t>Recommended pediatric </a:t>
            </a:r>
            <a:r>
              <a:rPr lang="en-US" dirty="0">
                <a:latin typeface="Verdana" panose="020B0604030504040204" pitchFamily="34" charset="0"/>
                <a:ea typeface="Verdana" panose="020B0604030504040204" pitchFamily="34" charset="0"/>
                <a:cs typeface="Verdana" panose="020B0604030504040204" pitchFamily="34" charset="0"/>
              </a:rPr>
              <a:t>d</a:t>
            </a:r>
            <a:r>
              <a:rPr lang="en-US" sz="3200" dirty="0">
                <a:solidFill>
                  <a:srgbClr val="0070C0"/>
                </a:solidFill>
                <a:latin typeface="Verdana" panose="020B0604030504040204" pitchFamily="34" charset="0"/>
                <a:ea typeface="Verdana" panose="020B0604030504040204" pitchFamily="34" charset="0"/>
                <a:cs typeface="Verdana" panose="020B0604030504040204" pitchFamily="34" charset="0"/>
              </a:rPr>
              <a:t>osing and administration</a:t>
            </a:r>
            <a:r>
              <a:rPr lang="en-US" sz="3200"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1</a:t>
            </a:r>
          </a:p>
        </p:txBody>
      </p:sp>
      <p:sp>
        <p:nvSpPr>
          <p:cNvPr id="3" name="Content Placeholder 2">
            <a:extLst>
              <a:ext uri="{FF2B5EF4-FFF2-40B4-BE49-F238E27FC236}">
                <a16:creationId xmlns:a16="http://schemas.microsoft.com/office/drawing/2014/main" id="{EF1362D0-E739-5A82-2049-93780731B0C5}"/>
              </a:ext>
            </a:extLst>
          </p:cNvPr>
          <p:cNvSpPr>
            <a:spLocks noGrp="1"/>
          </p:cNvSpPr>
          <p:nvPr>
            <p:ph idx="1"/>
          </p:nvPr>
        </p:nvSpPr>
        <p:spPr>
          <a:xfrm>
            <a:off x="1016506" y="1601717"/>
            <a:ext cx="6859200" cy="4416566"/>
          </a:xfrm>
        </p:spPr>
        <p:txBody>
          <a:bodyPr>
            <a:no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The dosing of SMOFlipid, among other factors, depends on the patient’s individual energy requirements influenced by age, body weight, tolerance, clinical status, and the ability to metabolize and eliminate lipids</a:t>
            </a:r>
          </a:p>
          <a:p>
            <a:r>
              <a:rPr lang="en-US" sz="1600" dirty="0">
                <a:latin typeface="Verdana" panose="020B0604030504040204" pitchFamily="34" charset="0"/>
                <a:ea typeface="Verdana" panose="020B0604030504040204" pitchFamily="34" charset="0"/>
                <a:cs typeface="Verdana" panose="020B0604030504040204" pitchFamily="34" charset="0"/>
              </a:rPr>
              <a:t>The dosing of SMOFlipid varies in neonates and pediatrics; each patient group has its own unique dosing specifications so it’s critical to be aware of the differences for safe administration</a:t>
            </a:r>
          </a:p>
          <a:p>
            <a:r>
              <a:rPr lang="en-US" sz="1600" dirty="0">
                <a:latin typeface="Verdana" panose="020B0604030504040204" pitchFamily="34" charset="0"/>
                <a:ea typeface="Verdana" panose="020B0604030504040204" pitchFamily="34" charset="0"/>
                <a:cs typeface="Verdana" panose="020B0604030504040204" pitchFamily="34" charset="0"/>
              </a:rPr>
              <a:t>The duration of infusion will vary depending on the clinical situation but infuse SMOFlipid over a longer duration in neonates as shown in the table on the next slide</a:t>
            </a:r>
          </a:p>
          <a:p>
            <a:r>
              <a:rPr lang="en-US" sz="1600" dirty="0">
                <a:latin typeface="Verdana" panose="020B0604030504040204" pitchFamily="34" charset="0"/>
                <a:ea typeface="Verdana" panose="020B0604030504040204" pitchFamily="34" charset="0"/>
                <a:cs typeface="Verdana" panose="020B0604030504040204" pitchFamily="34" charset="0"/>
              </a:rPr>
              <a:t>Do not exceed an infusion rate of 0.15 g/kg/hour </a:t>
            </a:r>
          </a:p>
          <a:p>
            <a:r>
              <a:rPr lang="en-US" sz="1600" dirty="0">
                <a:latin typeface="Verdana" panose="020B0604030504040204" pitchFamily="34" charset="0"/>
                <a:ea typeface="Verdana" panose="020B0604030504040204" pitchFamily="34" charset="0"/>
                <a:cs typeface="Verdana" panose="020B0604030504040204" pitchFamily="34" charset="0"/>
              </a:rPr>
              <a:t>The administration flow rate is determined by dividing the volume of lipid by the duration of the infusion</a:t>
            </a:r>
          </a:p>
          <a:p>
            <a:pPr marL="0" indent="0">
              <a:buNone/>
            </a:pPr>
            <a:endParaRPr lang="en-US" sz="1600" dirty="0"/>
          </a:p>
        </p:txBody>
      </p:sp>
      <p:pic>
        <p:nvPicPr>
          <p:cNvPr id="7" name="Picture 6" descr="Text&#10;&#10;Description automatically generated">
            <a:extLst>
              <a:ext uri="{FF2B5EF4-FFF2-40B4-BE49-F238E27FC236}">
                <a16:creationId xmlns:a16="http://schemas.microsoft.com/office/drawing/2014/main" id="{3B92B3C0-1277-96FA-FEBD-43AAD2088C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7977" y="1525517"/>
            <a:ext cx="2693844" cy="4842933"/>
          </a:xfrm>
          <a:prstGeom prst="rect">
            <a:avLst/>
          </a:prstGeom>
        </p:spPr>
      </p:pic>
      <p:sp>
        <p:nvSpPr>
          <p:cNvPr id="5" name="Rectangle 4">
            <a:extLst>
              <a:ext uri="{FF2B5EF4-FFF2-40B4-BE49-F238E27FC236}">
                <a16:creationId xmlns:a16="http://schemas.microsoft.com/office/drawing/2014/main" id="{A72F8D37-8B38-92CF-D33E-3A06E68D6512}"/>
              </a:ext>
            </a:extLst>
          </p:cNvPr>
          <p:cNvSpPr/>
          <p:nvPr/>
        </p:nvSpPr>
        <p:spPr>
          <a:xfrm>
            <a:off x="698500" y="6132984"/>
            <a:ext cx="6096000" cy="230832"/>
          </a:xfrm>
          <a:prstGeom prst="rect">
            <a:avLst/>
          </a:prstGeom>
        </p:spPr>
        <p:txBody>
          <a:bodyPr>
            <a:spAutoFit/>
          </a:bodyPr>
          <a:lstStyle/>
          <a:p>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1. SMOFlipid Prescribing Information, Fresenius Kabi USA, LLC. 2022. </a:t>
            </a:r>
            <a:endParaRPr lang="en-US" dirty="0"/>
          </a:p>
        </p:txBody>
      </p:sp>
    </p:spTree>
    <p:extLst>
      <p:ext uri="{BB962C8B-B14F-4D97-AF65-F5344CB8AC3E}">
        <p14:creationId xmlns:p14="http://schemas.microsoft.com/office/powerpoint/2010/main" val="24365352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4BB02A79-4C04-A570-A73A-4D3F4AA7DF59}"/>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04DAD055-60E6-024E-AABE-4A8F3AA561CF}" type="slidenum">
              <a:rPr lang="en-US" smtClean="0"/>
              <a:pPr>
                <a:spcAft>
                  <a:spcPts val="600"/>
                </a:spcAft>
              </a:pPr>
              <a:t>18</a:t>
            </a:fld>
            <a:endParaRPr lang="en-US"/>
          </a:p>
        </p:txBody>
      </p:sp>
      <p:graphicFrame>
        <p:nvGraphicFramePr>
          <p:cNvPr id="4" name="Table 3">
            <a:extLst>
              <a:ext uri="{FF2B5EF4-FFF2-40B4-BE49-F238E27FC236}">
                <a16:creationId xmlns:a16="http://schemas.microsoft.com/office/drawing/2014/main" id="{C9E94FB5-6FB4-C96A-DF07-ACCC0DF1C16C}"/>
              </a:ext>
            </a:extLst>
          </p:cNvPr>
          <p:cNvGraphicFramePr>
            <a:graphicFrameLocks noGrp="1"/>
          </p:cNvGraphicFramePr>
          <p:nvPr>
            <p:extLst>
              <p:ext uri="{D42A27DB-BD31-4B8C-83A1-F6EECF244321}">
                <p14:modId xmlns:p14="http://schemas.microsoft.com/office/powerpoint/2010/main" val="3210872842"/>
              </p:ext>
            </p:extLst>
          </p:nvPr>
        </p:nvGraphicFramePr>
        <p:xfrm>
          <a:off x="767443" y="1741555"/>
          <a:ext cx="10657114" cy="3118312"/>
        </p:xfrm>
        <a:graphic>
          <a:graphicData uri="http://schemas.openxmlformats.org/drawingml/2006/table">
            <a:tbl>
              <a:tblPr firstRow="1" firstCol="1" bandRow="1"/>
              <a:tblGrid>
                <a:gridCol w="2674155">
                  <a:extLst>
                    <a:ext uri="{9D8B030D-6E8A-4147-A177-3AD203B41FA5}">
                      <a16:colId xmlns:a16="http://schemas.microsoft.com/office/drawing/2014/main" val="2855150645"/>
                    </a:ext>
                  </a:extLst>
                </a:gridCol>
                <a:gridCol w="2638034">
                  <a:extLst>
                    <a:ext uri="{9D8B030D-6E8A-4147-A177-3AD203B41FA5}">
                      <a16:colId xmlns:a16="http://schemas.microsoft.com/office/drawing/2014/main" val="2314604153"/>
                    </a:ext>
                  </a:extLst>
                </a:gridCol>
                <a:gridCol w="2241821">
                  <a:extLst>
                    <a:ext uri="{9D8B030D-6E8A-4147-A177-3AD203B41FA5}">
                      <a16:colId xmlns:a16="http://schemas.microsoft.com/office/drawing/2014/main" val="296087337"/>
                    </a:ext>
                  </a:extLst>
                </a:gridCol>
                <a:gridCol w="3103104">
                  <a:extLst>
                    <a:ext uri="{9D8B030D-6E8A-4147-A177-3AD203B41FA5}">
                      <a16:colId xmlns:a16="http://schemas.microsoft.com/office/drawing/2014/main" val="151485730"/>
                    </a:ext>
                  </a:extLst>
                </a:gridCol>
              </a:tblGrid>
              <a:tr h="351206">
                <a:tc>
                  <a:txBody>
                    <a:bodyPr/>
                    <a:lstStyle/>
                    <a:p>
                      <a:pPr marL="0" marR="0" algn="l" fontAlgn="t">
                        <a:lnSpc>
                          <a:spcPct val="107000"/>
                        </a:lnSpc>
                        <a:spcBef>
                          <a:spcPts val="0"/>
                        </a:spcBef>
                        <a:spcAft>
                          <a:spcPts val="800"/>
                        </a:spcAft>
                      </a:pPr>
                      <a:r>
                        <a:rPr lang="en-US" sz="1600" b="1" i="0" u="none" strike="noStrike" dirty="0">
                          <a:solidFill>
                            <a:srgbClr val="7030A0"/>
                          </a:solidFill>
                          <a:effectLst/>
                          <a:latin typeface="Verdana" panose="020B0604030504040204" pitchFamily="34" charset="0"/>
                          <a:ea typeface="Verdana" panose="020B0604030504040204" pitchFamily="34" charset="0"/>
                          <a:cs typeface="Verdana" panose="020B0604030504040204" pitchFamily="34" charset="0"/>
                        </a:rPr>
                        <a:t>Pediatric Age Group</a:t>
                      </a:r>
                      <a:endParaRPr lang="en-US" sz="2400" b="0" i="0" u="none" strike="noStrike" dirty="0">
                        <a:solidFill>
                          <a:srgbClr val="7030A0"/>
                        </a:solidFill>
                        <a:effectLst/>
                        <a:latin typeface="Verdana" panose="020B0604030504040204" pitchFamily="34" charset="0"/>
                        <a:ea typeface="Verdana" panose="020B0604030504040204" pitchFamily="34" charset="0"/>
                        <a:cs typeface="Verdana" panose="020B0604030504040204" pitchFamily="34" charset="0"/>
                      </a:endParaRPr>
                    </a:p>
                  </a:txBody>
                  <a:tcPr marL="120293" marR="120293" marT="16707" marB="0">
                    <a:lnL>
                      <a:noFill/>
                    </a:lnL>
                    <a:lnR w="12700" cap="flat" cmpd="sng" algn="ctr">
                      <a:solidFill>
                        <a:schemeClr val="bg2">
                          <a:lumMod val="90000"/>
                        </a:schemeClr>
                      </a:solidFill>
                      <a:prstDash val="solid"/>
                      <a:round/>
                      <a:headEnd type="none" w="med" len="med"/>
                      <a:tailEnd type="none" w="med" len="med"/>
                    </a:lnR>
                    <a:lnT>
                      <a:noFill/>
                    </a:lnT>
                    <a:lnB w="12700" cap="flat" cmpd="sng" algn="ctr">
                      <a:solidFill>
                        <a:schemeClr val="bg2">
                          <a:lumMod val="90000"/>
                        </a:schemeClr>
                      </a:solidFill>
                      <a:prstDash val="solid"/>
                      <a:round/>
                      <a:headEnd type="none" w="med" len="med"/>
                      <a:tailEnd type="none" w="med" len="med"/>
                    </a:lnB>
                  </a:tcPr>
                </a:tc>
                <a:tc>
                  <a:txBody>
                    <a:bodyPr/>
                    <a:lstStyle/>
                    <a:p>
                      <a:pPr marL="0" marR="0" algn="l" fontAlgn="t">
                        <a:lnSpc>
                          <a:spcPct val="107000"/>
                        </a:lnSpc>
                        <a:spcBef>
                          <a:spcPts val="0"/>
                        </a:spcBef>
                        <a:spcAft>
                          <a:spcPts val="800"/>
                        </a:spcAft>
                      </a:pPr>
                      <a:r>
                        <a:rPr lang="en-US" sz="1600" b="1" i="0" u="none" strike="noStrike" dirty="0">
                          <a:solidFill>
                            <a:srgbClr val="7030A0"/>
                          </a:solidFill>
                          <a:effectLst/>
                          <a:latin typeface="Verdana" panose="020B0604030504040204" pitchFamily="34" charset="0"/>
                          <a:ea typeface="Verdana" panose="020B0604030504040204" pitchFamily="34" charset="0"/>
                          <a:cs typeface="Verdana" panose="020B0604030504040204" pitchFamily="34" charset="0"/>
                        </a:rPr>
                        <a:t>Initial Dose</a:t>
                      </a:r>
                      <a:endParaRPr lang="en-US" sz="2400" b="0" i="0" u="none" strike="noStrike" dirty="0">
                        <a:solidFill>
                          <a:srgbClr val="7030A0"/>
                        </a:solidFill>
                        <a:effectLst/>
                        <a:latin typeface="Verdana" panose="020B0604030504040204" pitchFamily="34" charset="0"/>
                        <a:ea typeface="Verdana" panose="020B0604030504040204" pitchFamily="34" charset="0"/>
                        <a:cs typeface="Verdana" panose="020B0604030504040204" pitchFamily="34" charset="0"/>
                      </a:endParaRPr>
                    </a:p>
                  </a:txBody>
                  <a:tcPr marL="120293" marR="120293" marT="16707"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a:noFill/>
                    </a:lnT>
                    <a:lnB w="12700" cap="flat" cmpd="sng" algn="ctr">
                      <a:solidFill>
                        <a:schemeClr val="bg2">
                          <a:lumMod val="90000"/>
                        </a:schemeClr>
                      </a:solidFill>
                      <a:prstDash val="solid"/>
                      <a:round/>
                      <a:headEnd type="none" w="med" len="med"/>
                      <a:tailEnd type="none" w="med" len="med"/>
                    </a:lnB>
                  </a:tcPr>
                </a:tc>
                <a:tc>
                  <a:txBody>
                    <a:bodyPr/>
                    <a:lstStyle/>
                    <a:p>
                      <a:pPr marL="0" marR="0" algn="l" fontAlgn="t">
                        <a:lnSpc>
                          <a:spcPct val="107000"/>
                        </a:lnSpc>
                        <a:spcBef>
                          <a:spcPts val="0"/>
                        </a:spcBef>
                        <a:spcAft>
                          <a:spcPts val="800"/>
                        </a:spcAft>
                      </a:pPr>
                      <a:r>
                        <a:rPr lang="en-US" sz="1600" b="1" i="0" u="none" strike="noStrike" dirty="0">
                          <a:solidFill>
                            <a:srgbClr val="7030A0"/>
                          </a:solidFill>
                          <a:effectLst/>
                          <a:latin typeface="Verdana" panose="020B0604030504040204" pitchFamily="34" charset="0"/>
                          <a:ea typeface="Verdana" panose="020B0604030504040204" pitchFamily="34" charset="0"/>
                          <a:cs typeface="Verdana" panose="020B0604030504040204" pitchFamily="34" charset="0"/>
                        </a:rPr>
                        <a:t>Maximum Dose</a:t>
                      </a:r>
                      <a:endParaRPr lang="en-US" sz="2400" b="0" i="0" u="none" strike="noStrike" dirty="0">
                        <a:solidFill>
                          <a:srgbClr val="7030A0"/>
                        </a:solidFill>
                        <a:effectLst/>
                        <a:latin typeface="Verdana" panose="020B0604030504040204" pitchFamily="34" charset="0"/>
                        <a:ea typeface="Verdana" panose="020B0604030504040204" pitchFamily="34" charset="0"/>
                        <a:cs typeface="Verdana" panose="020B0604030504040204" pitchFamily="34" charset="0"/>
                      </a:endParaRPr>
                    </a:p>
                  </a:txBody>
                  <a:tcPr marL="120293" marR="120293" marT="16707"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a:noFill/>
                    </a:lnT>
                    <a:lnB w="12700" cap="flat" cmpd="sng" algn="ctr">
                      <a:solidFill>
                        <a:schemeClr val="bg2">
                          <a:lumMod val="90000"/>
                        </a:schemeClr>
                      </a:solidFill>
                      <a:prstDash val="solid"/>
                      <a:round/>
                      <a:headEnd type="none" w="med" len="med"/>
                      <a:tailEnd type="none" w="med" len="med"/>
                    </a:lnB>
                  </a:tcPr>
                </a:tc>
                <a:tc>
                  <a:txBody>
                    <a:bodyPr/>
                    <a:lstStyle/>
                    <a:p>
                      <a:pPr marL="0" marR="0" algn="l" fontAlgn="t">
                        <a:lnSpc>
                          <a:spcPct val="107000"/>
                        </a:lnSpc>
                        <a:spcBef>
                          <a:spcPts val="0"/>
                        </a:spcBef>
                        <a:spcAft>
                          <a:spcPts val="800"/>
                        </a:spcAft>
                      </a:pPr>
                      <a:r>
                        <a:rPr lang="en-US" sz="1600" b="1" i="0" u="none" strike="noStrike" dirty="0">
                          <a:solidFill>
                            <a:srgbClr val="7030A0"/>
                          </a:solidFill>
                          <a:effectLst/>
                          <a:latin typeface="Verdana" panose="020B0604030504040204" pitchFamily="34" charset="0"/>
                          <a:ea typeface="Verdana" panose="020B0604030504040204" pitchFamily="34" charset="0"/>
                          <a:cs typeface="Verdana" panose="020B0604030504040204" pitchFamily="34" charset="0"/>
                        </a:rPr>
                        <a:t>Duration of Infusion</a:t>
                      </a:r>
                      <a:endParaRPr lang="en-US" sz="2400" b="0" i="0" u="none" strike="noStrike" dirty="0">
                        <a:solidFill>
                          <a:srgbClr val="7030A0"/>
                        </a:solidFill>
                        <a:effectLst/>
                        <a:latin typeface="Verdana" panose="020B0604030504040204" pitchFamily="34" charset="0"/>
                        <a:ea typeface="Verdana" panose="020B0604030504040204" pitchFamily="34" charset="0"/>
                        <a:cs typeface="Verdana" panose="020B0604030504040204" pitchFamily="34" charset="0"/>
                      </a:endParaRPr>
                    </a:p>
                  </a:txBody>
                  <a:tcPr marL="120293" marR="120293" marT="16707" marB="0">
                    <a:lnL w="12700" cap="flat" cmpd="sng" algn="ctr">
                      <a:solidFill>
                        <a:schemeClr val="bg2">
                          <a:lumMod val="90000"/>
                        </a:schemeClr>
                      </a:solidFill>
                      <a:prstDash val="solid"/>
                      <a:round/>
                      <a:headEnd type="none" w="med" len="med"/>
                      <a:tailEnd type="none" w="med" len="med"/>
                    </a:lnL>
                    <a:lnR>
                      <a:noFill/>
                    </a:lnR>
                    <a:lnT>
                      <a:noFill/>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689755647"/>
                  </a:ext>
                </a:extLst>
              </a:tr>
              <a:tr h="1347650">
                <a:tc>
                  <a:txBody>
                    <a:bodyPr/>
                    <a:lstStyle/>
                    <a:p>
                      <a:pPr marL="0" marR="0" algn="l" fontAlgn="ctr">
                        <a:lnSpc>
                          <a:spcPct val="107000"/>
                        </a:lnSpc>
                        <a:spcBef>
                          <a:spcPts val="0"/>
                        </a:spcBef>
                        <a:spcAft>
                          <a:spcPts val="800"/>
                        </a:spcAft>
                      </a:pPr>
                      <a:r>
                        <a:rPr lang="en-US" sz="1600" b="0" i="0" u="none" strike="noStrike" dirty="0">
                          <a:solidFill>
                            <a:srgbClr val="7030A0"/>
                          </a:solidFill>
                          <a:effectLst/>
                          <a:latin typeface="Verdana" panose="020B0604030504040204" pitchFamily="34" charset="0"/>
                          <a:ea typeface="Verdana" panose="020B0604030504040204" pitchFamily="34" charset="0"/>
                          <a:cs typeface="Verdana" panose="020B0604030504040204" pitchFamily="34" charset="0"/>
                        </a:rPr>
                        <a:t>Birth to 2 years (including preterm and term neonates)</a:t>
                      </a:r>
                      <a:endParaRPr lang="en-US" sz="2400" b="0" i="0" u="none" strike="noStrike" dirty="0">
                        <a:solidFill>
                          <a:srgbClr val="7030A0"/>
                        </a:solidFill>
                        <a:effectLst/>
                        <a:latin typeface="Verdana" panose="020B0604030504040204" pitchFamily="34" charset="0"/>
                        <a:ea typeface="Verdana" panose="020B0604030504040204" pitchFamily="34" charset="0"/>
                        <a:cs typeface="Verdana" panose="020B0604030504040204" pitchFamily="34" charset="0"/>
                      </a:endParaRPr>
                    </a:p>
                  </a:txBody>
                  <a:tcPr marL="120293" marR="120293" marT="16707" marB="0" anchor="ctr">
                    <a:lnL>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7030A0">
                        <a:alpha val="9804"/>
                      </a:srgbClr>
                    </a:solidFill>
                  </a:tcPr>
                </a:tc>
                <a:tc>
                  <a:txBody>
                    <a:bodyPr/>
                    <a:lstStyle/>
                    <a:p>
                      <a:pPr marL="0" marR="0" algn="l" fontAlgn="ctr">
                        <a:lnSpc>
                          <a:spcPct val="107000"/>
                        </a:lnSpc>
                        <a:spcBef>
                          <a:spcPts val="0"/>
                        </a:spcBef>
                        <a:spcAft>
                          <a:spcPts val="800"/>
                        </a:spcAft>
                      </a:pPr>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0.5 to 1 g/kg/day</a:t>
                      </a:r>
                      <a:endParaRPr lang="en-US" sz="2400" b="0" i="0" u="none" strike="noStrike" dirty="0">
                        <a:effectLst/>
                        <a:latin typeface="Verdana" panose="020B0604030504040204" pitchFamily="34" charset="0"/>
                        <a:ea typeface="Verdana" panose="020B0604030504040204" pitchFamily="34" charset="0"/>
                        <a:cs typeface="Verdana" panose="020B0604030504040204" pitchFamily="34" charset="0"/>
                      </a:endParaRPr>
                    </a:p>
                    <a:p>
                      <a:pPr marL="0" marR="0" algn="l" fontAlgn="ctr">
                        <a:lnSpc>
                          <a:spcPct val="107000"/>
                        </a:lnSpc>
                        <a:spcBef>
                          <a:spcPts val="0"/>
                        </a:spcBef>
                        <a:spcAft>
                          <a:spcPts val="800"/>
                        </a:spcAft>
                      </a:pPr>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Increase the dose by 0.5 to 1 g/kg/day</a:t>
                      </a:r>
                      <a:endParaRPr lang="en-US" sz="2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120293" marR="120293" marT="16707"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7030A0">
                        <a:alpha val="9804"/>
                      </a:srgbClr>
                    </a:solidFill>
                  </a:tcPr>
                </a:tc>
                <a:tc>
                  <a:txBody>
                    <a:bodyPr/>
                    <a:lstStyle/>
                    <a:p>
                      <a:pPr marL="0" marR="0" algn="l" fontAlgn="ctr">
                        <a:lnSpc>
                          <a:spcPct val="107000"/>
                        </a:lnSpc>
                        <a:spcBef>
                          <a:spcPts val="0"/>
                        </a:spcBef>
                        <a:spcAft>
                          <a:spcPts val="800"/>
                        </a:spcAft>
                      </a:pPr>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 g/kg/day</a:t>
                      </a:r>
                      <a:endParaRPr lang="en-US" sz="2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120293" marR="120293" marT="16707"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7030A0">
                        <a:alpha val="9804"/>
                      </a:srgbClr>
                    </a:solidFill>
                  </a:tcPr>
                </a:tc>
                <a:tc>
                  <a:txBody>
                    <a:bodyPr/>
                    <a:lstStyle/>
                    <a:p>
                      <a:pPr marL="0" marR="0" algn="l" fontAlgn="ctr">
                        <a:lnSpc>
                          <a:spcPct val="107000"/>
                        </a:lnSpc>
                        <a:spcBef>
                          <a:spcPts val="0"/>
                        </a:spcBef>
                        <a:spcAft>
                          <a:spcPts val="800"/>
                        </a:spcAft>
                      </a:pPr>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20 to 24 hours for preterm and term neonates</a:t>
                      </a:r>
                      <a:endParaRPr lang="en-US" sz="2400" b="0" i="0" u="none" strike="noStrike" dirty="0">
                        <a:effectLst/>
                        <a:latin typeface="Verdana" panose="020B0604030504040204" pitchFamily="34" charset="0"/>
                        <a:ea typeface="Verdana" panose="020B0604030504040204" pitchFamily="34" charset="0"/>
                        <a:cs typeface="Verdana" panose="020B0604030504040204" pitchFamily="34" charset="0"/>
                      </a:endParaRPr>
                    </a:p>
                    <a:p>
                      <a:pPr marL="0" marR="0" algn="l" fontAlgn="ctr">
                        <a:lnSpc>
                          <a:spcPct val="107000"/>
                        </a:lnSpc>
                        <a:spcBef>
                          <a:spcPts val="0"/>
                        </a:spcBef>
                        <a:spcAft>
                          <a:spcPts val="800"/>
                        </a:spcAft>
                      </a:pPr>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 to 24 hours for patients 1 month to 2 years</a:t>
                      </a:r>
                      <a:endParaRPr lang="en-US" sz="2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120293" marR="120293" marT="16707" marB="0" anchor="ctr">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7030A0">
                        <a:alpha val="9804"/>
                      </a:srgbClr>
                    </a:solidFill>
                  </a:tcPr>
                </a:tc>
                <a:extLst>
                  <a:ext uri="{0D108BD9-81ED-4DB2-BD59-A6C34878D82A}">
                    <a16:rowId xmlns:a16="http://schemas.microsoft.com/office/drawing/2014/main" val="2231371339"/>
                  </a:ext>
                </a:extLst>
              </a:tr>
              <a:tr h="1068250">
                <a:tc>
                  <a:txBody>
                    <a:bodyPr/>
                    <a:lstStyle/>
                    <a:p>
                      <a:pPr marL="0" marR="0" algn="l" fontAlgn="ctr">
                        <a:lnSpc>
                          <a:spcPct val="107000"/>
                        </a:lnSpc>
                        <a:spcBef>
                          <a:spcPts val="0"/>
                        </a:spcBef>
                        <a:spcAft>
                          <a:spcPts val="800"/>
                        </a:spcAft>
                      </a:pPr>
                      <a:r>
                        <a:rPr lang="en-US" sz="1600" b="0" i="0" u="none" strike="noStrike" dirty="0">
                          <a:solidFill>
                            <a:srgbClr val="7030A0"/>
                          </a:solidFill>
                          <a:effectLst/>
                          <a:latin typeface="Verdana" panose="020B0604030504040204" pitchFamily="34" charset="0"/>
                          <a:ea typeface="Verdana" panose="020B0604030504040204" pitchFamily="34" charset="0"/>
                          <a:cs typeface="Verdana" panose="020B0604030504040204" pitchFamily="34" charset="0"/>
                        </a:rPr>
                        <a:t>2 to &lt;12 years</a:t>
                      </a:r>
                      <a:endParaRPr lang="en-US" sz="2400" b="0" i="0" u="none" strike="noStrike" dirty="0">
                        <a:solidFill>
                          <a:srgbClr val="7030A0"/>
                        </a:solidFill>
                        <a:effectLst/>
                        <a:latin typeface="Verdana" panose="020B0604030504040204" pitchFamily="34" charset="0"/>
                        <a:ea typeface="Verdana" panose="020B0604030504040204" pitchFamily="34" charset="0"/>
                        <a:cs typeface="Verdana" panose="020B0604030504040204" pitchFamily="34" charset="0"/>
                      </a:endParaRPr>
                    </a:p>
                  </a:txBody>
                  <a:tcPr marL="120293" marR="120293" marT="16707" marB="0" anchor="ctr">
                    <a:lnL>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marR="0" algn="l" fontAlgn="ctr">
                        <a:lnSpc>
                          <a:spcPct val="107000"/>
                        </a:lnSpc>
                        <a:spcBef>
                          <a:spcPts val="0"/>
                        </a:spcBef>
                        <a:spcAft>
                          <a:spcPts val="800"/>
                        </a:spcAft>
                      </a:pPr>
                      <a:r>
                        <a:rPr lang="en-US" sz="1600" b="0" i="0" u="none" strike="noStrike" dirty="0">
                          <a:effectLst/>
                          <a:latin typeface="Verdana" panose="020B0604030504040204" pitchFamily="34" charset="0"/>
                          <a:ea typeface="Verdana" panose="020B0604030504040204" pitchFamily="34" charset="0"/>
                          <a:cs typeface="Verdana" panose="020B0604030504040204" pitchFamily="34" charset="0"/>
                        </a:rPr>
                        <a:t>1 to 2 g/kg/day</a:t>
                      </a:r>
                      <a:endParaRPr lang="en-US" sz="2400" b="0" i="0" u="none" strike="noStrike" dirty="0">
                        <a:effectLst/>
                        <a:latin typeface="Verdana" panose="020B0604030504040204" pitchFamily="34" charset="0"/>
                        <a:ea typeface="Verdana" panose="020B0604030504040204" pitchFamily="34" charset="0"/>
                        <a:cs typeface="Verdana" panose="020B0604030504040204" pitchFamily="34" charset="0"/>
                      </a:endParaRPr>
                    </a:p>
                    <a:p>
                      <a:pPr marL="0" marR="0" algn="l" fontAlgn="ctr">
                        <a:lnSpc>
                          <a:spcPct val="107000"/>
                        </a:lnSpc>
                        <a:spcBef>
                          <a:spcPts val="0"/>
                        </a:spcBef>
                        <a:spcAft>
                          <a:spcPts val="800"/>
                        </a:spcAft>
                      </a:pPr>
                      <a:r>
                        <a:rPr lang="en-US" sz="1600" b="0" i="0" u="none" strike="noStrike" dirty="0">
                          <a:effectLst/>
                          <a:latin typeface="Verdana" panose="020B0604030504040204" pitchFamily="34" charset="0"/>
                          <a:ea typeface="Verdana" panose="020B0604030504040204" pitchFamily="34" charset="0"/>
                          <a:cs typeface="Verdana" panose="020B0604030504040204" pitchFamily="34" charset="0"/>
                        </a:rPr>
                        <a:t>Increase the dose by 0.5 to 1 g/kg/day</a:t>
                      </a:r>
                      <a:endParaRPr lang="en-US" sz="2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120293" marR="120293" marT="16707"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marR="0" algn="l" fontAlgn="ctr">
                        <a:lnSpc>
                          <a:spcPct val="107000"/>
                        </a:lnSpc>
                        <a:spcBef>
                          <a:spcPts val="0"/>
                        </a:spcBef>
                        <a:spcAft>
                          <a:spcPts val="800"/>
                        </a:spcAft>
                      </a:pPr>
                      <a:r>
                        <a:rPr lang="en-US" sz="1600" b="0" i="0" u="none" strike="noStrike" dirty="0">
                          <a:effectLst/>
                          <a:latin typeface="Verdana" panose="020B0604030504040204" pitchFamily="34" charset="0"/>
                          <a:ea typeface="Verdana" panose="020B0604030504040204" pitchFamily="34" charset="0"/>
                          <a:cs typeface="Verdana" panose="020B0604030504040204" pitchFamily="34" charset="0"/>
                        </a:rPr>
                        <a:t>3 g/kg/day</a:t>
                      </a:r>
                      <a:endParaRPr lang="en-US" sz="2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120293" marR="120293" marT="16707"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marR="0" algn="l" fontAlgn="ctr">
                        <a:lnSpc>
                          <a:spcPct val="107000"/>
                        </a:lnSpc>
                        <a:spcBef>
                          <a:spcPts val="0"/>
                        </a:spcBef>
                        <a:spcAft>
                          <a:spcPts val="800"/>
                        </a:spcAft>
                      </a:pPr>
                      <a:r>
                        <a:rPr lang="en-US" sz="1600" b="0" i="0" u="none" strike="noStrike" dirty="0">
                          <a:effectLst/>
                          <a:latin typeface="Verdana" panose="020B0604030504040204" pitchFamily="34" charset="0"/>
                          <a:ea typeface="Verdana" panose="020B0604030504040204" pitchFamily="34" charset="0"/>
                          <a:cs typeface="Verdana" panose="020B0604030504040204" pitchFamily="34" charset="0"/>
                        </a:rPr>
                        <a:t>12 to 24 hours</a:t>
                      </a:r>
                      <a:endParaRPr lang="en-US" sz="2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120293" marR="120293" marT="16707" marB="0" anchor="ctr">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24153510"/>
                  </a:ext>
                </a:extLst>
              </a:tr>
              <a:tr h="351206">
                <a:tc>
                  <a:txBody>
                    <a:bodyPr/>
                    <a:lstStyle/>
                    <a:p>
                      <a:pPr marL="0" marR="0" algn="l" fontAlgn="ctr">
                        <a:lnSpc>
                          <a:spcPct val="107000"/>
                        </a:lnSpc>
                        <a:spcBef>
                          <a:spcPts val="0"/>
                        </a:spcBef>
                        <a:spcAft>
                          <a:spcPts val="800"/>
                        </a:spcAft>
                      </a:pPr>
                      <a:r>
                        <a:rPr lang="en-US" sz="1600" b="0" i="0" u="none" strike="noStrike" dirty="0">
                          <a:solidFill>
                            <a:srgbClr val="7030A0"/>
                          </a:solidFill>
                          <a:effectLst/>
                          <a:latin typeface="Verdana" panose="020B0604030504040204" pitchFamily="34" charset="0"/>
                          <a:ea typeface="Verdana" panose="020B0604030504040204" pitchFamily="34" charset="0"/>
                          <a:cs typeface="Verdana" panose="020B0604030504040204" pitchFamily="34" charset="0"/>
                        </a:rPr>
                        <a:t>12 to 17 years</a:t>
                      </a:r>
                      <a:endParaRPr lang="en-US" sz="2400" b="0" i="0" u="none" strike="noStrike" dirty="0">
                        <a:solidFill>
                          <a:srgbClr val="7030A0"/>
                        </a:solidFill>
                        <a:effectLst/>
                        <a:latin typeface="Verdana" panose="020B0604030504040204" pitchFamily="34" charset="0"/>
                        <a:ea typeface="Verdana" panose="020B0604030504040204" pitchFamily="34" charset="0"/>
                        <a:cs typeface="Verdana" panose="020B0604030504040204" pitchFamily="34" charset="0"/>
                      </a:endParaRPr>
                    </a:p>
                  </a:txBody>
                  <a:tcPr marL="120293" marR="120293" marT="16707" marB="0" anchor="ctr">
                    <a:lnL>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7030A0">
                        <a:alpha val="9804"/>
                      </a:srgbClr>
                    </a:solidFill>
                  </a:tcPr>
                </a:tc>
                <a:tc>
                  <a:txBody>
                    <a:bodyPr/>
                    <a:lstStyle/>
                    <a:p>
                      <a:pPr marL="0" marR="0" algn="l" fontAlgn="ctr">
                        <a:lnSpc>
                          <a:spcPct val="107000"/>
                        </a:lnSpc>
                        <a:spcBef>
                          <a:spcPts val="0"/>
                        </a:spcBef>
                        <a:spcAft>
                          <a:spcPts val="800"/>
                        </a:spcAft>
                      </a:pPr>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 to 2 g/kg/day</a:t>
                      </a:r>
                      <a:endParaRPr lang="en-US" sz="2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120293" marR="120293" marT="16707"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7030A0">
                        <a:alpha val="9804"/>
                      </a:srgbClr>
                    </a:solidFill>
                  </a:tcPr>
                </a:tc>
                <a:tc>
                  <a:txBody>
                    <a:bodyPr/>
                    <a:lstStyle/>
                    <a:p>
                      <a:pPr marL="0" marR="0" algn="l" fontAlgn="ctr">
                        <a:lnSpc>
                          <a:spcPct val="107000"/>
                        </a:lnSpc>
                        <a:spcBef>
                          <a:spcPts val="0"/>
                        </a:spcBef>
                        <a:spcAft>
                          <a:spcPts val="800"/>
                        </a:spcAft>
                      </a:pPr>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2.5 g/kg/day</a:t>
                      </a:r>
                      <a:endParaRPr lang="en-US" sz="2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120293" marR="120293" marT="16707"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7030A0">
                        <a:alpha val="9804"/>
                      </a:srgbClr>
                    </a:solidFill>
                  </a:tcPr>
                </a:tc>
                <a:tc>
                  <a:txBody>
                    <a:bodyPr/>
                    <a:lstStyle/>
                    <a:p>
                      <a:pPr marL="0" marR="0" algn="l" fontAlgn="ctr">
                        <a:lnSpc>
                          <a:spcPct val="107000"/>
                        </a:lnSpc>
                        <a:spcBef>
                          <a:spcPts val="0"/>
                        </a:spcBef>
                        <a:spcAft>
                          <a:spcPts val="800"/>
                        </a:spcAft>
                      </a:pPr>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 to 24 hours</a:t>
                      </a:r>
                      <a:endParaRPr lang="en-US" sz="2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120293" marR="120293" marT="16707" marB="0" anchor="ctr">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7030A0">
                        <a:alpha val="9804"/>
                      </a:srgbClr>
                    </a:solidFill>
                  </a:tcPr>
                </a:tc>
                <a:extLst>
                  <a:ext uri="{0D108BD9-81ED-4DB2-BD59-A6C34878D82A}">
                    <a16:rowId xmlns:a16="http://schemas.microsoft.com/office/drawing/2014/main" val="1009177916"/>
                  </a:ext>
                </a:extLst>
              </a:tr>
            </a:tbl>
          </a:graphicData>
        </a:graphic>
      </p:graphicFrame>
      <p:sp>
        <p:nvSpPr>
          <p:cNvPr id="5" name="Rectangle 4">
            <a:extLst>
              <a:ext uri="{FF2B5EF4-FFF2-40B4-BE49-F238E27FC236}">
                <a16:creationId xmlns:a16="http://schemas.microsoft.com/office/drawing/2014/main" id="{F93B2D60-D5CD-812F-4EE0-8D4A2DB88EAC}"/>
              </a:ext>
            </a:extLst>
          </p:cNvPr>
          <p:cNvSpPr/>
          <p:nvPr/>
        </p:nvSpPr>
        <p:spPr>
          <a:xfrm>
            <a:off x="767443" y="5035328"/>
            <a:ext cx="10512273" cy="738664"/>
          </a:xfrm>
          <a:prstGeom prst="rect">
            <a:avLst/>
          </a:prstGeom>
        </p:spPr>
        <p:txBody>
          <a:bodyPr wrap="square">
            <a:spAutoFit/>
          </a:bodyPr>
          <a:lstStyle/>
          <a:p>
            <a:pPr marL="285750" indent="-285750">
              <a:spcBef>
                <a:spcPts val="600"/>
              </a:spcBef>
              <a:spcAft>
                <a:spcPts val="600"/>
              </a:spcAft>
              <a:buClr>
                <a:srgbClr val="0070C0"/>
              </a:buClr>
              <a:buFont typeface="Wingdings" pitchFamily="2" charset="2"/>
              <a:buChar char="§"/>
            </a:pPr>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Protect the admixed PN solution from light</a:t>
            </a:r>
          </a:p>
          <a:p>
            <a:pPr marL="285750" indent="-285750">
              <a:spcBef>
                <a:spcPts val="600"/>
              </a:spcBef>
              <a:spcAft>
                <a:spcPts val="600"/>
              </a:spcAft>
              <a:buClr>
                <a:srgbClr val="0070C0"/>
              </a:buClr>
              <a:buFont typeface="Wingdings" pitchFamily="2" charset="2"/>
              <a:buChar char="§"/>
            </a:pPr>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Use a non-vented, non-DEHP 1.2 micron in-line filter set during administration</a:t>
            </a:r>
            <a:endParaRPr lang="en-US" sz="1600" dirty="0">
              <a:solidFill>
                <a:schemeClr val="bg2">
                  <a:lumMod val="25000"/>
                </a:schemeClr>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Title 1">
            <a:extLst>
              <a:ext uri="{FF2B5EF4-FFF2-40B4-BE49-F238E27FC236}">
                <a16:creationId xmlns:a16="http://schemas.microsoft.com/office/drawing/2014/main" id="{22D5EF22-2AC3-C9A8-B561-89D720DBBE90}"/>
              </a:ext>
            </a:extLst>
          </p:cNvPr>
          <p:cNvSpPr>
            <a:spLocks noGrp="1"/>
          </p:cNvSpPr>
          <p:nvPr>
            <p:ph type="title"/>
          </p:nvPr>
        </p:nvSpPr>
        <p:spPr>
          <a:xfrm>
            <a:off x="838201" y="389467"/>
            <a:ext cx="6788084" cy="897466"/>
          </a:xfrm>
        </p:spPr>
        <p:txBody>
          <a:bodyPr>
            <a:normAutofit fontScale="90000"/>
          </a:bodyPr>
          <a:lstStyle/>
          <a:p>
            <a:r>
              <a:rPr lang="en-US" sz="3200" dirty="0">
                <a:solidFill>
                  <a:srgbClr val="0070C0"/>
                </a:solidFill>
                <a:latin typeface="Verdana" panose="020B0604030504040204" pitchFamily="34" charset="0"/>
                <a:ea typeface="Verdana" panose="020B0604030504040204" pitchFamily="34" charset="0"/>
                <a:cs typeface="Verdana" panose="020B0604030504040204" pitchFamily="34" charset="0"/>
              </a:rPr>
              <a:t>Recommended pediatric </a:t>
            </a:r>
            <a:r>
              <a:rPr lang="en-US" dirty="0">
                <a:latin typeface="Verdana" panose="020B0604030504040204" pitchFamily="34" charset="0"/>
                <a:ea typeface="Verdana" panose="020B0604030504040204" pitchFamily="34" charset="0"/>
                <a:cs typeface="Verdana" panose="020B0604030504040204" pitchFamily="34" charset="0"/>
              </a:rPr>
              <a:t>d</a:t>
            </a:r>
            <a:r>
              <a:rPr lang="en-US" sz="3200" dirty="0">
                <a:solidFill>
                  <a:srgbClr val="0070C0"/>
                </a:solidFill>
                <a:latin typeface="Verdana" panose="020B0604030504040204" pitchFamily="34" charset="0"/>
                <a:ea typeface="Verdana" panose="020B0604030504040204" pitchFamily="34" charset="0"/>
                <a:cs typeface="Verdana" panose="020B0604030504040204" pitchFamily="34" charset="0"/>
              </a:rPr>
              <a:t>osing and administration</a:t>
            </a:r>
            <a:r>
              <a:rPr lang="en-US" sz="3200"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1</a:t>
            </a:r>
          </a:p>
        </p:txBody>
      </p:sp>
      <p:sp>
        <p:nvSpPr>
          <p:cNvPr id="6" name="Rectangle 5">
            <a:extLst>
              <a:ext uri="{FF2B5EF4-FFF2-40B4-BE49-F238E27FC236}">
                <a16:creationId xmlns:a16="http://schemas.microsoft.com/office/drawing/2014/main" id="{D526D768-A6D6-0F1E-32B2-6C9070513A47}"/>
              </a:ext>
            </a:extLst>
          </p:cNvPr>
          <p:cNvSpPr/>
          <p:nvPr/>
        </p:nvSpPr>
        <p:spPr>
          <a:xfrm>
            <a:off x="698500" y="6132984"/>
            <a:ext cx="6096000" cy="230832"/>
          </a:xfrm>
          <a:prstGeom prst="rect">
            <a:avLst/>
          </a:prstGeom>
        </p:spPr>
        <p:txBody>
          <a:bodyPr>
            <a:spAutoFit/>
          </a:bodyPr>
          <a:lstStyle/>
          <a:p>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1. SMOFlipid Prescribing Information, Fresenius Kabi USA, LLC. 2022. </a:t>
            </a:r>
            <a:endParaRPr lang="en-US" dirty="0"/>
          </a:p>
        </p:txBody>
      </p:sp>
    </p:spTree>
    <p:extLst>
      <p:ext uri="{BB962C8B-B14F-4D97-AF65-F5344CB8AC3E}">
        <p14:creationId xmlns:p14="http://schemas.microsoft.com/office/powerpoint/2010/main" val="274341615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2A79E6B4-5463-1BB9-5259-92222BC74614}"/>
              </a:ext>
            </a:extLst>
          </p:cNvPr>
          <p:cNvSpPr>
            <a:spLocks noGrp="1"/>
          </p:cNvSpPr>
          <p:nvPr>
            <p:ph type="subTitle" idx="1"/>
          </p:nvPr>
        </p:nvSpPr>
        <p:spPr>
          <a:xfrm>
            <a:off x="667985" y="3602038"/>
            <a:ext cx="9023707" cy="1655762"/>
          </a:xfrm>
        </p:spPr>
        <p:txBody>
          <a:bodyPr/>
          <a:lstStyle/>
          <a:p>
            <a:pPr>
              <a:lnSpc>
                <a:spcPts val="2700"/>
              </a:lnSpc>
            </a:pPr>
            <a:r>
              <a:rPr lang="en-US" dirty="0"/>
              <a:t>The only 100% fish oil ILE for pediatric patients with PNAC</a:t>
            </a:r>
            <a:r>
              <a:rPr lang="en-US" baseline="30000" dirty="0"/>
              <a:t>1</a:t>
            </a:r>
          </a:p>
        </p:txBody>
      </p:sp>
      <p:sp>
        <p:nvSpPr>
          <p:cNvPr id="6" name="Rectangle 5">
            <a:extLst>
              <a:ext uri="{FF2B5EF4-FFF2-40B4-BE49-F238E27FC236}">
                <a16:creationId xmlns:a16="http://schemas.microsoft.com/office/drawing/2014/main" id="{ABC6BA7A-7721-2C7F-A5CB-1F0E7D962A3E}"/>
              </a:ext>
            </a:extLst>
          </p:cNvPr>
          <p:cNvSpPr/>
          <p:nvPr/>
        </p:nvSpPr>
        <p:spPr>
          <a:xfrm>
            <a:off x="667985" y="5787538"/>
            <a:ext cx="7620643" cy="341119"/>
          </a:xfrm>
          <a:prstGeom prst="rect">
            <a:avLst/>
          </a:prstGeom>
        </p:spPr>
        <p:txBody>
          <a:bodyPr wrap="square">
            <a:spAutoFit/>
          </a:bodyPr>
          <a:lstStyle/>
          <a:p>
            <a:pPr lvl="0">
              <a:lnSpc>
                <a:spcPts val="2180"/>
              </a:lnSpc>
            </a:pPr>
            <a:r>
              <a:rPr lang="en-US" sz="1400" b="1" dirty="0">
                <a:solidFill>
                  <a:srgbClr val="4472C4"/>
                </a:solidFill>
                <a:latin typeface="Verdana"/>
              </a:rPr>
              <a:t>Please see Brief Summary of Prescribing Information on Slides 36-41.</a:t>
            </a:r>
          </a:p>
        </p:txBody>
      </p:sp>
      <p:sp>
        <p:nvSpPr>
          <p:cNvPr id="7" name="Rectangle 6">
            <a:extLst>
              <a:ext uri="{FF2B5EF4-FFF2-40B4-BE49-F238E27FC236}">
                <a16:creationId xmlns:a16="http://schemas.microsoft.com/office/drawing/2014/main" id="{5849AAE2-4631-1353-93E1-8D273A648B81}"/>
              </a:ext>
            </a:extLst>
          </p:cNvPr>
          <p:cNvSpPr/>
          <p:nvPr/>
        </p:nvSpPr>
        <p:spPr>
          <a:xfrm>
            <a:off x="667985" y="6145590"/>
            <a:ext cx="6096000" cy="230832"/>
          </a:xfrm>
          <a:prstGeom prst="rect">
            <a:avLst/>
          </a:prstGeom>
        </p:spPr>
        <p:txBody>
          <a:bodyPr>
            <a:spAutoFit/>
          </a:bodyPr>
          <a:lstStyle/>
          <a:p>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1. Omegaven Prescribing Information, Fresenius Kabi USA, LLC. 2020.</a:t>
            </a:r>
          </a:p>
        </p:txBody>
      </p:sp>
      <p:pic>
        <p:nvPicPr>
          <p:cNvPr id="9" name="Graphic 8">
            <a:extLst>
              <a:ext uri="{FF2B5EF4-FFF2-40B4-BE49-F238E27FC236}">
                <a16:creationId xmlns:a16="http://schemas.microsoft.com/office/drawing/2014/main" id="{1557CC40-71DC-D6F2-F925-C108BF80F1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1210" y="1664208"/>
            <a:ext cx="6712653" cy="2185515"/>
          </a:xfrm>
          <a:prstGeom prst="rect">
            <a:avLst/>
          </a:prstGeom>
        </p:spPr>
      </p:pic>
    </p:spTree>
    <p:extLst>
      <p:ext uri="{BB962C8B-B14F-4D97-AF65-F5344CB8AC3E}">
        <p14:creationId xmlns:p14="http://schemas.microsoft.com/office/powerpoint/2010/main" val="350221610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A7C18A-6197-05B9-8B84-AB105C7F6D6E}"/>
              </a:ext>
            </a:extLst>
          </p:cNvPr>
          <p:cNvSpPr>
            <a:spLocks noGrp="1"/>
          </p:cNvSpPr>
          <p:nvPr>
            <p:ph type="title"/>
          </p:nvPr>
        </p:nvSpPr>
        <p:spPr/>
        <p:txBody>
          <a:bodyPr/>
          <a:lstStyle/>
          <a:p>
            <a:r>
              <a:rPr lang="en-US" dirty="0"/>
              <a:t>Agenda</a:t>
            </a:r>
          </a:p>
        </p:txBody>
      </p:sp>
      <p:grpSp>
        <p:nvGrpSpPr>
          <p:cNvPr id="13" name="Group 12">
            <a:extLst>
              <a:ext uri="{FF2B5EF4-FFF2-40B4-BE49-F238E27FC236}">
                <a16:creationId xmlns:a16="http://schemas.microsoft.com/office/drawing/2014/main" id="{A6404432-8343-524E-8CFD-A74C35B6D085}"/>
              </a:ext>
            </a:extLst>
          </p:cNvPr>
          <p:cNvGrpSpPr/>
          <p:nvPr/>
        </p:nvGrpSpPr>
        <p:grpSpPr>
          <a:xfrm>
            <a:off x="1290914" y="1734468"/>
            <a:ext cx="7110683" cy="369332"/>
            <a:chOff x="1290914" y="1734468"/>
            <a:chExt cx="7110683" cy="369332"/>
          </a:xfrm>
        </p:grpSpPr>
        <p:sp>
          <p:nvSpPr>
            <p:cNvPr id="2" name="Rectangle 1">
              <a:extLst>
                <a:ext uri="{FF2B5EF4-FFF2-40B4-BE49-F238E27FC236}">
                  <a16:creationId xmlns:a16="http://schemas.microsoft.com/office/drawing/2014/main" id="{6A76DAC0-655F-DA1A-87F7-F70CDC7807EC}"/>
                </a:ext>
              </a:extLst>
            </p:cNvPr>
            <p:cNvSpPr/>
            <p:nvPr/>
          </p:nvSpPr>
          <p:spPr>
            <a:xfrm>
              <a:off x="1896034" y="1734468"/>
              <a:ext cx="6505563" cy="369332"/>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About Fresenius Kabi Nutrition</a:t>
              </a:r>
            </a:p>
          </p:txBody>
        </p:sp>
        <p:grpSp>
          <p:nvGrpSpPr>
            <p:cNvPr id="26" name="Group 25">
              <a:extLst>
                <a:ext uri="{FF2B5EF4-FFF2-40B4-BE49-F238E27FC236}">
                  <a16:creationId xmlns:a16="http://schemas.microsoft.com/office/drawing/2014/main" id="{80F27F5C-F200-0AD7-D673-67BD8ECBB9D7}"/>
                </a:ext>
              </a:extLst>
            </p:cNvPr>
            <p:cNvGrpSpPr/>
            <p:nvPr/>
          </p:nvGrpSpPr>
          <p:grpSpPr>
            <a:xfrm>
              <a:off x="1290914" y="1734468"/>
              <a:ext cx="524435" cy="369332"/>
              <a:chOff x="1788458" y="1870284"/>
              <a:chExt cx="524435" cy="369332"/>
            </a:xfrm>
          </p:grpSpPr>
          <p:sp>
            <p:nvSpPr>
              <p:cNvPr id="22" name="TextBox 21">
                <a:extLst>
                  <a:ext uri="{FF2B5EF4-FFF2-40B4-BE49-F238E27FC236}">
                    <a16:creationId xmlns:a16="http://schemas.microsoft.com/office/drawing/2014/main" id="{9B67F229-A5C9-3D37-1E28-4B0BF5F3777C}"/>
                  </a:ext>
                </a:extLst>
              </p:cNvPr>
              <p:cNvSpPr txBox="1"/>
              <p:nvPr/>
            </p:nvSpPr>
            <p:spPr>
              <a:xfrm>
                <a:off x="1788458" y="1870284"/>
                <a:ext cx="524435" cy="369332"/>
              </a:xfrm>
              <a:prstGeom prst="rect">
                <a:avLst/>
              </a:prstGeom>
              <a:noFill/>
            </p:spPr>
            <p:txBody>
              <a:bodyPr wrap="square" rtlCol="0">
                <a:sp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01 </a:t>
                </a:r>
              </a:p>
            </p:txBody>
          </p:sp>
          <p:cxnSp>
            <p:nvCxnSpPr>
              <p:cNvPr id="24" name="Straight Connector 23">
                <a:extLst>
                  <a:ext uri="{FF2B5EF4-FFF2-40B4-BE49-F238E27FC236}">
                    <a16:creationId xmlns:a16="http://schemas.microsoft.com/office/drawing/2014/main" id="{80D2DF92-EE50-E54C-2F3E-F8AB0855E0AE}"/>
                  </a:ext>
                </a:extLst>
              </p:cNvPr>
              <p:cNvCxnSpPr>
                <a:cxnSpLocks/>
              </p:cNvCxnSpPr>
              <p:nvPr/>
            </p:nvCxnSpPr>
            <p:spPr>
              <a:xfrm>
                <a:off x="2312893" y="1883731"/>
                <a:ext cx="0" cy="27406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grpSp>
        <p:nvGrpSpPr>
          <p:cNvPr id="14" name="Group 13">
            <a:extLst>
              <a:ext uri="{FF2B5EF4-FFF2-40B4-BE49-F238E27FC236}">
                <a16:creationId xmlns:a16="http://schemas.microsoft.com/office/drawing/2014/main" id="{0ECB6283-B78D-100E-0C1B-166F2575E37D}"/>
              </a:ext>
            </a:extLst>
          </p:cNvPr>
          <p:cNvGrpSpPr/>
          <p:nvPr/>
        </p:nvGrpSpPr>
        <p:grpSpPr>
          <a:xfrm>
            <a:off x="1290914" y="2334126"/>
            <a:ext cx="9758086" cy="369332"/>
            <a:chOff x="1290914" y="2334126"/>
            <a:chExt cx="9758086" cy="369332"/>
          </a:xfrm>
        </p:grpSpPr>
        <p:sp>
          <p:nvSpPr>
            <p:cNvPr id="3" name="Rectangle 2">
              <a:extLst>
                <a:ext uri="{FF2B5EF4-FFF2-40B4-BE49-F238E27FC236}">
                  <a16:creationId xmlns:a16="http://schemas.microsoft.com/office/drawing/2014/main" id="{7E86BF96-FA1A-F512-CE12-565858D5CBFF}"/>
                </a:ext>
              </a:extLst>
            </p:cNvPr>
            <p:cNvSpPr/>
            <p:nvPr/>
          </p:nvSpPr>
          <p:spPr>
            <a:xfrm>
              <a:off x="1896035" y="2334126"/>
              <a:ext cx="9152965" cy="369332"/>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Omega-3 fatty acids and the evolution of lipid injectable emulsions (ILEs)</a:t>
              </a:r>
            </a:p>
          </p:txBody>
        </p:sp>
        <p:grpSp>
          <p:nvGrpSpPr>
            <p:cNvPr id="30" name="Group 29">
              <a:extLst>
                <a:ext uri="{FF2B5EF4-FFF2-40B4-BE49-F238E27FC236}">
                  <a16:creationId xmlns:a16="http://schemas.microsoft.com/office/drawing/2014/main" id="{351C3ED9-3C0E-3CC2-24E8-17089405559E}"/>
                </a:ext>
              </a:extLst>
            </p:cNvPr>
            <p:cNvGrpSpPr/>
            <p:nvPr/>
          </p:nvGrpSpPr>
          <p:grpSpPr>
            <a:xfrm>
              <a:off x="1290914" y="2334126"/>
              <a:ext cx="524435" cy="369332"/>
              <a:chOff x="1788458" y="1870284"/>
              <a:chExt cx="524435" cy="369332"/>
            </a:xfrm>
          </p:grpSpPr>
          <p:sp>
            <p:nvSpPr>
              <p:cNvPr id="31" name="TextBox 30">
                <a:extLst>
                  <a:ext uri="{FF2B5EF4-FFF2-40B4-BE49-F238E27FC236}">
                    <a16:creationId xmlns:a16="http://schemas.microsoft.com/office/drawing/2014/main" id="{D041C2AC-B2AC-B624-6CAA-6E88074A174D}"/>
                  </a:ext>
                </a:extLst>
              </p:cNvPr>
              <p:cNvSpPr txBox="1"/>
              <p:nvPr/>
            </p:nvSpPr>
            <p:spPr>
              <a:xfrm>
                <a:off x="1788458" y="1870284"/>
                <a:ext cx="524435" cy="369332"/>
              </a:xfrm>
              <a:prstGeom prst="rect">
                <a:avLst/>
              </a:prstGeom>
              <a:noFill/>
            </p:spPr>
            <p:txBody>
              <a:bodyPr wrap="square" rtlCol="0">
                <a:sp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02 </a:t>
                </a:r>
              </a:p>
            </p:txBody>
          </p:sp>
          <p:cxnSp>
            <p:nvCxnSpPr>
              <p:cNvPr id="32" name="Straight Connector 31">
                <a:extLst>
                  <a:ext uri="{FF2B5EF4-FFF2-40B4-BE49-F238E27FC236}">
                    <a16:creationId xmlns:a16="http://schemas.microsoft.com/office/drawing/2014/main" id="{ABC303CD-29CE-1AD1-999B-53B729CD04E5}"/>
                  </a:ext>
                </a:extLst>
              </p:cNvPr>
              <p:cNvCxnSpPr>
                <a:cxnSpLocks/>
              </p:cNvCxnSpPr>
              <p:nvPr/>
            </p:nvCxnSpPr>
            <p:spPr>
              <a:xfrm>
                <a:off x="2312893" y="1883731"/>
                <a:ext cx="0" cy="27406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grpSp>
        <p:nvGrpSpPr>
          <p:cNvPr id="21" name="Group 20">
            <a:extLst>
              <a:ext uri="{FF2B5EF4-FFF2-40B4-BE49-F238E27FC236}">
                <a16:creationId xmlns:a16="http://schemas.microsoft.com/office/drawing/2014/main" id="{A298B53E-001B-F56D-F799-55F74587F672}"/>
              </a:ext>
            </a:extLst>
          </p:cNvPr>
          <p:cNvGrpSpPr/>
          <p:nvPr/>
        </p:nvGrpSpPr>
        <p:grpSpPr>
          <a:xfrm>
            <a:off x="1290914" y="3537662"/>
            <a:ext cx="7110682" cy="380229"/>
            <a:chOff x="1290914" y="3537662"/>
            <a:chExt cx="7110682" cy="380229"/>
          </a:xfrm>
        </p:grpSpPr>
        <p:sp>
          <p:nvSpPr>
            <p:cNvPr id="7" name="Rectangle 6">
              <a:extLst>
                <a:ext uri="{FF2B5EF4-FFF2-40B4-BE49-F238E27FC236}">
                  <a16:creationId xmlns:a16="http://schemas.microsoft.com/office/drawing/2014/main" id="{D2BB5717-E63E-F3FF-494E-835113F60AEE}"/>
                </a:ext>
              </a:extLst>
            </p:cNvPr>
            <p:cNvSpPr/>
            <p:nvPr/>
          </p:nvSpPr>
          <p:spPr>
            <a:xfrm>
              <a:off x="1896033" y="3537662"/>
              <a:ext cx="6505563" cy="369332"/>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SMOFlipid</a:t>
              </a:r>
              <a:r>
                <a:rPr lang="en-US" baseline="30000" dirty="0">
                  <a:latin typeface="Verdana" panose="020B0604030504040204" pitchFamily="34" charset="0"/>
                  <a:ea typeface="Verdana" panose="020B0604030504040204" pitchFamily="34" charset="0"/>
                  <a:cs typeface="Verdana" panose="020B0604030504040204" pitchFamily="34" charset="0"/>
                </a:rPr>
                <a:t>®</a:t>
              </a:r>
              <a:r>
                <a:rPr lang="en-US" dirty="0">
                  <a:latin typeface="Verdana" panose="020B0604030504040204" pitchFamily="34" charset="0"/>
                  <a:ea typeface="Verdana" panose="020B0604030504040204" pitchFamily="34" charset="0"/>
                  <a:cs typeface="Verdana" panose="020B0604030504040204" pitchFamily="34" charset="0"/>
                </a:rPr>
                <a:t> Lipid Injectable Emulsion, USP 20%</a:t>
              </a:r>
              <a:endParaRPr lang="en-US" baseline="30000" dirty="0">
                <a:latin typeface="Verdana" panose="020B0604030504040204" pitchFamily="34" charset="0"/>
                <a:ea typeface="Verdana" panose="020B0604030504040204" pitchFamily="34" charset="0"/>
                <a:cs typeface="Verdana" panose="020B0604030504040204" pitchFamily="34" charset="0"/>
              </a:endParaRPr>
            </a:p>
          </p:txBody>
        </p:sp>
        <p:grpSp>
          <p:nvGrpSpPr>
            <p:cNvPr id="36" name="Group 35">
              <a:extLst>
                <a:ext uri="{FF2B5EF4-FFF2-40B4-BE49-F238E27FC236}">
                  <a16:creationId xmlns:a16="http://schemas.microsoft.com/office/drawing/2014/main" id="{CB243B07-9989-3883-9CD8-55A79BE6F817}"/>
                </a:ext>
              </a:extLst>
            </p:cNvPr>
            <p:cNvGrpSpPr/>
            <p:nvPr/>
          </p:nvGrpSpPr>
          <p:grpSpPr>
            <a:xfrm>
              <a:off x="1290914" y="3548559"/>
              <a:ext cx="524435" cy="369332"/>
              <a:chOff x="1788458" y="1870284"/>
              <a:chExt cx="524435" cy="369332"/>
            </a:xfrm>
          </p:grpSpPr>
          <p:sp>
            <p:nvSpPr>
              <p:cNvPr id="37" name="TextBox 36">
                <a:extLst>
                  <a:ext uri="{FF2B5EF4-FFF2-40B4-BE49-F238E27FC236}">
                    <a16:creationId xmlns:a16="http://schemas.microsoft.com/office/drawing/2014/main" id="{B5AEB7B9-9AD5-200F-5A67-3605731A7FB0}"/>
                  </a:ext>
                </a:extLst>
              </p:cNvPr>
              <p:cNvSpPr txBox="1"/>
              <p:nvPr/>
            </p:nvSpPr>
            <p:spPr>
              <a:xfrm>
                <a:off x="1788458" y="1870284"/>
                <a:ext cx="524435" cy="369332"/>
              </a:xfrm>
              <a:prstGeom prst="rect">
                <a:avLst/>
              </a:prstGeom>
              <a:noFill/>
            </p:spPr>
            <p:txBody>
              <a:bodyPr wrap="square" rtlCol="0">
                <a:sp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04 </a:t>
                </a:r>
              </a:p>
            </p:txBody>
          </p:sp>
          <p:cxnSp>
            <p:nvCxnSpPr>
              <p:cNvPr id="38" name="Straight Connector 37">
                <a:extLst>
                  <a:ext uri="{FF2B5EF4-FFF2-40B4-BE49-F238E27FC236}">
                    <a16:creationId xmlns:a16="http://schemas.microsoft.com/office/drawing/2014/main" id="{21D71CD4-B885-AF97-463B-DCEB1FC7B10A}"/>
                  </a:ext>
                </a:extLst>
              </p:cNvPr>
              <p:cNvCxnSpPr>
                <a:cxnSpLocks/>
              </p:cNvCxnSpPr>
              <p:nvPr/>
            </p:nvCxnSpPr>
            <p:spPr>
              <a:xfrm>
                <a:off x="2312893" y="1883731"/>
                <a:ext cx="0" cy="27406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grpSp>
        <p:nvGrpSpPr>
          <p:cNvPr id="20" name="Group 19">
            <a:extLst>
              <a:ext uri="{FF2B5EF4-FFF2-40B4-BE49-F238E27FC236}">
                <a16:creationId xmlns:a16="http://schemas.microsoft.com/office/drawing/2014/main" id="{8A159282-CB2F-A0C7-0F72-29E6938FE0E9}"/>
              </a:ext>
            </a:extLst>
          </p:cNvPr>
          <p:cNvGrpSpPr/>
          <p:nvPr/>
        </p:nvGrpSpPr>
        <p:grpSpPr>
          <a:xfrm>
            <a:off x="1290914" y="2945964"/>
            <a:ext cx="7110682" cy="372269"/>
            <a:chOff x="1290914" y="2945964"/>
            <a:chExt cx="7110682" cy="372269"/>
          </a:xfrm>
        </p:grpSpPr>
        <p:grpSp>
          <p:nvGrpSpPr>
            <p:cNvPr id="33" name="Group 32">
              <a:extLst>
                <a:ext uri="{FF2B5EF4-FFF2-40B4-BE49-F238E27FC236}">
                  <a16:creationId xmlns:a16="http://schemas.microsoft.com/office/drawing/2014/main" id="{C40DDB44-C4B6-97C8-0ECC-3B33C7E7A5D9}"/>
                </a:ext>
              </a:extLst>
            </p:cNvPr>
            <p:cNvGrpSpPr/>
            <p:nvPr/>
          </p:nvGrpSpPr>
          <p:grpSpPr>
            <a:xfrm>
              <a:off x="1290914" y="2948901"/>
              <a:ext cx="524435" cy="369332"/>
              <a:chOff x="1788458" y="1870284"/>
              <a:chExt cx="524435" cy="369332"/>
            </a:xfrm>
          </p:grpSpPr>
          <p:sp>
            <p:nvSpPr>
              <p:cNvPr id="34" name="TextBox 33">
                <a:extLst>
                  <a:ext uri="{FF2B5EF4-FFF2-40B4-BE49-F238E27FC236}">
                    <a16:creationId xmlns:a16="http://schemas.microsoft.com/office/drawing/2014/main" id="{1F9EEF6F-05C2-0081-358D-24C5A7328080}"/>
                  </a:ext>
                </a:extLst>
              </p:cNvPr>
              <p:cNvSpPr txBox="1"/>
              <p:nvPr/>
            </p:nvSpPr>
            <p:spPr>
              <a:xfrm>
                <a:off x="1788458" y="1870284"/>
                <a:ext cx="524435" cy="369332"/>
              </a:xfrm>
              <a:prstGeom prst="rect">
                <a:avLst/>
              </a:prstGeom>
              <a:noFill/>
            </p:spPr>
            <p:txBody>
              <a:bodyPr wrap="square" rtlCol="0">
                <a:sp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03 </a:t>
                </a:r>
              </a:p>
            </p:txBody>
          </p:sp>
          <p:cxnSp>
            <p:nvCxnSpPr>
              <p:cNvPr id="35" name="Straight Connector 34">
                <a:extLst>
                  <a:ext uri="{FF2B5EF4-FFF2-40B4-BE49-F238E27FC236}">
                    <a16:creationId xmlns:a16="http://schemas.microsoft.com/office/drawing/2014/main" id="{3333D0B5-F61B-81AF-ACCC-084543DB5FD3}"/>
                  </a:ext>
                </a:extLst>
              </p:cNvPr>
              <p:cNvCxnSpPr>
                <a:cxnSpLocks/>
              </p:cNvCxnSpPr>
              <p:nvPr/>
            </p:nvCxnSpPr>
            <p:spPr>
              <a:xfrm>
                <a:off x="2312893" y="1883731"/>
                <a:ext cx="0" cy="27406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804730D9-0FA0-2C38-C7F8-3B4CCACABFC2}"/>
                </a:ext>
              </a:extLst>
            </p:cNvPr>
            <p:cNvSpPr/>
            <p:nvPr/>
          </p:nvSpPr>
          <p:spPr>
            <a:xfrm>
              <a:off x="1896033" y="2945964"/>
              <a:ext cx="6505563" cy="369332"/>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Clinical guidelines and parenteral nutrition (PN)</a:t>
              </a:r>
            </a:p>
          </p:txBody>
        </p:sp>
      </p:grpSp>
      <p:grpSp>
        <p:nvGrpSpPr>
          <p:cNvPr id="23" name="Group 22">
            <a:extLst>
              <a:ext uri="{FF2B5EF4-FFF2-40B4-BE49-F238E27FC236}">
                <a16:creationId xmlns:a16="http://schemas.microsoft.com/office/drawing/2014/main" id="{E3F8FE1F-8474-7A42-AF1D-A20BA7ACBB8E}"/>
              </a:ext>
            </a:extLst>
          </p:cNvPr>
          <p:cNvGrpSpPr/>
          <p:nvPr/>
        </p:nvGrpSpPr>
        <p:grpSpPr>
          <a:xfrm>
            <a:off x="1290914" y="4137320"/>
            <a:ext cx="7110682" cy="390957"/>
            <a:chOff x="1290914" y="4137320"/>
            <a:chExt cx="7110682" cy="390957"/>
          </a:xfrm>
        </p:grpSpPr>
        <p:sp>
          <p:nvSpPr>
            <p:cNvPr id="9" name="Rectangle 8">
              <a:extLst>
                <a:ext uri="{FF2B5EF4-FFF2-40B4-BE49-F238E27FC236}">
                  <a16:creationId xmlns:a16="http://schemas.microsoft.com/office/drawing/2014/main" id="{2BCB73CD-A55C-C611-2704-592874F8268D}"/>
                </a:ext>
              </a:extLst>
            </p:cNvPr>
            <p:cNvSpPr/>
            <p:nvPr/>
          </p:nvSpPr>
          <p:spPr>
            <a:xfrm>
              <a:off x="1896033" y="4137320"/>
              <a:ext cx="6505563" cy="369332"/>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Omegaven</a:t>
              </a:r>
              <a:r>
                <a:rPr lang="en-US" baseline="30000" dirty="0">
                  <a:latin typeface="Verdana" panose="020B0604030504040204" pitchFamily="34" charset="0"/>
                  <a:ea typeface="Verdana" panose="020B0604030504040204" pitchFamily="34" charset="0"/>
                  <a:cs typeface="Verdana" panose="020B0604030504040204" pitchFamily="34" charset="0"/>
                </a:rPr>
                <a:t>®</a:t>
              </a:r>
              <a:r>
                <a:rPr lang="en-US" dirty="0">
                  <a:latin typeface="Verdana" panose="020B0604030504040204" pitchFamily="34" charset="0"/>
                  <a:ea typeface="Verdana" panose="020B0604030504040204" pitchFamily="34" charset="0"/>
                  <a:cs typeface="Verdana" panose="020B0604030504040204" pitchFamily="34" charset="0"/>
                </a:rPr>
                <a:t> (fish oil triglycerides) injectable emulsion</a:t>
              </a:r>
            </a:p>
          </p:txBody>
        </p:sp>
        <p:grpSp>
          <p:nvGrpSpPr>
            <p:cNvPr id="39" name="Group 38">
              <a:extLst>
                <a:ext uri="{FF2B5EF4-FFF2-40B4-BE49-F238E27FC236}">
                  <a16:creationId xmlns:a16="http://schemas.microsoft.com/office/drawing/2014/main" id="{85B320C3-726A-9414-B831-E2DD003835F4}"/>
                </a:ext>
              </a:extLst>
            </p:cNvPr>
            <p:cNvGrpSpPr/>
            <p:nvPr/>
          </p:nvGrpSpPr>
          <p:grpSpPr>
            <a:xfrm>
              <a:off x="1290914" y="4158945"/>
              <a:ext cx="524435" cy="369332"/>
              <a:chOff x="1788458" y="1870284"/>
              <a:chExt cx="524435" cy="369332"/>
            </a:xfrm>
          </p:grpSpPr>
          <p:sp>
            <p:nvSpPr>
              <p:cNvPr id="40" name="TextBox 39">
                <a:extLst>
                  <a:ext uri="{FF2B5EF4-FFF2-40B4-BE49-F238E27FC236}">
                    <a16:creationId xmlns:a16="http://schemas.microsoft.com/office/drawing/2014/main" id="{CAA1B4AC-A5CD-5025-C915-65DBB306AD50}"/>
                  </a:ext>
                </a:extLst>
              </p:cNvPr>
              <p:cNvSpPr txBox="1"/>
              <p:nvPr/>
            </p:nvSpPr>
            <p:spPr>
              <a:xfrm>
                <a:off x="1788458" y="1870284"/>
                <a:ext cx="524435" cy="369332"/>
              </a:xfrm>
              <a:prstGeom prst="rect">
                <a:avLst/>
              </a:prstGeom>
              <a:noFill/>
            </p:spPr>
            <p:txBody>
              <a:bodyPr wrap="square" rtlCol="0">
                <a:sp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05 </a:t>
                </a:r>
              </a:p>
            </p:txBody>
          </p:sp>
          <p:cxnSp>
            <p:nvCxnSpPr>
              <p:cNvPr id="41" name="Straight Connector 40">
                <a:extLst>
                  <a:ext uri="{FF2B5EF4-FFF2-40B4-BE49-F238E27FC236}">
                    <a16:creationId xmlns:a16="http://schemas.microsoft.com/office/drawing/2014/main" id="{DE9EEACD-18F4-14C3-4997-EBDD33A266B0}"/>
                  </a:ext>
                </a:extLst>
              </p:cNvPr>
              <p:cNvCxnSpPr>
                <a:cxnSpLocks/>
              </p:cNvCxnSpPr>
              <p:nvPr/>
            </p:nvCxnSpPr>
            <p:spPr>
              <a:xfrm>
                <a:off x="2312893" y="1883731"/>
                <a:ext cx="0" cy="27406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a:extLst>
              <a:ext uri="{FF2B5EF4-FFF2-40B4-BE49-F238E27FC236}">
                <a16:creationId xmlns:a16="http://schemas.microsoft.com/office/drawing/2014/main" id="{FD73DD27-5FFC-9B4D-B88E-4450A1AD79BD}"/>
              </a:ext>
            </a:extLst>
          </p:cNvPr>
          <p:cNvGrpSpPr/>
          <p:nvPr/>
        </p:nvGrpSpPr>
        <p:grpSpPr>
          <a:xfrm>
            <a:off x="1290914" y="4769332"/>
            <a:ext cx="4473838" cy="369332"/>
            <a:chOff x="1290914" y="4769332"/>
            <a:chExt cx="4473838" cy="369332"/>
          </a:xfrm>
        </p:grpSpPr>
        <p:sp>
          <p:nvSpPr>
            <p:cNvPr id="10" name="Rectangle 9">
              <a:extLst>
                <a:ext uri="{FF2B5EF4-FFF2-40B4-BE49-F238E27FC236}">
                  <a16:creationId xmlns:a16="http://schemas.microsoft.com/office/drawing/2014/main" id="{518A3818-3EE7-FE60-391C-EE9578A03033}"/>
                </a:ext>
              </a:extLst>
            </p:cNvPr>
            <p:cNvSpPr/>
            <p:nvPr/>
          </p:nvSpPr>
          <p:spPr>
            <a:xfrm>
              <a:off x="1896033" y="4769332"/>
              <a:ext cx="3868719" cy="369332"/>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Ordering information</a:t>
              </a:r>
            </a:p>
          </p:txBody>
        </p:sp>
        <p:grpSp>
          <p:nvGrpSpPr>
            <p:cNvPr id="42" name="Group 41">
              <a:extLst>
                <a:ext uri="{FF2B5EF4-FFF2-40B4-BE49-F238E27FC236}">
                  <a16:creationId xmlns:a16="http://schemas.microsoft.com/office/drawing/2014/main" id="{502364C3-26C9-C9F2-E874-F18C6D5DF0AA}"/>
                </a:ext>
              </a:extLst>
            </p:cNvPr>
            <p:cNvGrpSpPr/>
            <p:nvPr/>
          </p:nvGrpSpPr>
          <p:grpSpPr>
            <a:xfrm>
              <a:off x="1290914" y="4769332"/>
              <a:ext cx="524435" cy="369332"/>
              <a:chOff x="1788458" y="1870284"/>
              <a:chExt cx="524435" cy="369332"/>
            </a:xfrm>
          </p:grpSpPr>
          <p:sp>
            <p:nvSpPr>
              <p:cNvPr id="43" name="TextBox 42">
                <a:extLst>
                  <a:ext uri="{FF2B5EF4-FFF2-40B4-BE49-F238E27FC236}">
                    <a16:creationId xmlns:a16="http://schemas.microsoft.com/office/drawing/2014/main" id="{D8C716D5-027C-8158-332A-CDE774EA388D}"/>
                  </a:ext>
                </a:extLst>
              </p:cNvPr>
              <p:cNvSpPr txBox="1"/>
              <p:nvPr/>
            </p:nvSpPr>
            <p:spPr>
              <a:xfrm>
                <a:off x="1788458" y="1870284"/>
                <a:ext cx="524435" cy="369332"/>
              </a:xfrm>
              <a:prstGeom prst="rect">
                <a:avLst/>
              </a:prstGeom>
              <a:noFill/>
            </p:spPr>
            <p:txBody>
              <a:bodyPr wrap="square" rtlCol="0">
                <a:sp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06 </a:t>
                </a:r>
              </a:p>
            </p:txBody>
          </p:sp>
          <p:cxnSp>
            <p:nvCxnSpPr>
              <p:cNvPr id="44" name="Straight Connector 43">
                <a:extLst>
                  <a:ext uri="{FF2B5EF4-FFF2-40B4-BE49-F238E27FC236}">
                    <a16:creationId xmlns:a16="http://schemas.microsoft.com/office/drawing/2014/main" id="{E1A641C7-8E9E-0130-89C5-51245256740B}"/>
                  </a:ext>
                </a:extLst>
              </p:cNvPr>
              <p:cNvCxnSpPr>
                <a:cxnSpLocks/>
              </p:cNvCxnSpPr>
              <p:nvPr/>
            </p:nvCxnSpPr>
            <p:spPr>
              <a:xfrm>
                <a:off x="2312893" y="1883731"/>
                <a:ext cx="0" cy="27406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grpSp>
        <p:nvGrpSpPr>
          <p:cNvPr id="27" name="Group 26">
            <a:extLst>
              <a:ext uri="{FF2B5EF4-FFF2-40B4-BE49-F238E27FC236}">
                <a16:creationId xmlns:a16="http://schemas.microsoft.com/office/drawing/2014/main" id="{ED4BCC28-7677-9097-3CAF-C759165C24C8}"/>
              </a:ext>
            </a:extLst>
          </p:cNvPr>
          <p:cNvGrpSpPr/>
          <p:nvPr/>
        </p:nvGrpSpPr>
        <p:grpSpPr>
          <a:xfrm>
            <a:off x="1290914" y="5385298"/>
            <a:ext cx="4473838" cy="369332"/>
            <a:chOff x="1290914" y="5385298"/>
            <a:chExt cx="4473838" cy="369332"/>
          </a:xfrm>
        </p:grpSpPr>
        <p:sp>
          <p:nvSpPr>
            <p:cNvPr id="5" name="Rectangle 4">
              <a:extLst>
                <a:ext uri="{FF2B5EF4-FFF2-40B4-BE49-F238E27FC236}">
                  <a16:creationId xmlns:a16="http://schemas.microsoft.com/office/drawing/2014/main" id="{4EC94E6D-9837-C324-74A5-C8724B949CC7}"/>
                </a:ext>
              </a:extLst>
            </p:cNvPr>
            <p:cNvSpPr/>
            <p:nvPr/>
          </p:nvSpPr>
          <p:spPr>
            <a:xfrm>
              <a:off x="1896033" y="5385298"/>
              <a:ext cx="3868719" cy="369332"/>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Important Safety Information</a:t>
              </a:r>
            </a:p>
          </p:txBody>
        </p:sp>
        <p:grpSp>
          <p:nvGrpSpPr>
            <p:cNvPr id="8" name="Group 7">
              <a:extLst>
                <a:ext uri="{FF2B5EF4-FFF2-40B4-BE49-F238E27FC236}">
                  <a16:creationId xmlns:a16="http://schemas.microsoft.com/office/drawing/2014/main" id="{5B2FD7E7-5CC6-B16E-5878-8F80980B384F}"/>
                </a:ext>
              </a:extLst>
            </p:cNvPr>
            <p:cNvGrpSpPr/>
            <p:nvPr/>
          </p:nvGrpSpPr>
          <p:grpSpPr>
            <a:xfrm>
              <a:off x="1290914" y="5385298"/>
              <a:ext cx="524435" cy="369332"/>
              <a:chOff x="1788458" y="1870284"/>
              <a:chExt cx="524435" cy="369332"/>
            </a:xfrm>
          </p:grpSpPr>
          <p:sp>
            <p:nvSpPr>
              <p:cNvPr id="11" name="TextBox 10">
                <a:extLst>
                  <a:ext uri="{FF2B5EF4-FFF2-40B4-BE49-F238E27FC236}">
                    <a16:creationId xmlns:a16="http://schemas.microsoft.com/office/drawing/2014/main" id="{57B05A00-14E8-7997-9AC9-19126102B246}"/>
                  </a:ext>
                </a:extLst>
              </p:cNvPr>
              <p:cNvSpPr txBox="1"/>
              <p:nvPr/>
            </p:nvSpPr>
            <p:spPr>
              <a:xfrm>
                <a:off x="1788458" y="1870284"/>
                <a:ext cx="524435" cy="369332"/>
              </a:xfrm>
              <a:prstGeom prst="rect">
                <a:avLst/>
              </a:prstGeom>
              <a:noFill/>
            </p:spPr>
            <p:txBody>
              <a:bodyPr wrap="square" rtlCol="0">
                <a:sp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07 </a:t>
                </a:r>
              </a:p>
            </p:txBody>
          </p:sp>
          <p:cxnSp>
            <p:nvCxnSpPr>
              <p:cNvPr id="12" name="Straight Connector 11">
                <a:extLst>
                  <a:ext uri="{FF2B5EF4-FFF2-40B4-BE49-F238E27FC236}">
                    <a16:creationId xmlns:a16="http://schemas.microsoft.com/office/drawing/2014/main" id="{CE012E35-4E08-50BF-E5B0-CF75AFBAF717}"/>
                  </a:ext>
                </a:extLst>
              </p:cNvPr>
              <p:cNvCxnSpPr>
                <a:cxnSpLocks/>
              </p:cNvCxnSpPr>
              <p:nvPr/>
            </p:nvCxnSpPr>
            <p:spPr>
              <a:xfrm>
                <a:off x="2312893" y="1883731"/>
                <a:ext cx="0" cy="27406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7893312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6DC1FB0-C13D-45E3-8A96-93ED98C9D7FD}"/>
              </a:ext>
            </a:extLst>
          </p:cNvPr>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028" name="think-cell Slide" r:id="rId6" imgW="270" imgH="270" progId="TCLayout.ActiveDocument.1">
                  <p:embed/>
                </p:oleObj>
              </mc:Choice>
              <mc:Fallback>
                <p:oleObj name="think-cell Slide" r:id="rId6" imgW="270" imgH="270" progId="TCLayout.ActiveDocument.1">
                  <p:embed/>
                  <p:pic>
                    <p:nvPicPr>
                      <p:cNvPr id="3" name="Object 2" hidden="1">
                        <a:extLst>
                          <a:ext uri="{FF2B5EF4-FFF2-40B4-BE49-F238E27FC236}">
                            <a16:creationId xmlns:a16="http://schemas.microsoft.com/office/drawing/2014/main" id="{76DC1FB0-C13D-45E3-8A96-93ED98C9D7FD}"/>
                          </a:ext>
                        </a:extLst>
                      </p:cNvPr>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A5D4A621-5A16-40F3-B525-7CB620F8C8CD}"/>
              </a:ext>
            </a:extLst>
          </p:cNvPr>
          <p:cNvSpPr/>
          <p:nvPr>
            <p:custDataLst>
              <p:tags r:id="rId3"/>
            </p:custDataLst>
          </p:nvPr>
        </p:nvSpPr>
        <p:spPr bwMode="auto">
          <a:xfrm>
            <a:off x="1524000" y="0"/>
            <a:ext cx="158750" cy="158750"/>
          </a:xfrm>
          <a:prstGeom prst="rect">
            <a:avLst/>
          </a:prstGeom>
          <a:solidFill>
            <a:srgbClr val="FF00FF"/>
          </a:solidFill>
          <a:ln w="9525" cap="flat" cmpd="sng" algn="ctr">
            <a:solidFill>
              <a:srgbClr val="FFFF00"/>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algn="ctr">
              <a:lnSpc>
                <a:spcPct val="85000"/>
              </a:lnSpc>
            </a:pPr>
            <a:endParaRPr lang="en-US" sz="1400" dirty="0">
              <a:solidFill>
                <a:srgbClr val="FFFF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 name="Rectangle 4">
            <a:extLst>
              <a:ext uri="{FF2B5EF4-FFF2-40B4-BE49-F238E27FC236}">
                <a16:creationId xmlns:a16="http://schemas.microsoft.com/office/drawing/2014/main" id="{F648A6FD-D815-4009-866C-86FE2E2176D9}"/>
              </a:ext>
            </a:extLst>
          </p:cNvPr>
          <p:cNvSpPr/>
          <p:nvPr/>
        </p:nvSpPr>
        <p:spPr>
          <a:xfrm>
            <a:off x="2328131" y="2737778"/>
            <a:ext cx="8575259" cy="1031051"/>
          </a:xfrm>
          <a:prstGeom prst="rect">
            <a:avLst/>
          </a:prstGeom>
        </p:spPr>
        <p:txBody>
          <a:bodyPr wrap="square">
            <a:spAutoFit/>
          </a:bodyPr>
          <a:lstStyle/>
          <a:p>
            <a:pPr marL="742950" lvl="1" indent="-285750">
              <a:spcBef>
                <a:spcPts val="600"/>
              </a:spcBef>
              <a:buClr>
                <a:srgbClr val="0063BE"/>
              </a:buClr>
              <a:buFont typeface="Arial" panose="020B0604020202020204" pitchFamily="34" charset="0"/>
              <a:buChar char="•"/>
            </a:pPr>
            <a:r>
              <a:rPr lang="en-US" alt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Omegaven is not indicated for the prevention of PNAC. It has not been demonstrated that Omegaven prevents PNAC in parenteral nutrition (PN)-dependent patients</a:t>
            </a:r>
          </a:p>
          <a:p>
            <a:pPr marL="742950" lvl="1" indent="-285750">
              <a:spcBef>
                <a:spcPts val="600"/>
              </a:spcBef>
              <a:buClr>
                <a:srgbClr val="0063BE"/>
              </a:buClr>
              <a:buFont typeface="Arial" panose="020B0604020202020204" pitchFamily="34" charset="0"/>
              <a:buChar char="•"/>
            </a:pPr>
            <a:r>
              <a:rPr lang="en-US" alt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It has not been demonstrated that the clinical outcomes observed in patients treated with Omegaven are a result of the omega-6: omega-3 fatty acid ratio of the product</a:t>
            </a:r>
          </a:p>
        </p:txBody>
      </p:sp>
      <p:grpSp>
        <p:nvGrpSpPr>
          <p:cNvPr id="6" name="Group 5">
            <a:extLst>
              <a:ext uri="{FF2B5EF4-FFF2-40B4-BE49-F238E27FC236}">
                <a16:creationId xmlns:a16="http://schemas.microsoft.com/office/drawing/2014/main" id="{861AB876-26E9-4360-B3F4-5F907E253903}"/>
              </a:ext>
            </a:extLst>
          </p:cNvPr>
          <p:cNvGrpSpPr/>
          <p:nvPr/>
        </p:nvGrpSpPr>
        <p:grpSpPr>
          <a:xfrm>
            <a:off x="912284" y="1572546"/>
            <a:ext cx="9991106" cy="759451"/>
            <a:chOff x="-847106" y="1581883"/>
            <a:chExt cx="9991106" cy="558002"/>
          </a:xfrm>
        </p:grpSpPr>
        <p:sp>
          <p:nvSpPr>
            <p:cNvPr id="7" name="Rectangle 6">
              <a:extLst>
                <a:ext uri="{FF2B5EF4-FFF2-40B4-BE49-F238E27FC236}">
                  <a16:creationId xmlns:a16="http://schemas.microsoft.com/office/drawing/2014/main" id="{F1CDE334-2064-4A3A-9504-6667723C3061}"/>
                </a:ext>
              </a:extLst>
            </p:cNvPr>
            <p:cNvSpPr/>
            <p:nvPr/>
          </p:nvSpPr>
          <p:spPr bwMode="auto">
            <a:xfrm>
              <a:off x="-847106" y="1581883"/>
              <a:ext cx="9991106" cy="558001"/>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algn="ctr"/>
              <a:r>
                <a:rPr lang="en-US" altLang="en-US" b="1" dirty="0">
                  <a:solidFill>
                    <a:srgbClr val="003862">
                      <a:lumMod val="90000"/>
                      <a:lumOff val="10000"/>
                    </a:srgbClr>
                  </a:solidFill>
                  <a:latin typeface="Verdana"/>
                </a:rPr>
                <a:t>Omegaven is indicated as a source of calories and fatty acids in pediatric patients with parenteral nutrition-associated cholestasis (PNAC)</a:t>
              </a:r>
              <a:r>
                <a:rPr lang="en-US" altLang="en-US" baseline="30000" dirty="0">
                  <a:solidFill>
                    <a:srgbClr val="003862">
                      <a:lumMod val="90000"/>
                      <a:lumOff val="10000"/>
                    </a:srgbClr>
                  </a:solidFill>
                  <a:latin typeface="Verdana"/>
                </a:rPr>
                <a:t>1</a:t>
              </a:r>
            </a:p>
          </p:txBody>
        </p:sp>
        <p:cxnSp>
          <p:nvCxnSpPr>
            <p:cNvPr id="8" name="Straight Connector 7">
              <a:extLst>
                <a:ext uri="{FF2B5EF4-FFF2-40B4-BE49-F238E27FC236}">
                  <a16:creationId xmlns:a16="http://schemas.microsoft.com/office/drawing/2014/main" id="{9808BA33-73AB-4F4A-B538-769DE0E5FFF7}"/>
                </a:ext>
              </a:extLst>
            </p:cNvPr>
            <p:cNvCxnSpPr/>
            <p:nvPr/>
          </p:nvCxnSpPr>
          <p:spPr bwMode="auto">
            <a:xfrm>
              <a:off x="0" y="2139885"/>
              <a:ext cx="9144000" cy="0"/>
            </a:xfrm>
            <a:prstGeom prst="line">
              <a:avLst/>
            </a:prstGeom>
            <a:solidFill>
              <a:schemeClr val="accent1"/>
            </a:solidFill>
            <a:ln w="25400" cap="flat" cmpd="sng" algn="ctr">
              <a:gradFill flip="none" rotWithShape="1">
                <a:gsLst>
                  <a:gs pos="0">
                    <a:schemeClr val="accent4">
                      <a:lumMod val="10000"/>
                      <a:lumOff val="90000"/>
                    </a:schemeClr>
                  </a:gs>
                  <a:gs pos="54000">
                    <a:schemeClr val="accent4">
                      <a:lumMod val="50000"/>
                      <a:lumOff val="50000"/>
                      <a:alpha val="75000"/>
                    </a:schemeClr>
                  </a:gs>
                  <a:gs pos="100000">
                    <a:schemeClr val="accent4">
                      <a:lumMod val="10000"/>
                      <a:lumOff val="90000"/>
                    </a:schemeClr>
                  </a:gs>
                </a:gsLst>
                <a:lin ang="0" scaled="1"/>
                <a:tileRect/>
              </a:gradFill>
              <a:prstDash val="solid"/>
              <a:round/>
              <a:headEnd type="none" w="med" len="med"/>
              <a:tailEnd type="none" w="med" len="med"/>
            </a:ln>
            <a:effectLst/>
          </p:spPr>
        </p:cxnSp>
      </p:grpSp>
      <p:grpSp>
        <p:nvGrpSpPr>
          <p:cNvPr id="12" name="Group 11">
            <a:extLst>
              <a:ext uri="{FF2B5EF4-FFF2-40B4-BE49-F238E27FC236}">
                <a16:creationId xmlns:a16="http://schemas.microsoft.com/office/drawing/2014/main" id="{240F5E21-1DBD-4158-AA1F-595C309D48DB}"/>
              </a:ext>
            </a:extLst>
          </p:cNvPr>
          <p:cNvGrpSpPr/>
          <p:nvPr/>
        </p:nvGrpSpPr>
        <p:grpSpPr>
          <a:xfrm>
            <a:off x="912284" y="2687492"/>
            <a:ext cx="1842470" cy="1171841"/>
            <a:chOff x="-6" y="973346"/>
            <a:chExt cx="10235944" cy="1171841"/>
          </a:xfrm>
          <a:solidFill>
            <a:schemeClr val="accent5">
              <a:lumMod val="20000"/>
              <a:lumOff val="80000"/>
            </a:schemeClr>
          </a:solidFill>
        </p:grpSpPr>
        <p:sp>
          <p:nvSpPr>
            <p:cNvPr id="13" name="Rectangle 12">
              <a:extLst>
                <a:ext uri="{FF2B5EF4-FFF2-40B4-BE49-F238E27FC236}">
                  <a16:creationId xmlns:a16="http://schemas.microsoft.com/office/drawing/2014/main" id="{507E868C-B35A-494E-BC0A-FEE6AA7E4584}"/>
                </a:ext>
              </a:extLst>
            </p:cNvPr>
            <p:cNvSpPr/>
            <p:nvPr/>
          </p:nvSpPr>
          <p:spPr bwMode="auto">
            <a:xfrm>
              <a:off x="-6" y="973346"/>
              <a:ext cx="10235944" cy="1171841"/>
            </a:xfrm>
            <a:prstGeom prst="rect">
              <a:avLst/>
            </a:prstGeom>
            <a:grpFill/>
            <a:ln w="9525" cap="flat" cmpd="sng" algn="ctr">
              <a:noFill/>
              <a:prstDash val="solid"/>
              <a:round/>
              <a:headEnd type="none" w="med" len="med"/>
              <a:tailEnd type="none" w="med" len="med"/>
            </a:ln>
            <a:effectLst/>
          </p:spPr>
          <p:txBody>
            <a:bodyPr vert="horz" wrap="square" lIns="182880" tIns="0" rIns="91440" bIns="0" numCol="1" rtlCol="0" anchor="ctr" anchorCtr="0" compatLnSpc="1">
              <a:prstTxWarp prst="textNoShape">
                <a:avLst/>
              </a:prstTxWarp>
            </a:bodyPr>
            <a:lstStyle/>
            <a:p>
              <a:pPr>
                <a:lnSpc>
                  <a:spcPct val="95000"/>
                </a:lnSpc>
                <a:spcBef>
                  <a:spcPts val="1200"/>
                </a:spcBef>
              </a:pPr>
              <a:r>
                <a:rPr lang="en-US" b="1" dirty="0">
                  <a:solidFill>
                    <a:srgbClr val="003862">
                      <a:lumMod val="90000"/>
                      <a:lumOff val="10000"/>
                    </a:srgbClr>
                  </a:solidFill>
                  <a:latin typeface="Verdana" panose="020B0604030504040204" pitchFamily="34" charset="0"/>
                  <a:ea typeface="Verdana" panose="020B0604030504040204" pitchFamily="34" charset="0"/>
                  <a:cs typeface="Verdana" panose="020B0604030504040204" pitchFamily="34" charset="0"/>
                </a:rPr>
                <a:t>Limitations of Use</a:t>
              </a:r>
              <a:r>
                <a:rPr lang="en-US" b="1" baseline="30000" dirty="0">
                  <a:solidFill>
                    <a:srgbClr val="003862">
                      <a:lumMod val="90000"/>
                      <a:lumOff val="10000"/>
                    </a:srgbClr>
                  </a:solidFill>
                  <a:latin typeface="Verdana" panose="020B0604030504040204" pitchFamily="34" charset="0"/>
                  <a:ea typeface="Verdana" panose="020B0604030504040204" pitchFamily="34" charset="0"/>
                  <a:cs typeface="Verdana" panose="020B0604030504040204" pitchFamily="34" charset="0"/>
                </a:rPr>
                <a:t>1</a:t>
              </a:r>
            </a:p>
          </p:txBody>
        </p:sp>
        <p:cxnSp>
          <p:nvCxnSpPr>
            <p:cNvPr id="14" name="Straight Connector 13">
              <a:extLst>
                <a:ext uri="{FF2B5EF4-FFF2-40B4-BE49-F238E27FC236}">
                  <a16:creationId xmlns:a16="http://schemas.microsoft.com/office/drawing/2014/main" id="{08D5577A-A595-48C2-A794-35FFAAF6DCEE}"/>
                </a:ext>
              </a:extLst>
            </p:cNvPr>
            <p:cNvCxnSpPr/>
            <p:nvPr/>
          </p:nvCxnSpPr>
          <p:spPr bwMode="auto">
            <a:xfrm>
              <a:off x="0" y="2139885"/>
              <a:ext cx="9144000" cy="0"/>
            </a:xfrm>
            <a:prstGeom prst="line">
              <a:avLst/>
            </a:prstGeom>
            <a:grpFill/>
            <a:ln w="25400" cap="flat" cmpd="sng" algn="ctr">
              <a:gradFill flip="none" rotWithShape="1">
                <a:gsLst>
                  <a:gs pos="0">
                    <a:schemeClr val="accent4">
                      <a:lumMod val="10000"/>
                      <a:lumOff val="90000"/>
                    </a:schemeClr>
                  </a:gs>
                  <a:gs pos="54000">
                    <a:schemeClr val="accent4">
                      <a:lumMod val="50000"/>
                      <a:lumOff val="50000"/>
                      <a:alpha val="75000"/>
                    </a:schemeClr>
                  </a:gs>
                  <a:gs pos="100000">
                    <a:schemeClr val="accent4">
                      <a:lumMod val="10000"/>
                      <a:lumOff val="90000"/>
                    </a:schemeClr>
                  </a:gs>
                </a:gsLst>
                <a:lin ang="0" scaled="1"/>
                <a:tileRect/>
              </a:gra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1E6B1679-30B5-41B8-AC77-DB3BBC650972}"/>
              </a:ext>
            </a:extLst>
          </p:cNvPr>
          <p:cNvGrpSpPr/>
          <p:nvPr/>
        </p:nvGrpSpPr>
        <p:grpSpPr>
          <a:xfrm>
            <a:off x="912284" y="3946534"/>
            <a:ext cx="1842470" cy="1238236"/>
            <a:chOff x="0" y="1090693"/>
            <a:chExt cx="10235944" cy="1054494"/>
          </a:xfrm>
          <a:solidFill>
            <a:schemeClr val="accent5">
              <a:lumMod val="20000"/>
              <a:lumOff val="80000"/>
            </a:schemeClr>
          </a:solidFill>
        </p:grpSpPr>
        <p:sp>
          <p:nvSpPr>
            <p:cNvPr id="16" name="Rectangle 15">
              <a:extLst>
                <a:ext uri="{FF2B5EF4-FFF2-40B4-BE49-F238E27FC236}">
                  <a16:creationId xmlns:a16="http://schemas.microsoft.com/office/drawing/2014/main" id="{085157AB-7F56-4EED-A2DC-599BF550A587}"/>
                </a:ext>
              </a:extLst>
            </p:cNvPr>
            <p:cNvSpPr/>
            <p:nvPr/>
          </p:nvSpPr>
          <p:spPr bwMode="auto">
            <a:xfrm>
              <a:off x="0" y="1090693"/>
              <a:ext cx="10235944" cy="1054494"/>
            </a:xfrm>
            <a:prstGeom prst="rect">
              <a:avLst/>
            </a:prstGeom>
            <a:grpFill/>
            <a:ln w="9525" cap="flat" cmpd="sng" algn="ctr">
              <a:noFill/>
              <a:prstDash val="solid"/>
              <a:round/>
              <a:headEnd type="none" w="med" len="med"/>
              <a:tailEnd type="none" w="med" len="med"/>
            </a:ln>
            <a:effectLst/>
          </p:spPr>
          <p:txBody>
            <a:bodyPr vert="horz" wrap="square" lIns="182880" tIns="0" rIns="91440" bIns="0" numCol="1" rtlCol="0" anchor="ctr" anchorCtr="0" compatLnSpc="1">
              <a:prstTxWarp prst="textNoShape">
                <a:avLst/>
              </a:prstTxWarp>
            </a:bodyPr>
            <a:lstStyle/>
            <a:p>
              <a:pPr>
                <a:lnSpc>
                  <a:spcPct val="95000"/>
                </a:lnSpc>
                <a:spcBef>
                  <a:spcPts val="1200"/>
                </a:spcBef>
              </a:pPr>
              <a:r>
                <a:rPr lang="en-US" b="1" dirty="0">
                  <a:solidFill>
                    <a:srgbClr val="003862">
                      <a:lumMod val="90000"/>
                      <a:lumOff val="10000"/>
                    </a:srgbClr>
                  </a:solidFill>
                  <a:latin typeface="Verdana" panose="020B0604030504040204" pitchFamily="34" charset="0"/>
                  <a:ea typeface="Verdana" panose="020B0604030504040204" pitchFamily="34" charset="0"/>
                  <a:cs typeface="Verdana" panose="020B0604030504040204" pitchFamily="34" charset="0"/>
                </a:rPr>
                <a:t>Contra-indications</a:t>
              </a:r>
              <a:r>
                <a:rPr lang="en-US" b="1" baseline="30000" dirty="0">
                  <a:solidFill>
                    <a:srgbClr val="003862">
                      <a:lumMod val="90000"/>
                      <a:lumOff val="10000"/>
                    </a:srgbClr>
                  </a:solidFill>
                  <a:latin typeface="Verdana" panose="020B0604030504040204" pitchFamily="34" charset="0"/>
                  <a:ea typeface="Verdana" panose="020B0604030504040204" pitchFamily="34" charset="0"/>
                  <a:cs typeface="Verdana" panose="020B0604030504040204" pitchFamily="34" charset="0"/>
                </a:rPr>
                <a:t>1</a:t>
              </a:r>
            </a:p>
          </p:txBody>
        </p:sp>
        <p:cxnSp>
          <p:nvCxnSpPr>
            <p:cNvPr id="17" name="Straight Connector 16">
              <a:extLst>
                <a:ext uri="{FF2B5EF4-FFF2-40B4-BE49-F238E27FC236}">
                  <a16:creationId xmlns:a16="http://schemas.microsoft.com/office/drawing/2014/main" id="{CC9E86BA-B64F-47F1-A111-89807CD4A213}"/>
                </a:ext>
              </a:extLst>
            </p:cNvPr>
            <p:cNvCxnSpPr/>
            <p:nvPr/>
          </p:nvCxnSpPr>
          <p:spPr bwMode="auto">
            <a:xfrm>
              <a:off x="0" y="2139885"/>
              <a:ext cx="9144000" cy="0"/>
            </a:xfrm>
            <a:prstGeom prst="line">
              <a:avLst/>
            </a:prstGeom>
            <a:grpFill/>
            <a:ln w="25400" cap="flat" cmpd="sng" algn="ctr">
              <a:gradFill flip="none" rotWithShape="1">
                <a:gsLst>
                  <a:gs pos="0">
                    <a:schemeClr val="accent4">
                      <a:lumMod val="10000"/>
                      <a:lumOff val="90000"/>
                    </a:schemeClr>
                  </a:gs>
                  <a:gs pos="54000">
                    <a:schemeClr val="accent4">
                      <a:lumMod val="50000"/>
                      <a:lumOff val="50000"/>
                      <a:alpha val="75000"/>
                    </a:schemeClr>
                  </a:gs>
                  <a:gs pos="100000">
                    <a:schemeClr val="accent4">
                      <a:lumMod val="10000"/>
                      <a:lumOff val="90000"/>
                    </a:schemeClr>
                  </a:gs>
                </a:gsLst>
                <a:lin ang="0" scaled="1"/>
                <a:tileRect/>
              </a:gradFill>
              <a:prstDash val="solid"/>
              <a:round/>
              <a:headEnd type="none" w="med" len="med"/>
              <a:tailEnd type="none" w="med" len="med"/>
            </a:ln>
            <a:effectLst/>
          </p:spPr>
        </p:cxnSp>
      </p:grpSp>
      <p:sp>
        <p:nvSpPr>
          <p:cNvPr id="18" name="Rectangle 17">
            <a:extLst>
              <a:ext uri="{FF2B5EF4-FFF2-40B4-BE49-F238E27FC236}">
                <a16:creationId xmlns:a16="http://schemas.microsoft.com/office/drawing/2014/main" id="{5BE6E84D-1751-4834-B9CB-2A3F4228680A}"/>
              </a:ext>
            </a:extLst>
          </p:cNvPr>
          <p:cNvSpPr/>
          <p:nvPr/>
        </p:nvSpPr>
        <p:spPr>
          <a:xfrm>
            <a:off x="2304964" y="3903933"/>
            <a:ext cx="8204698" cy="1323439"/>
          </a:xfrm>
          <a:prstGeom prst="rect">
            <a:avLst/>
          </a:prstGeom>
        </p:spPr>
        <p:txBody>
          <a:bodyPr wrap="square">
            <a:spAutoFit/>
          </a:bodyPr>
          <a:lstStyle/>
          <a:p>
            <a:pPr marL="742950" lvl="1" indent="-285750">
              <a:spcBef>
                <a:spcPts val="600"/>
              </a:spcBef>
              <a:buClr>
                <a:srgbClr val="0063BE"/>
              </a:buClr>
              <a:buFont typeface="Arial" panose="020B0604020202020204" pitchFamily="34" charset="0"/>
              <a:buChar char="•"/>
            </a:pPr>
            <a:r>
              <a:rPr lang="en-US" alt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Known hypersensitivity to fish or egg protein or to any of the active ingredients or excipients</a:t>
            </a:r>
          </a:p>
          <a:p>
            <a:pPr marL="742950" lvl="1" indent="-285750">
              <a:spcBef>
                <a:spcPts val="600"/>
              </a:spcBef>
              <a:buClr>
                <a:srgbClr val="0063BE"/>
              </a:buClr>
              <a:buFont typeface="Arial" panose="020B0604020202020204" pitchFamily="34" charset="0"/>
              <a:buChar char="•"/>
            </a:pPr>
            <a:r>
              <a:rPr lang="en-US" alt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Severe hemorrhagic disorders</a:t>
            </a:r>
          </a:p>
          <a:p>
            <a:pPr marL="742950" lvl="1" indent="-285750">
              <a:spcBef>
                <a:spcPts val="600"/>
              </a:spcBef>
              <a:buClr>
                <a:srgbClr val="0063BE"/>
              </a:buClr>
              <a:buFont typeface="Arial" panose="020B0604020202020204" pitchFamily="34" charset="0"/>
              <a:buChar char="•"/>
            </a:pPr>
            <a:r>
              <a:rPr lang="en-US" alt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Severe hyperlipidemia or severe disorders of lipid metabolism with serum triglycerides greater than 1,000 mg/dL</a:t>
            </a:r>
          </a:p>
        </p:txBody>
      </p:sp>
      <p:sp>
        <p:nvSpPr>
          <p:cNvPr id="20" name="Rectangle 19">
            <a:extLst>
              <a:ext uri="{FF2B5EF4-FFF2-40B4-BE49-F238E27FC236}">
                <a16:creationId xmlns:a16="http://schemas.microsoft.com/office/drawing/2014/main" id="{78165AB7-A7BC-B841-84A7-31F5E329DC82}"/>
              </a:ext>
            </a:extLst>
          </p:cNvPr>
          <p:cNvSpPr/>
          <p:nvPr/>
        </p:nvSpPr>
        <p:spPr>
          <a:xfrm>
            <a:off x="667985" y="6145590"/>
            <a:ext cx="6096000" cy="230832"/>
          </a:xfrm>
          <a:prstGeom prst="rect">
            <a:avLst/>
          </a:prstGeom>
        </p:spPr>
        <p:txBody>
          <a:bodyPr>
            <a:spAutoFit/>
          </a:bodyPr>
          <a:lstStyle/>
          <a:p>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1. Omegaven Prescribing Information, Fresenius Kabi USA, LLC. 2020.</a:t>
            </a:r>
          </a:p>
        </p:txBody>
      </p:sp>
      <p:pic>
        <p:nvPicPr>
          <p:cNvPr id="19" name="Graphic 18">
            <a:extLst>
              <a:ext uri="{FF2B5EF4-FFF2-40B4-BE49-F238E27FC236}">
                <a16:creationId xmlns:a16="http://schemas.microsoft.com/office/drawing/2014/main" id="{B6A264A5-1544-552D-404B-E3FD2286B0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6819" y="-114759"/>
            <a:ext cx="5163318" cy="1681080"/>
          </a:xfrm>
          <a:prstGeom prst="rect">
            <a:avLst/>
          </a:prstGeom>
        </p:spPr>
      </p:pic>
      <p:sp>
        <p:nvSpPr>
          <p:cNvPr id="2" name="Rectangle 1">
            <a:extLst>
              <a:ext uri="{FF2B5EF4-FFF2-40B4-BE49-F238E27FC236}">
                <a16:creationId xmlns:a16="http://schemas.microsoft.com/office/drawing/2014/main" id="{AEE23EAD-A2C1-FF50-A4C2-0F327F346220}"/>
              </a:ext>
            </a:extLst>
          </p:cNvPr>
          <p:cNvSpPr/>
          <p:nvPr/>
        </p:nvSpPr>
        <p:spPr>
          <a:xfrm>
            <a:off x="667985" y="5787538"/>
            <a:ext cx="7620643" cy="341119"/>
          </a:xfrm>
          <a:prstGeom prst="rect">
            <a:avLst/>
          </a:prstGeom>
        </p:spPr>
        <p:txBody>
          <a:bodyPr wrap="square">
            <a:spAutoFit/>
          </a:bodyPr>
          <a:lstStyle/>
          <a:p>
            <a:pPr lvl="0">
              <a:lnSpc>
                <a:spcPts val="2180"/>
              </a:lnSpc>
            </a:pPr>
            <a:r>
              <a:rPr lang="en-US" sz="1400" b="1" dirty="0">
                <a:solidFill>
                  <a:srgbClr val="4472C4"/>
                </a:solidFill>
                <a:latin typeface="Verdana"/>
              </a:rPr>
              <a:t>Please see Brief Summary of Prescribing Information on Slides 36-41.</a:t>
            </a:r>
          </a:p>
        </p:txBody>
      </p:sp>
    </p:spTree>
    <p:extLst>
      <p:ext uri="{BB962C8B-B14F-4D97-AF65-F5344CB8AC3E}">
        <p14:creationId xmlns:p14="http://schemas.microsoft.com/office/powerpoint/2010/main" val="36295831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D6F4C04E-F3A9-5746-8F84-3666C6C81F7C}"/>
              </a:ext>
            </a:extLst>
          </p:cNvPr>
          <p:cNvSpPr>
            <a:spLocks noGrp="1"/>
          </p:cNvSpPr>
          <p:nvPr>
            <p:ph type="title"/>
          </p:nvPr>
        </p:nvSpPr>
        <p:spPr>
          <a:xfrm>
            <a:off x="912286" y="568410"/>
            <a:ext cx="8192956" cy="682808"/>
          </a:xfrm>
        </p:spPr>
        <p:txBody>
          <a:bodyPr>
            <a:norm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What is PNAC?</a:t>
            </a:r>
          </a:p>
        </p:txBody>
      </p:sp>
      <p:grpSp>
        <p:nvGrpSpPr>
          <p:cNvPr id="27" name="Group 26">
            <a:extLst>
              <a:ext uri="{FF2B5EF4-FFF2-40B4-BE49-F238E27FC236}">
                <a16:creationId xmlns:a16="http://schemas.microsoft.com/office/drawing/2014/main" id="{B2518AD7-15BE-BC4C-8797-CB56EC2D242E}"/>
              </a:ext>
            </a:extLst>
          </p:cNvPr>
          <p:cNvGrpSpPr/>
          <p:nvPr/>
        </p:nvGrpSpPr>
        <p:grpSpPr>
          <a:xfrm>
            <a:off x="6115978" y="2247815"/>
            <a:ext cx="4930052" cy="1824611"/>
            <a:chOff x="6609340" y="3175485"/>
            <a:chExt cx="4930052" cy="1824611"/>
          </a:xfrm>
        </p:grpSpPr>
        <p:sp>
          <p:nvSpPr>
            <p:cNvPr id="11" name="TextBox 10">
              <a:extLst>
                <a:ext uri="{FF2B5EF4-FFF2-40B4-BE49-F238E27FC236}">
                  <a16:creationId xmlns:a16="http://schemas.microsoft.com/office/drawing/2014/main" id="{8F058A54-A36B-694D-9475-28FEB3EBB954}"/>
                </a:ext>
              </a:extLst>
            </p:cNvPr>
            <p:cNvSpPr txBox="1"/>
            <p:nvPr/>
          </p:nvSpPr>
          <p:spPr>
            <a:xfrm>
              <a:off x="6622625" y="3175485"/>
              <a:ext cx="4916767"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Most commonly defined as</a:t>
              </a:r>
              <a:r>
                <a:rPr kumimoji="0" lang="en-US" sz="1600" b="1" i="0" u="none" strike="noStrike" kern="1200" cap="none" spc="0" normalizeH="0" baseline="3000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2-5</a:t>
              </a: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p>
          </p:txBody>
        </p:sp>
        <p:sp>
          <p:nvSpPr>
            <p:cNvPr id="15" name="Rectangle 14">
              <a:extLst>
                <a:ext uri="{FF2B5EF4-FFF2-40B4-BE49-F238E27FC236}">
                  <a16:creationId xmlns:a16="http://schemas.microsoft.com/office/drawing/2014/main" id="{9F91F48C-C31B-D849-886D-536E87190593}"/>
                </a:ext>
              </a:extLst>
            </p:cNvPr>
            <p:cNvSpPr/>
            <p:nvPr/>
          </p:nvSpPr>
          <p:spPr>
            <a:xfrm>
              <a:off x="6625389" y="3448482"/>
              <a:ext cx="3199915"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Direct or conjugated bilirubin</a:t>
              </a:r>
            </a:p>
          </p:txBody>
        </p:sp>
        <p:sp>
          <p:nvSpPr>
            <p:cNvPr id="17" name="Rectangle 16">
              <a:extLst>
                <a:ext uri="{FF2B5EF4-FFF2-40B4-BE49-F238E27FC236}">
                  <a16:creationId xmlns:a16="http://schemas.microsoft.com/office/drawing/2014/main" id="{66ADDA98-326A-C14D-A9A7-3ED0382A851C}"/>
                </a:ext>
              </a:extLst>
            </p:cNvPr>
            <p:cNvSpPr/>
            <p:nvPr/>
          </p:nvSpPr>
          <p:spPr>
            <a:xfrm>
              <a:off x="6641437" y="3700296"/>
              <a:ext cx="2406309"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2BB"/>
                  </a:solidFill>
                  <a:effectLst/>
                  <a:uLnTx/>
                  <a:uFillTx/>
                  <a:latin typeface="Verdana" panose="020B0604030504040204" pitchFamily="34" charset="0"/>
                  <a:ea typeface="Verdana" panose="020B0604030504040204" pitchFamily="34" charset="0"/>
                  <a:cs typeface="Verdana" panose="020B0604030504040204" pitchFamily="34" charset="0"/>
                </a:rPr>
                <a:t>&gt;2 mg/dL</a:t>
              </a:r>
              <a:endParaRPr kumimoji="0" lang="en-US" sz="2800" b="1" i="0" u="none" strike="noStrike" kern="1200" cap="none" spc="0" normalizeH="0" baseline="0" noProof="0" dirty="0">
                <a:ln>
                  <a:noFill/>
                </a:ln>
                <a:solidFill>
                  <a:srgbClr val="0072BB"/>
                </a:solidFill>
                <a:effectLst/>
                <a:uLnTx/>
                <a:uFillTx/>
                <a:latin typeface="Arial" charset="0"/>
                <a:ea typeface="ＭＳ Ｐゴシック" pitchFamily="34" charset="-128"/>
                <a:cs typeface="+mn-cs"/>
              </a:endParaRPr>
            </a:p>
          </p:txBody>
        </p:sp>
        <p:sp>
          <p:nvSpPr>
            <p:cNvPr id="18" name="Rectangle 17">
              <a:extLst>
                <a:ext uri="{FF2B5EF4-FFF2-40B4-BE49-F238E27FC236}">
                  <a16:creationId xmlns:a16="http://schemas.microsoft.com/office/drawing/2014/main" id="{E8B13675-BCB8-3546-B3F7-3D366710AF52}"/>
                </a:ext>
              </a:extLst>
            </p:cNvPr>
            <p:cNvSpPr/>
            <p:nvPr/>
          </p:nvSpPr>
          <p:spPr>
            <a:xfrm>
              <a:off x="6609340" y="4228872"/>
              <a:ext cx="2924006"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 patients who receive PN</a:t>
              </a:r>
            </a:p>
          </p:txBody>
        </p:sp>
        <p:sp>
          <p:nvSpPr>
            <p:cNvPr id="19" name="Rectangle 18">
              <a:extLst>
                <a:ext uri="{FF2B5EF4-FFF2-40B4-BE49-F238E27FC236}">
                  <a16:creationId xmlns:a16="http://schemas.microsoft.com/office/drawing/2014/main" id="{067BDAE3-904F-C647-B113-40A939AAB4A2}"/>
                </a:ext>
              </a:extLst>
            </p:cNvPr>
            <p:cNvSpPr/>
            <p:nvPr/>
          </p:nvSpPr>
          <p:spPr>
            <a:xfrm>
              <a:off x="6625390" y="4476876"/>
              <a:ext cx="2406309"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2BB"/>
                  </a:solidFill>
                  <a:effectLst/>
                  <a:uLnTx/>
                  <a:uFillTx/>
                  <a:latin typeface="Verdana" panose="020B0604030504040204" pitchFamily="34" charset="0"/>
                  <a:ea typeface="Verdana" panose="020B0604030504040204" pitchFamily="34" charset="0"/>
                  <a:cs typeface="Verdana" panose="020B0604030504040204" pitchFamily="34" charset="0"/>
                </a:rPr>
                <a:t>&gt;2 weeks</a:t>
              </a:r>
              <a:endParaRPr kumimoji="0" lang="en-US" sz="2800" b="1" i="0" u="none" strike="noStrike" kern="1200" cap="none" spc="0" normalizeH="0" baseline="0" noProof="0" dirty="0">
                <a:ln>
                  <a:noFill/>
                </a:ln>
                <a:solidFill>
                  <a:srgbClr val="0072BB"/>
                </a:solidFill>
                <a:effectLst/>
                <a:uLnTx/>
                <a:uFillTx/>
                <a:latin typeface="Arial" charset="0"/>
                <a:ea typeface="ＭＳ Ｐゴシック" pitchFamily="34" charset="-128"/>
                <a:cs typeface="+mn-cs"/>
              </a:endParaRPr>
            </a:p>
          </p:txBody>
        </p:sp>
      </p:grpSp>
      <p:grpSp>
        <p:nvGrpSpPr>
          <p:cNvPr id="26" name="Group 25">
            <a:extLst>
              <a:ext uri="{FF2B5EF4-FFF2-40B4-BE49-F238E27FC236}">
                <a16:creationId xmlns:a16="http://schemas.microsoft.com/office/drawing/2014/main" id="{1DBC37EC-D97D-584D-A468-E0290777EF78}"/>
              </a:ext>
            </a:extLst>
          </p:cNvPr>
          <p:cNvGrpSpPr/>
          <p:nvPr/>
        </p:nvGrpSpPr>
        <p:grpSpPr>
          <a:xfrm>
            <a:off x="1570209" y="2239417"/>
            <a:ext cx="4708161" cy="1745205"/>
            <a:chOff x="1734688" y="3177947"/>
            <a:chExt cx="4708161" cy="1745205"/>
          </a:xfrm>
        </p:grpSpPr>
        <p:sp>
          <p:nvSpPr>
            <p:cNvPr id="6" name="TextBox 5">
              <a:extLst>
                <a:ext uri="{FF2B5EF4-FFF2-40B4-BE49-F238E27FC236}">
                  <a16:creationId xmlns:a16="http://schemas.microsoft.com/office/drawing/2014/main" id="{33EE23A6-CF72-2E44-8BA0-DC23C8CD4CF0}"/>
                </a:ext>
              </a:extLst>
            </p:cNvPr>
            <p:cNvSpPr txBox="1"/>
            <p:nvPr/>
          </p:nvSpPr>
          <p:spPr>
            <a:xfrm>
              <a:off x="3178479" y="3537444"/>
              <a:ext cx="2839452"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Intestinal failure-associated liver disease</a:t>
              </a:r>
            </a:p>
          </p:txBody>
        </p:sp>
        <p:sp>
          <p:nvSpPr>
            <p:cNvPr id="7" name="TextBox 6">
              <a:extLst>
                <a:ext uri="{FF2B5EF4-FFF2-40B4-BE49-F238E27FC236}">
                  <a16:creationId xmlns:a16="http://schemas.microsoft.com/office/drawing/2014/main" id="{0A8A8433-A806-CD4B-9C7B-39B73B819AF8}"/>
                </a:ext>
              </a:extLst>
            </p:cNvPr>
            <p:cNvSpPr txBox="1"/>
            <p:nvPr/>
          </p:nvSpPr>
          <p:spPr>
            <a:xfrm>
              <a:off x="3186302" y="4338377"/>
              <a:ext cx="3256547"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Parenteral nutrition-associated liver disease</a:t>
              </a:r>
            </a:p>
          </p:txBody>
        </p:sp>
        <p:sp>
          <p:nvSpPr>
            <p:cNvPr id="8" name="TextBox 7">
              <a:extLst>
                <a:ext uri="{FF2B5EF4-FFF2-40B4-BE49-F238E27FC236}">
                  <a16:creationId xmlns:a16="http://schemas.microsoft.com/office/drawing/2014/main" id="{36046A2D-2E15-3640-BA34-FF9FF3EE5AA4}"/>
                </a:ext>
              </a:extLst>
            </p:cNvPr>
            <p:cNvSpPr txBox="1"/>
            <p:nvPr/>
          </p:nvSpPr>
          <p:spPr>
            <a:xfrm>
              <a:off x="1734688" y="3177947"/>
              <a:ext cx="373781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Commonly known as</a:t>
              </a:r>
              <a:r>
                <a:rPr kumimoji="0" lang="en-US" sz="1600" b="1" i="0" u="none" strike="noStrike" kern="1200" cap="none" spc="0" normalizeH="0" baseline="3000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a:t>
              </a: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p>
          </p:txBody>
        </p:sp>
        <p:sp>
          <p:nvSpPr>
            <p:cNvPr id="9" name="Rectangle 8">
              <a:extLst>
                <a:ext uri="{FF2B5EF4-FFF2-40B4-BE49-F238E27FC236}">
                  <a16:creationId xmlns:a16="http://schemas.microsoft.com/office/drawing/2014/main" id="{6086478B-8784-F44E-A810-0A3FB0B5BE10}"/>
                </a:ext>
              </a:extLst>
            </p:cNvPr>
            <p:cNvSpPr/>
            <p:nvPr/>
          </p:nvSpPr>
          <p:spPr>
            <a:xfrm>
              <a:off x="1734688" y="3568222"/>
              <a:ext cx="1700463"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2BB"/>
                  </a:solidFill>
                  <a:effectLst/>
                  <a:uLnTx/>
                  <a:uFillTx/>
                  <a:latin typeface="Verdana" panose="020B0604030504040204" pitchFamily="34" charset="0"/>
                  <a:ea typeface="Verdana" panose="020B0604030504040204" pitchFamily="34" charset="0"/>
                  <a:cs typeface="Verdana" panose="020B0604030504040204" pitchFamily="34" charset="0"/>
                </a:rPr>
                <a:t>IFALD</a:t>
              </a:r>
              <a:endParaRPr kumimoji="0" lang="en-US" sz="2800" b="1" i="0" u="none" strike="noStrike" kern="1200" cap="none" spc="0" normalizeH="0" baseline="0" noProof="0" dirty="0">
                <a:ln>
                  <a:noFill/>
                </a:ln>
                <a:solidFill>
                  <a:srgbClr val="0072BB"/>
                </a:solidFill>
                <a:effectLst/>
                <a:uLnTx/>
                <a:uFillTx/>
                <a:latin typeface="Arial" charset="0"/>
                <a:ea typeface="ＭＳ Ｐゴシック" pitchFamily="34" charset="-128"/>
                <a:cs typeface="+mn-cs"/>
              </a:endParaRPr>
            </a:p>
          </p:txBody>
        </p:sp>
        <p:sp>
          <p:nvSpPr>
            <p:cNvPr id="10" name="Rectangle 9">
              <a:extLst>
                <a:ext uri="{FF2B5EF4-FFF2-40B4-BE49-F238E27FC236}">
                  <a16:creationId xmlns:a16="http://schemas.microsoft.com/office/drawing/2014/main" id="{9479A6A4-0BD8-DC4F-A6D7-5D840D6821FE}"/>
                </a:ext>
              </a:extLst>
            </p:cNvPr>
            <p:cNvSpPr/>
            <p:nvPr/>
          </p:nvSpPr>
          <p:spPr>
            <a:xfrm>
              <a:off x="1742511" y="4399932"/>
              <a:ext cx="1700463"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2BB"/>
                  </a:solidFill>
                  <a:effectLst/>
                  <a:uLnTx/>
                  <a:uFillTx/>
                  <a:latin typeface="Verdana" panose="020B0604030504040204" pitchFamily="34" charset="0"/>
                  <a:ea typeface="Verdana" panose="020B0604030504040204" pitchFamily="34" charset="0"/>
                  <a:cs typeface="Verdana" panose="020B0604030504040204" pitchFamily="34" charset="0"/>
                </a:rPr>
                <a:t>PNALD</a:t>
              </a:r>
              <a:endParaRPr kumimoji="0" lang="en-US" sz="2800" b="1" i="0" u="none" strike="noStrike" kern="1200" cap="none" spc="0" normalizeH="0" baseline="0" noProof="0" dirty="0">
                <a:ln>
                  <a:noFill/>
                </a:ln>
                <a:solidFill>
                  <a:srgbClr val="0072BB"/>
                </a:solidFill>
                <a:effectLst/>
                <a:uLnTx/>
                <a:uFillTx/>
                <a:latin typeface="Arial" charset="0"/>
                <a:ea typeface="ＭＳ Ｐゴシック" pitchFamily="34" charset="-128"/>
                <a:cs typeface="+mn-cs"/>
              </a:endParaRPr>
            </a:p>
          </p:txBody>
        </p:sp>
      </p:grpSp>
      <p:sp>
        <p:nvSpPr>
          <p:cNvPr id="33" name="Rectangle 32">
            <a:extLst>
              <a:ext uri="{FF2B5EF4-FFF2-40B4-BE49-F238E27FC236}">
                <a16:creationId xmlns:a16="http://schemas.microsoft.com/office/drawing/2014/main" id="{EDF631C9-3329-134F-9ECB-2F90D35EC967}"/>
              </a:ext>
            </a:extLst>
          </p:cNvPr>
          <p:cNvSpPr/>
          <p:nvPr/>
        </p:nvSpPr>
        <p:spPr>
          <a:xfrm>
            <a:off x="742420" y="5221841"/>
            <a:ext cx="10890814" cy="11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p>
            <a:pPr marL="0" marR="0" lvl="0" indent="0" algn="l" defTabSz="914400" rtl="0" eaLnBrk="1" fontAlgn="base" latinLnBrk="0" hangingPunct="1">
              <a:lnSpc>
                <a:spcPct val="90000"/>
              </a:lnSpc>
              <a:spcBef>
                <a:spcPts val="200"/>
              </a:spcBef>
              <a:spcAft>
                <a:spcPct val="0"/>
              </a:spcAft>
              <a:buClrTx/>
              <a:buSzTx/>
              <a:buFontTx/>
              <a:buNone/>
              <a:tabLst>
                <a:tab pos="8248650" algn="r"/>
              </a:tabLst>
              <a:defRPr/>
            </a:pP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1. </a:t>
            </a:r>
            <a:r>
              <a:rPr kumimoji="0" lang="en-US" sz="900" b="0" i="0"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Cahova</a:t>
            </a: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M, </a:t>
            </a:r>
            <a:r>
              <a:rPr kumimoji="0" lang="en-US" sz="900" b="0" i="0"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Bratova</a:t>
            </a: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M, Wohl P. Parenteral nutrition-associated liver disease: the role of the gut microbiota. </a:t>
            </a:r>
            <a:r>
              <a:rPr kumimoji="0" lang="en-US" sz="900" b="0" i="1"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Nutrients.</a:t>
            </a: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2017;9(9):987. 2. </a:t>
            </a:r>
            <a:r>
              <a:rPr kumimoji="0" lang="en-US" sz="900" b="0" i="0"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Lapillonne</a:t>
            </a: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A, Mis NM, Goulet O, van den Akker CHP, Wu J, </a:t>
            </a:r>
            <a:r>
              <a:rPr kumimoji="0" lang="en-US" sz="900" b="0" i="0"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Koletzko</a:t>
            </a: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B. ESPGHAN/ESPEN/ESPR/CSPEN guidelines on pediatric parenteral nutrition: Lipids. </a:t>
            </a:r>
            <a:r>
              <a:rPr kumimoji="0" lang="en-US" sz="900" b="0" i="1"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Clin </a:t>
            </a:r>
            <a:r>
              <a:rPr kumimoji="0" lang="en-US" sz="900" b="0" i="1"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Nutr</a:t>
            </a:r>
            <a:r>
              <a:rPr kumimoji="0" lang="en-US" sz="900" b="0" i="1"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2018;37(6 </a:t>
            </a:r>
            <a:r>
              <a:rPr kumimoji="0" lang="en-US" sz="900" b="0" i="0"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pt</a:t>
            </a: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B):2324-2336. 3. Gupta K, Wang H, Amin SB. Parenteral nutrition-associated cholestasis in premature infants: role of macronutrients. </a:t>
            </a:r>
            <a:r>
              <a:rPr kumimoji="0" lang="en-US" sz="900" b="0" i="1"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JPEN J </a:t>
            </a:r>
            <a:r>
              <a:rPr kumimoji="0" lang="en-US" sz="900" b="0" i="1"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Parenter</a:t>
            </a:r>
            <a:r>
              <a:rPr kumimoji="0" lang="en-US" sz="900" b="0" i="1"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Enteral </a:t>
            </a:r>
            <a:r>
              <a:rPr kumimoji="0" lang="en-US" sz="900" b="0" i="1"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Nutr</a:t>
            </a: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2016;40(3):335-341. 4. </a:t>
            </a:r>
            <a:r>
              <a:rPr kumimoji="0" lang="en-US" sz="900" b="0" i="0"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Hojsak</a:t>
            </a: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I, </a:t>
            </a:r>
            <a:r>
              <a:rPr kumimoji="0" lang="en-US" sz="900" b="0" i="0"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Colomb</a:t>
            </a: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V, </a:t>
            </a:r>
            <a:r>
              <a:rPr kumimoji="0" lang="en-US" sz="900" b="0" i="0"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Braegger</a:t>
            </a: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C, et al. ESPHGAN Committee on Nutrition Position Paper. Intravenous lipid emulsions and risk of hepatotoxicity in infants and children: a systematic review and meta-analysis. </a:t>
            </a:r>
            <a:r>
              <a:rPr kumimoji="0" lang="en-US" sz="900" b="0" i="1"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J </a:t>
            </a:r>
            <a:r>
              <a:rPr kumimoji="0" lang="en-US" sz="900" b="0" i="1"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Pediatr</a:t>
            </a:r>
            <a:r>
              <a:rPr kumimoji="0" lang="en-US" sz="900" b="0" i="1"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Gastroenterol </a:t>
            </a:r>
            <a:r>
              <a:rPr kumimoji="0" lang="en-US" sz="900" b="0" i="1"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Nutr</a:t>
            </a:r>
            <a:r>
              <a:rPr kumimoji="0" lang="en-US" sz="900" b="0" i="1"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2016;62(5):776-792. 5. </a:t>
            </a:r>
            <a:r>
              <a:rPr kumimoji="0" lang="en-US" sz="900" b="0" i="0"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Lauriti</a:t>
            </a: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G, Zani A, </a:t>
            </a:r>
            <a:r>
              <a:rPr kumimoji="0" lang="en-US" sz="900" b="0" i="0"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Aufieri</a:t>
            </a: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R, et al. Incidence, prevention, and treatment of parenteral nutrition-associated cholestasis and intestinal failure-associated liver disease in infants and children: a systematic review. </a:t>
            </a:r>
            <a:r>
              <a:rPr kumimoji="0" lang="en-US" sz="900" b="0" i="1"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JPEN J </a:t>
            </a:r>
            <a:r>
              <a:rPr kumimoji="0" lang="en-US" sz="900" b="0" i="1"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Parenter</a:t>
            </a:r>
            <a:r>
              <a:rPr kumimoji="0" lang="en-US" sz="900" b="0" i="1"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Enteral </a:t>
            </a:r>
            <a:r>
              <a:rPr kumimoji="0" lang="en-US" sz="900" b="0" i="1"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Nutr</a:t>
            </a:r>
            <a:r>
              <a:rPr kumimoji="0" lang="en-US" sz="900" b="0" i="1"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2014;38(1):70-85. 6. Tillman EM, Helms RA. Omega-3 long chain polyunsaturated fatty acids for treatment of parenteral nutrition-associated liver disease: a review of the literature. </a:t>
            </a:r>
            <a:r>
              <a:rPr kumimoji="0" lang="en-US" sz="900" b="0" i="1"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J </a:t>
            </a:r>
            <a:r>
              <a:rPr kumimoji="0" lang="en-US" sz="900" b="0" i="1"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Pediatr</a:t>
            </a:r>
            <a:r>
              <a:rPr kumimoji="0" lang="en-US" sz="900" b="0" i="1"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900" b="0" i="1"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Pharmacol</a:t>
            </a:r>
            <a:r>
              <a:rPr kumimoji="0" lang="en-US" sz="900" b="0" i="1"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900" b="0" i="1"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Ther</a:t>
            </a:r>
            <a:r>
              <a:rPr kumimoji="0" lang="en-US" sz="9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Verdana" panose="020B0604030504040204" pitchFamily="34" charset="0"/>
              </a:rPr>
              <a:t>. 2011;16(1):31-38.</a:t>
            </a:r>
          </a:p>
        </p:txBody>
      </p:sp>
      <p:cxnSp>
        <p:nvCxnSpPr>
          <p:cNvPr id="4" name="Straight Connector 3">
            <a:extLst>
              <a:ext uri="{FF2B5EF4-FFF2-40B4-BE49-F238E27FC236}">
                <a16:creationId xmlns:a16="http://schemas.microsoft.com/office/drawing/2014/main" id="{06BA1BC3-3558-AD4A-A48E-4E6B8675B56D}"/>
              </a:ext>
            </a:extLst>
          </p:cNvPr>
          <p:cNvCxnSpPr>
            <a:cxnSpLocks/>
          </p:cNvCxnSpPr>
          <p:nvPr/>
        </p:nvCxnSpPr>
        <p:spPr>
          <a:xfrm>
            <a:off x="1407415" y="3270584"/>
            <a:ext cx="82691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7100F1D-CCF4-3D49-87A4-7A326EDBBF0E}"/>
              </a:ext>
            </a:extLst>
          </p:cNvPr>
          <p:cNvCxnSpPr>
            <a:cxnSpLocks/>
          </p:cNvCxnSpPr>
          <p:nvPr/>
        </p:nvCxnSpPr>
        <p:spPr>
          <a:xfrm>
            <a:off x="1394889" y="4072426"/>
            <a:ext cx="8281698"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ounded Rectangle 27">
            <a:hlinkClick r:id="" action="ppaction://noaction" highlightClick="1"/>
            <a:extLst>
              <a:ext uri="{FF2B5EF4-FFF2-40B4-BE49-F238E27FC236}">
                <a16:creationId xmlns:a16="http://schemas.microsoft.com/office/drawing/2014/main" id="{393A8FE4-E252-834A-9DA3-842661381470}"/>
              </a:ext>
            </a:extLst>
          </p:cNvPr>
          <p:cNvSpPr/>
          <p:nvPr/>
        </p:nvSpPr>
        <p:spPr bwMode="auto">
          <a:xfrm>
            <a:off x="742420" y="4358222"/>
            <a:ext cx="10890814" cy="775814"/>
          </a:xfrm>
          <a:prstGeom prst="roundRect">
            <a:avLst/>
          </a:prstGeom>
          <a:solidFill>
            <a:srgbClr val="0070C0"/>
          </a:solidFill>
          <a:ln w="9525" cap="flat" cmpd="sng" algn="ctr">
            <a:solidFill>
              <a:srgbClr val="0072BB"/>
            </a:solidFill>
            <a:prstDash val="solid"/>
            <a:round/>
            <a:headEnd type="none" w="med" len="med"/>
            <a:tailEnd type="none" w="med" len="med"/>
          </a:ln>
          <a:effectLst/>
        </p:spPr>
        <p:txBody>
          <a:bodyPr vert="horz" wrap="square" lIns="182880" tIns="0" rIns="182880" bIns="0" numCol="1" rtlCol="0" anchor="ctr" anchorCtr="0" compatLnSpc="1">
            <a:prstTxWarp prst="textNoShape">
              <a:avLst/>
            </a:prstTxWarp>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Verdana"/>
                <a:ea typeface="ＭＳ Ｐゴシック" pitchFamily="34" charset="-128"/>
                <a:cs typeface="+mn-cs"/>
              </a:rPr>
              <a:t>Development of PNAC is associated with increased morbidity and mortality and can progress to liver fibrosis, hepatic failure, and death.</a:t>
            </a:r>
            <a:r>
              <a:rPr kumimoji="0" lang="en-US" sz="1800" b="0" i="0" u="none" strike="noStrike" kern="0" cap="none" spc="0" normalizeH="0" baseline="30000" noProof="0" dirty="0">
                <a:ln>
                  <a:noFill/>
                </a:ln>
                <a:solidFill>
                  <a:prstClr val="white"/>
                </a:solidFill>
                <a:effectLst/>
                <a:uLnTx/>
                <a:uFillTx/>
                <a:latin typeface="Verdana"/>
                <a:ea typeface="ＭＳ Ｐゴシック" pitchFamily="34" charset="-128"/>
                <a:cs typeface="+mn-cs"/>
              </a:rPr>
              <a:t>6</a:t>
            </a:r>
          </a:p>
        </p:txBody>
      </p:sp>
      <p:sp>
        <p:nvSpPr>
          <p:cNvPr id="2" name="TextBox 1">
            <a:extLst>
              <a:ext uri="{FF2B5EF4-FFF2-40B4-BE49-F238E27FC236}">
                <a16:creationId xmlns:a16="http://schemas.microsoft.com/office/drawing/2014/main" id="{EFCD3D83-CF2F-6146-A67E-D66CFEE9F31A}"/>
              </a:ext>
            </a:extLst>
          </p:cNvPr>
          <p:cNvSpPr txBox="1"/>
          <p:nvPr/>
        </p:nvSpPr>
        <p:spPr>
          <a:xfrm>
            <a:off x="912286" y="1418662"/>
            <a:ext cx="10437789"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PNAC is the onset of liver disease in the context of the administration of PN in patients with temporary or permanent intestinal failure.</a:t>
            </a:r>
            <a:r>
              <a:rPr kumimoji="0" lang="en-US" sz="1800" b="0" i="0" u="none" strike="noStrike" kern="1200" cap="none" spc="0" normalizeH="0" baseline="3000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a:t>
            </a:r>
          </a:p>
        </p:txBody>
      </p:sp>
    </p:spTree>
    <p:extLst>
      <p:ext uri="{BB962C8B-B14F-4D97-AF65-F5344CB8AC3E}">
        <p14:creationId xmlns:p14="http://schemas.microsoft.com/office/powerpoint/2010/main" val="312095288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750AED-4AB1-A23B-80A4-E94E00295F3B}"/>
              </a:ext>
            </a:extLst>
          </p:cNvPr>
          <p:cNvSpPr/>
          <p:nvPr/>
        </p:nvSpPr>
        <p:spPr>
          <a:xfrm>
            <a:off x="1252603" y="0"/>
            <a:ext cx="8918531" cy="325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aby sleeping in a crib&#10;&#10;Description automatically generated with medium confidence">
            <a:extLst>
              <a:ext uri="{FF2B5EF4-FFF2-40B4-BE49-F238E27FC236}">
                <a16:creationId xmlns:a16="http://schemas.microsoft.com/office/drawing/2014/main" id="{63BD13BA-EE79-6751-F056-AB9D8E11D7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83" t="148" r="5722" b="-148"/>
          <a:stretch/>
        </p:blipFill>
        <p:spPr>
          <a:xfrm>
            <a:off x="6598920" y="1693"/>
            <a:ext cx="5593080" cy="6858000"/>
          </a:xfrm>
          <a:prstGeom prst="rect">
            <a:avLst/>
          </a:prstGeom>
        </p:spPr>
      </p:pic>
      <p:sp>
        <p:nvSpPr>
          <p:cNvPr id="10" name="Rectangle 9">
            <a:extLst>
              <a:ext uri="{FF2B5EF4-FFF2-40B4-BE49-F238E27FC236}">
                <a16:creationId xmlns:a16="http://schemas.microsoft.com/office/drawing/2014/main" id="{8615F15D-2BF7-2714-BF08-A6C9707B42C8}"/>
              </a:ext>
            </a:extLst>
          </p:cNvPr>
          <p:cNvSpPr/>
          <p:nvPr/>
        </p:nvSpPr>
        <p:spPr>
          <a:xfrm>
            <a:off x="6585563" y="0"/>
            <a:ext cx="5606438" cy="6874933"/>
          </a:xfrm>
          <a:prstGeom prst="rect">
            <a:avLst/>
          </a:prstGeom>
          <a:gradFill>
            <a:gsLst>
              <a:gs pos="22000">
                <a:schemeClr val="bg1">
                  <a:lumMod val="0"/>
                  <a:lumOff val="100000"/>
                </a:schemeClr>
              </a:gs>
              <a:gs pos="92000">
                <a:schemeClr val="bg1">
                  <a:alpha val="0"/>
                </a:schemeClr>
              </a:gs>
              <a:gs pos="80000">
                <a:schemeClr val="bg1">
                  <a:alpha val="26852"/>
                </a:schemeClr>
              </a:gs>
            </a:gsLst>
            <a:lin ang="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7873D1-A879-5C3A-7225-9407ED78BE6E}"/>
              </a:ext>
            </a:extLst>
          </p:cNvPr>
          <p:cNvSpPr>
            <a:spLocks noGrp="1"/>
          </p:cNvSpPr>
          <p:nvPr>
            <p:ph type="ctrTitle"/>
          </p:nvPr>
        </p:nvSpPr>
        <p:spPr>
          <a:xfrm>
            <a:off x="679479" y="1503751"/>
            <a:ext cx="6046998" cy="1287050"/>
          </a:xfrm>
        </p:spPr>
        <p:txBody>
          <a:bodyPr>
            <a:normAutofit/>
          </a:bodyPr>
          <a:lstStyle/>
          <a:p>
            <a:r>
              <a:rPr lang="en-US" sz="2400" b="0" dirty="0"/>
              <a:t>Pediatric patients receiving Omegaven vs. soybean oil-based ILE:</a:t>
            </a:r>
          </a:p>
        </p:txBody>
      </p:sp>
      <p:sp>
        <p:nvSpPr>
          <p:cNvPr id="3" name="Content Placeholder 2">
            <a:extLst>
              <a:ext uri="{FF2B5EF4-FFF2-40B4-BE49-F238E27FC236}">
                <a16:creationId xmlns:a16="http://schemas.microsoft.com/office/drawing/2014/main" id="{7977C40C-77B5-4C14-7165-3BE71E1F9C5D}"/>
              </a:ext>
            </a:extLst>
          </p:cNvPr>
          <p:cNvSpPr>
            <a:spLocks noGrp="1"/>
          </p:cNvSpPr>
          <p:nvPr>
            <p:ph type="subTitle" idx="1"/>
          </p:nvPr>
        </p:nvSpPr>
        <p:spPr>
          <a:xfrm>
            <a:off x="679479" y="3000731"/>
            <a:ext cx="9023707" cy="2178604"/>
          </a:xfrm>
        </p:spPr>
        <p:txBody>
          <a:bodyPr>
            <a:noAutofit/>
          </a:bodyPr>
          <a:lstStyle/>
          <a:p>
            <a:pPr marL="285750" indent="-285750">
              <a:buFont typeface="Arial" panose="020B0604020202020204" pitchFamily="34" charset="0"/>
              <a:buChar char="•"/>
            </a:pPr>
            <a:r>
              <a:rPr lang="en-US" altLang="en-US" sz="1800" b="0" dirty="0"/>
              <a:t>Achieved age-appropriate growth</a:t>
            </a:r>
            <a:r>
              <a:rPr lang="en-US" altLang="en-US" sz="1800" b="0" baseline="30000" dirty="0"/>
              <a:t>1,2</a:t>
            </a:r>
          </a:p>
          <a:p>
            <a:pPr marL="285750" indent="-285750">
              <a:buFont typeface="Arial" panose="020B0604020202020204" pitchFamily="34" charset="0"/>
              <a:buChar char="•"/>
            </a:pPr>
            <a:r>
              <a:rPr lang="en-US" sz="1800" b="0" dirty="0"/>
              <a:t>Required fewer liver transplants</a:t>
            </a:r>
            <a:r>
              <a:rPr lang="en-US" sz="1800" b="0" baseline="30000" dirty="0"/>
              <a:t>2,3</a:t>
            </a:r>
          </a:p>
          <a:p>
            <a:pPr marL="285750" indent="-285750">
              <a:buFont typeface="Arial" panose="020B0604020202020204" pitchFamily="34" charset="0"/>
              <a:buChar char="•"/>
            </a:pPr>
            <a:r>
              <a:rPr lang="en-US" sz="1800" b="0" dirty="0"/>
              <a:t>Experienced resolution of cholestasis</a:t>
            </a:r>
            <a:r>
              <a:rPr lang="en-US" sz="1800" b="0" baseline="30000" dirty="0"/>
              <a:t>2,3</a:t>
            </a:r>
          </a:p>
          <a:p>
            <a:pPr marL="285750" indent="-285750">
              <a:buFont typeface="Arial" panose="020B0604020202020204" pitchFamily="34" charset="0"/>
              <a:buChar char="•"/>
            </a:pPr>
            <a:r>
              <a:rPr lang="en-US" sz="1800" b="0" dirty="0"/>
              <a:t>Were nourished for up to 2 years without clinical signs of EFAD</a:t>
            </a:r>
            <a:r>
              <a:rPr lang="en-US" sz="1800" b="0" baseline="30000" dirty="0"/>
              <a:t>1</a:t>
            </a:r>
            <a:endParaRPr lang="en-US" altLang="en-US" sz="1800" b="0" baseline="30000" dirty="0"/>
          </a:p>
        </p:txBody>
      </p:sp>
      <p:sp>
        <p:nvSpPr>
          <p:cNvPr id="7" name="Rectangle 6">
            <a:extLst>
              <a:ext uri="{FF2B5EF4-FFF2-40B4-BE49-F238E27FC236}">
                <a16:creationId xmlns:a16="http://schemas.microsoft.com/office/drawing/2014/main" id="{659C83A0-1010-F95F-C7BA-FF070DF4630F}"/>
              </a:ext>
            </a:extLst>
          </p:cNvPr>
          <p:cNvSpPr/>
          <p:nvPr/>
        </p:nvSpPr>
        <p:spPr>
          <a:xfrm>
            <a:off x="777100" y="5528734"/>
            <a:ext cx="10271900" cy="897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p>
            <a:pPr eaLnBrk="1" hangingPunct="1">
              <a:lnSpc>
                <a:spcPct val="90000"/>
              </a:lnSpc>
              <a:spcBef>
                <a:spcPts val="200"/>
              </a:spcBef>
              <a:tabLst>
                <a:tab pos="8248650" algn="r"/>
              </a:tabLst>
            </a:pP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1. Omegaven Prescribing Information, Fresenius Kabi USA, LLC. 2020. 2.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Gura</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KJ,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Premkumar</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MH, Calkins KL,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Puder</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M. Intravenous fish oil monotherapy as a source of calories and fatty acids promotes age-appropriate growth in pediatric patients with intestinal failure-associated liver disease. </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J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2020;219:98-105. 3.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Gura</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KM,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Premkumar</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MH, Calkins KL,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Puder</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M. Fish oil emulsion reduces liver injury and liver transplantation in children with intestinal failure-associated liver disease: a multicenter integrated study. </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J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2021;230:46-54.e2. </a:t>
            </a:r>
          </a:p>
          <a:p>
            <a:pPr eaLnBrk="1" hangingPunct="1">
              <a:lnSpc>
                <a:spcPct val="90000"/>
              </a:lnSpc>
              <a:spcBef>
                <a:spcPts val="200"/>
              </a:spcBef>
              <a:tabLst>
                <a:tab pos="8248650" algn="r"/>
              </a:tabLst>
            </a:pPr>
            <a:endPar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4856625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baby&#10;&#10;Description automatically generated with low confidence">
            <a:extLst>
              <a:ext uri="{FF2B5EF4-FFF2-40B4-BE49-F238E27FC236}">
                <a16:creationId xmlns:a16="http://schemas.microsoft.com/office/drawing/2014/main" id="{4EC83C22-8D8F-2126-69FB-2DBE365A1E63}"/>
              </a:ext>
            </a:extLst>
          </p:cNvPr>
          <p:cNvPicPr>
            <a:picLocks noChangeAspect="1"/>
          </p:cNvPicPr>
          <p:nvPr/>
        </p:nvPicPr>
        <p:blipFill rotWithShape="1">
          <a:blip r:embed="rId3">
            <a:extLst>
              <a:ext uri="{28A0092B-C50C-407E-A947-70E740481C1C}">
                <a14:useLocalDpi xmlns:a14="http://schemas.microsoft.com/office/drawing/2010/main" val="0"/>
              </a:ext>
            </a:extLst>
          </a:blip>
          <a:srcRect l="4318" r="40867"/>
          <a:stretch/>
        </p:blipFill>
        <p:spPr>
          <a:xfrm>
            <a:off x="6553200" y="0"/>
            <a:ext cx="5638800" cy="6858000"/>
          </a:xfrm>
          <a:prstGeom prst="rect">
            <a:avLst/>
          </a:prstGeom>
        </p:spPr>
      </p:pic>
      <p:sp>
        <p:nvSpPr>
          <p:cNvPr id="11" name="Rectangle 10">
            <a:extLst>
              <a:ext uri="{FF2B5EF4-FFF2-40B4-BE49-F238E27FC236}">
                <a16:creationId xmlns:a16="http://schemas.microsoft.com/office/drawing/2014/main" id="{66D8819C-D735-D2C8-9DB3-99624873418E}"/>
              </a:ext>
            </a:extLst>
          </p:cNvPr>
          <p:cNvSpPr/>
          <p:nvPr/>
        </p:nvSpPr>
        <p:spPr>
          <a:xfrm>
            <a:off x="6553200" y="-16933"/>
            <a:ext cx="4007071" cy="6874933"/>
          </a:xfrm>
          <a:prstGeom prst="rect">
            <a:avLst/>
          </a:prstGeom>
          <a:gradFill>
            <a:gsLst>
              <a:gs pos="22000">
                <a:schemeClr val="bg1">
                  <a:lumMod val="0"/>
                  <a:lumOff val="100000"/>
                </a:schemeClr>
              </a:gs>
              <a:gs pos="92000">
                <a:schemeClr val="bg1">
                  <a:alpha val="0"/>
                </a:schemeClr>
              </a:gs>
              <a:gs pos="80000">
                <a:schemeClr val="bg1">
                  <a:alpha val="26852"/>
                </a:schemeClr>
              </a:gs>
            </a:gsLst>
            <a:lin ang="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015B623-ED78-CB43-23C8-636DF750FA58}"/>
              </a:ext>
            </a:extLst>
          </p:cNvPr>
          <p:cNvSpPr>
            <a:spLocks noGrp="1"/>
          </p:cNvSpPr>
          <p:nvPr>
            <p:ph type="subTitle" idx="1"/>
          </p:nvPr>
        </p:nvSpPr>
        <p:spPr>
          <a:xfrm>
            <a:off x="667985" y="3602038"/>
            <a:ext cx="10000015" cy="1655762"/>
          </a:xfrm>
        </p:spPr>
        <p:txBody>
          <a:bodyPr/>
          <a:lstStyle/>
          <a:p>
            <a:r>
              <a:rPr lang="en-US" dirty="0"/>
              <a:t>Dosing and administration</a:t>
            </a:r>
          </a:p>
        </p:txBody>
      </p:sp>
      <p:sp>
        <p:nvSpPr>
          <p:cNvPr id="12" name="Rectangle 11">
            <a:extLst>
              <a:ext uri="{FF2B5EF4-FFF2-40B4-BE49-F238E27FC236}">
                <a16:creationId xmlns:a16="http://schemas.microsoft.com/office/drawing/2014/main" id="{574FB0B1-052B-5B54-2FBA-1F1EFF3595F1}"/>
              </a:ext>
            </a:extLst>
          </p:cNvPr>
          <p:cNvSpPr/>
          <p:nvPr/>
        </p:nvSpPr>
        <p:spPr>
          <a:xfrm>
            <a:off x="667985" y="6034592"/>
            <a:ext cx="7256816" cy="307777"/>
          </a:xfrm>
          <a:prstGeom prst="rect">
            <a:avLst/>
          </a:prstGeom>
        </p:spPr>
        <p:txBody>
          <a:bodyPr wrap="square">
            <a:spAutoFit/>
          </a:bodyPr>
          <a:lstStyle/>
          <a:p>
            <a:pPr lvl="0"/>
            <a:r>
              <a:rPr lang="en-US" sz="1400" b="1" dirty="0">
                <a:solidFill>
                  <a:srgbClr val="4472C4"/>
                </a:solidFill>
                <a:latin typeface="Verdana"/>
              </a:rPr>
              <a:t>Please see Brief Summary of Prescribing Information on Slides 36-41.</a:t>
            </a:r>
          </a:p>
        </p:txBody>
      </p:sp>
      <p:pic>
        <p:nvPicPr>
          <p:cNvPr id="14" name="Graphic 13">
            <a:extLst>
              <a:ext uri="{FF2B5EF4-FFF2-40B4-BE49-F238E27FC236}">
                <a16:creationId xmlns:a16="http://schemas.microsoft.com/office/drawing/2014/main" id="{D538CCBB-530A-2456-A579-BF3D786E13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1210" y="1664208"/>
            <a:ext cx="6712653" cy="2185515"/>
          </a:xfrm>
          <a:prstGeom prst="rect">
            <a:avLst/>
          </a:prstGeom>
        </p:spPr>
      </p:pic>
    </p:spTree>
    <p:extLst>
      <p:ext uri="{BB962C8B-B14F-4D97-AF65-F5344CB8AC3E}">
        <p14:creationId xmlns:p14="http://schemas.microsoft.com/office/powerpoint/2010/main" val="305966747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FE32886-D822-0633-8B76-E2F48FE819FF}"/>
              </a:ext>
            </a:extLst>
          </p:cNvPr>
          <p:cNvSpPr>
            <a:spLocks noGrp="1"/>
          </p:cNvSpPr>
          <p:nvPr>
            <p:ph type="title"/>
          </p:nvPr>
        </p:nvSpPr>
        <p:spPr/>
        <p:txBody>
          <a:bodyPr>
            <a:normAutofit/>
          </a:bodyPr>
          <a:lstStyle/>
          <a:p>
            <a:r>
              <a:rPr lang="en-US" dirty="0" err="1">
                <a:latin typeface="Verdana" panose="020B0604030504040204" pitchFamily="34" charset="0"/>
                <a:ea typeface="Verdana" panose="020B0604030504040204" pitchFamily="34" charset="0"/>
                <a:cs typeface="Verdana" panose="020B0604030504040204" pitchFamily="34" charset="0"/>
              </a:rPr>
              <a:t>Omegaven</a:t>
            </a:r>
            <a:r>
              <a:rPr lang="en-US" dirty="0">
                <a:latin typeface="Verdana" panose="020B0604030504040204" pitchFamily="34" charset="0"/>
                <a:ea typeface="Verdana" panose="020B0604030504040204" pitchFamily="34" charset="0"/>
                <a:cs typeface="Verdana" panose="020B0604030504040204" pitchFamily="34" charset="0"/>
              </a:rPr>
              <a:t> dosing</a:t>
            </a:r>
            <a:r>
              <a:rPr lang="en-US" baseline="30000" dirty="0">
                <a:latin typeface="Verdana" panose="020B0604030504040204" pitchFamily="34" charset="0"/>
                <a:ea typeface="Verdana" panose="020B0604030504040204" pitchFamily="34" charset="0"/>
                <a:cs typeface="Verdana" panose="020B0604030504040204" pitchFamily="34" charset="0"/>
              </a:rPr>
              <a:t>1</a:t>
            </a:r>
            <a:endParaRPr lang="en-US" dirty="0"/>
          </a:p>
        </p:txBody>
      </p:sp>
      <p:graphicFrame>
        <p:nvGraphicFramePr>
          <p:cNvPr id="2" name="Table 3">
            <a:extLst>
              <a:ext uri="{FF2B5EF4-FFF2-40B4-BE49-F238E27FC236}">
                <a16:creationId xmlns:a16="http://schemas.microsoft.com/office/drawing/2014/main" id="{3435771B-CDFF-0300-394A-853FDC6299E8}"/>
              </a:ext>
            </a:extLst>
          </p:cNvPr>
          <p:cNvGraphicFramePr>
            <a:graphicFrameLocks noGrp="1"/>
          </p:cNvGraphicFramePr>
          <p:nvPr>
            <p:extLst>
              <p:ext uri="{D42A27DB-BD31-4B8C-83A1-F6EECF244321}">
                <p14:modId xmlns:p14="http://schemas.microsoft.com/office/powerpoint/2010/main" val="3822698481"/>
              </p:ext>
            </p:extLst>
          </p:nvPr>
        </p:nvGraphicFramePr>
        <p:xfrm>
          <a:off x="4639731" y="1625600"/>
          <a:ext cx="6805135" cy="4148666"/>
        </p:xfrm>
        <a:graphic>
          <a:graphicData uri="http://schemas.openxmlformats.org/drawingml/2006/table">
            <a:tbl>
              <a:tblPr firstRow="1" bandRow="1">
                <a:tableStyleId>{5C22544A-7EE6-4342-B048-85BDC9FD1C3A}</a:tableStyleId>
              </a:tblPr>
              <a:tblGrid>
                <a:gridCol w="2339266">
                  <a:extLst>
                    <a:ext uri="{9D8B030D-6E8A-4147-A177-3AD203B41FA5}">
                      <a16:colId xmlns:a16="http://schemas.microsoft.com/office/drawing/2014/main" val="2891862100"/>
                    </a:ext>
                  </a:extLst>
                </a:gridCol>
                <a:gridCol w="4465869">
                  <a:extLst>
                    <a:ext uri="{9D8B030D-6E8A-4147-A177-3AD203B41FA5}">
                      <a16:colId xmlns:a16="http://schemas.microsoft.com/office/drawing/2014/main" val="3548061798"/>
                    </a:ext>
                  </a:extLst>
                </a:gridCol>
              </a:tblGrid>
              <a:tr h="874762">
                <a:tc>
                  <a:txBody>
                    <a:bodyPr/>
                    <a:lstStyle/>
                    <a:p>
                      <a:pPr algn="l"/>
                      <a:r>
                        <a:rPr lang="en-US" sz="1600" dirty="0">
                          <a:solidFill>
                            <a:srgbClr val="7030A0"/>
                          </a:solidFill>
                          <a:latin typeface="Verdana" panose="020B0604030504040204" pitchFamily="34" charset="0"/>
                          <a:ea typeface="Verdana" panose="020B0604030504040204" pitchFamily="34" charset="0"/>
                          <a:cs typeface="Verdana" panose="020B0604030504040204" pitchFamily="34" charset="0"/>
                        </a:rPr>
                        <a:t>Recommended Daily Dose/ Maximum Dose</a:t>
                      </a:r>
                    </a:p>
                  </a:txBody>
                  <a:tcPr anchor="ctr">
                    <a:lnB w="38100" cap="flat" cmpd="sng" algn="ctr">
                      <a:solidFill>
                        <a:schemeClr val="bg1"/>
                      </a:solidFill>
                      <a:prstDash val="solid"/>
                      <a:round/>
                      <a:headEnd type="none" w="med" len="med"/>
                      <a:tailEnd type="none" w="med" len="med"/>
                    </a:lnB>
                    <a:noFill/>
                  </a:tcPr>
                </a:tc>
                <a:tc>
                  <a:txBody>
                    <a:bodyPr/>
                    <a:lstStyle/>
                    <a:p>
                      <a:pPr algn="l"/>
                      <a:r>
                        <a:rPr lang="en-US" sz="1600" dirty="0">
                          <a:solidFill>
                            <a:srgbClr val="7030A0"/>
                          </a:solidFill>
                          <a:latin typeface="Verdana" panose="020B0604030504040204" pitchFamily="34" charset="0"/>
                          <a:ea typeface="Verdana" panose="020B0604030504040204" pitchFamily="34" charset="0"/>
                          <a:cs typeface="Verdana" panose="020B0604030504040204" pitchFamily="34" charset="0"/>
                        </a:rPr>
                        <a:t>Infusion Rate</a:t>
                      </a:r>
                    </a:p>
                  </a:txBody>
                  <a:tcPr anchor="ct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8272180"/>
                  </a:ext>
                </a:extLst>
              </a:tr>
              <a:tr h="10902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1 g/kg/day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alpha val="9804"/>
                      </a:srgbClr>
                    </a:solidFill>
                  </a:tcPr>
                </a:tc>
                <a:tc>
                  <a:txBody>
                    <a:bodyPr/>
                    <a:lstStyle/>
                    <a:p>
                      <a:pPr marL="0" indent="0">
                        <a:buFont typeface="Arial" panose="020B0604020202020204" pitchFamily="34" charset="0"/>
                        <a:buNone/>
                      </a:pPr>
                      <a:r>
                        <a:rPr lang="en-US" sz="16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Initial rate of infusion not to exceed </a:t>
                      </a:r>
                      <a:br>
                        <a:rPr lang="en-US" sz="16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br>
                      <a:r>
                        <a:rPr lang="en-US" sz="16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0.05 mL/minute for the first 15 to 30 minutes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alpha val="9804"/>
                      </a:srgbClr>
                    </a:solidFill>
                  </a:tcPr>
                </a:tc>
                <a:extLst>
                  <a:ext uri="{0D108BD9-81ED-4DB2-BD59-A6C34878D82A}">
                    <a16:rowId xmlns:a16="http://schemas.microsoft.com/office/drawing/2014/main" val="1212583546"/>
                  </a:ext>
                </a:extLst>
              </a:tr>
              <a:tr h="948725">
                <a:tc>
                  <a:txBody>
                    <a:bodyPr/>
                    <a:lstStyle/>
                    <a:p>
                      <a:endParaRPr lang="en-US" sz="1600" dirty="0">
                        <a:latin typeface="Verdana" panose="020B0604030504040204" pitchFamily="34" charset="0"/>
                        <a:ea typeface="Verdana" panose="020B0604030504040204" pitchFamily="34" charset="0"/>
                        <a:cs typeface="Verdana" panose="020B060403050404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6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If tolerated, gradually increase to the required rate after 30 minutes </a:t>
                      </a:r>
                    </a:p>
                  </a:txBody>
                  <a:tcPr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1565094"/>
                  </a:ext>
                </a:extLst>
              </a:tr>
              <a:tr h="1234957">
                <a:tc>
                  <a:txBody>
                    <a:bodyPr/>
                    <a:lstStyle/>
                    <a:p>
                      <a:endParaRPr lang="en-US" sz="1600" dirty="0">
                        <a:latin typeface="Verdana" panose="020B0604030504040204" pitchFamily="34" charset="0"/>
                        <a:ea typeface="Verdana" panose="020B0604030504040204" pitchFamily="34" charset="0"/>
                        <a:cs typeface="Verdana" panose="020B060403050404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6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Maximum infusion rate not to exceed </a:t>
                      </a:r>
                      <a:br>
                        <a:rPr lang="en-US" sz="16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br>
                      <a:r>
                        <a:rPr lang="en-US" sz="16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1.5 mL/kg/hour, corresponding to </a:t>
                      </a:r>
                      <a:br>
                        <a:rPr lang="en-US" sz="16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br>
                      <a:r>
                        <a:rPr lang="en-US" sz="16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0.15 g/kg/hour </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alpha val="9804"/>
                      </a:srgbClr>
                    </a:solidFill>
                  </a:tcPr>
                </a:tc>
                <a:extLst>
                  <a:ext uri="{0D108BD9-81ED-4DB2-BD59-A6C34878D82A}">
                    <a16:rowId xmlns:a16="http://schemas.microsoft.com/office/drawing/2014/main" val="2792886245"/>
                  </a:ext>
                </a:extLst>
              </a:tr>
            </a:tbl>
          </a:graphicData>
        </a:graphic>
      </p:graphicFrame>
      <p:sp>
        <p:nvSpPr>
          <p:cNvPr id="6" name="TextBox 5">
            <a:extLst>
              <a:ext uri="{FF2B5EF4-FFF2-40B4-BE49-F238E27FC236}">
                <a16:creationId xmlns:a16="http://schemas.microsoft.com/office/drawing/2014/main" id="{DB451F04-7986-4D05-B4D3-643F8F5F3286}"/>
              </a:ext>
            </a:extLst>
          </p:cNvPr>
          <p:cNvSpPr txBox="1"/>
          <p:nvPr/>
        </p:nvSpPr>
        <p:spPr>
          <a:xfrm>
            <a:off x="912284" y="2027406"/>
            <a:ext cx="3641582" cy="3746860"/>
          </a:xfrm>
          <a:prstGeom prst="rect">
            <a:avLst/>
          </a:prstGeom>
          <a:noFill/>
        </p:spPr>
        <p:txBody>
          <a:bodyPr wrap="square" rtlCol="0">
            <a:spAutoFit/>
          </a:bodyPr>
          <a:lstStyle/>
          <a:p>
            <a:pPr algn="ctr">
              <a:lnSpc>
                <a:spcPts val="3160"/>
              </a:lnSpc>
            </a:pPr>
            <a:r>
              <a:rPr lang="en-US" sz="2400" dirty="0">
                <a:solidFill>
                  <a:schemeClr val="accent1"/>
                </a:solidFill>
                <a:latin typeface="Verdana" panose="020B0604030504040204" pitchFamily="34" charset="0"/>
                <a:ea typeface="Verdana" panose="020B0604030504040204" pitchFamily="34" charset="0"/>
                <a:cs typeface="Verdana" panose="020B0604030504040204" pitchFamily="34" charset="0"/>
              </a:rPr>
              <a:t>Initiate Omegaven dosing as soon as direct or conjugated bilirubin (</a:t>
            </a:r>
            <a:r>
              <a:rPr lang="en-US" sz="2400" dirty="0" err="1">
                <a:solidFill>
                  <a:schemeClr val="accent1"/>
                </a:solidFill>
                <a:latin typeface="Verdana" panose="020B0604030504040204" pitchFamily="34" charset="0"/>
                <a:ea typeface="Verdana" panose="020B0604030504040204" pitchFamily="34" charset="0"/>
                <a:cs typeface="Verdana" panose="020B0604030504040204" pitchFamily="34" charset="0"/>
              </a:rPr>
              <a:t>DBil</a:t>
            </a:r>
            <a:r>
              <a:rPr lang="en-US" sz="2400" dirty="0">
                <a:solidFill>
                  <a:schemeClr val="accent1"/>
                </a:solidFill>
                <a:latin typeface="Verdana" panose="020B0604030504040204" pitchFamily="34" charset="0"/>
                <a:ea typeface="Verdana" panose="020B0604030504040204" pitchFamily="34" charset="0"/>
                <a:cs typeface="Verdana" panose="020B0604030504040204" pitchFamily="34" charset="0"/>
              </a:rPr>
              <a:t>) levels are </a:t>
            </a:r>
            <a:r>
              <a:rPr lang="en-US" sz="2400" u="sng" dirty="0">
                <a:solidFill>
                  <a:schemeClr val="accent1"/>
                </a:solidFill>
                <a:latin typeface="Verdana" panose="020B0604030504040204" pitchFamily="34" charset="0"/>
                <a:ea typeface="Verdana" panose="020B0604030504040204" pitchFamily="34" charset="0"/>
                <a:cs typeface="Verdana" panose="020B0604030504040204" pitchFamily="34" charset="0"/>
              </a:rPr>
              <a:t>&gt;</a:t>
            </a:r>
            <a:r>
              <a:rPr lang="en-US" sz="2400" dirty="0">
                <a:solidFill>
                  <a:schemeClr val="accent1"/>
                </a:solidFill>
                <a:latin typeface="Verdana" panose="020B0604030504040204" pitchFamily="34" charset="0"/>
                <a:ea typeface="Verdana" panose="020B0604030504040204" pitchFamily="34" charset="0"/>
                <a:cs typeface="Verdana" panose="020B0604030504040204" pitchFamily="34" charset="0"/>
              </a:rPr>
              <a:t>2 mg/dL in pediatric patients who are expected to be PN-dependent for at least 2 weeks.</a:t>
            </a:r>
          </a:p>
        </p:txBody>
      </p:sp>
      <p:sp>
        <p:nvSpPr>
          <p:cNvPr id="4" name="Rectangle 3">
            <a:extLst>
              <a:ext uri="{FF2B5EF4-FFF2-40B4-BE49-F238E27FC236}">
                <a16:creationId xmlns:a16="http://schemas.microsoft.com/office/drawing/2014/main" id="{F1845774-E6FC-5EF8-4379-427B09ED583A}"/>
              </a:ext>
            </a:extLst>
          </p:cNvPr>
          <p:cNvSpPr/>
          <p:nvPr/>
        </p:nvSpPr>
        <p:spPr>
          <a:xfrm>
            <a:off x="667985" y="6145590"/>
            <a:ext cx="6096000" cy="230832"/>
          </a:xfrm>
          <a:prstGeom prst="rect">
            <a:avLst/>
          </a:prstGeom>
        </p:spPr>
        <p:txBody>
          <a:bodyPr>
            <a:spAutoFit/>
          </a:bodyPr>
          <a:lstStyle/>
          <a:p>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1. Omegaven Prescribing Information, Fresenius Kabi USA, LLC. 2020.</a:t>
            </a:r>
          </a:p>
        </p:txBody>
      </p:sp>
    </p:spTree>
    <p:extLst>
      <p:ext uri="{BB962C8B-B14F-4D97-AF65-F5344CB8AC3E}">
        <p14:creationId xmlns:p14="http://schemas.microsoft.com/office/powerpoint/2010/main" val="320252439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D33-B604-5A4F-A890-F9B927FB6679}"/>
              </a:ext>
            </a:extLst>
          </p:cNvPr>
          <p:cNvSpPr>
            <a:spLocks noGrp="1"/>
          </p:cNvSpPr>
          <p:nvPr>
            <p:ph type="title"/>
          </p:nvPr>
        </p:nvSpPr>
        <p:spPr>
          <a:xfrm>
            <a:off x="861487" y="531340"/>
            <a:ext cx="8449733" cy="706911"/>
          </a:xfrm>
        </p:spPr>
        <p:txBody>
          <a:bodyPr>
            <a:noAutofit/>
          </a:bodyPr>
          <a:lstStyle/>
          <a:p>
            <a:r>
              <a:rPr lang="en-US" dirty="0" err="1">
                <a:solidFill>
                  <a:srgbClr val="0070C0"/>
                </a:solidFill>
                <a:latin typeface="Verdana" panose="020B0604030504040204" pitchFamily="34" charset="0"/>
                <a:ea typeface="Verdana" panose="020B0604030504040204" pitchFamily="34" charset="0"/>
                <a:cs typeface="Verdana" panose="020B0604030504040204" pitchFamily="34" charset="0"/>
              </a:rPr>
              <a:t>Omegaven</a:t>
            </a:r>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 dosing </a:t>
            </a:r>
            <a:r>
              <a:rPr lang="en-US" dirty="0">
                <a:latin typeface="Verdana" panose="020B0604030504040204" pitchFamily="34" charset="0"/>
                <a:ea typeface="Verdana" panose="020B0604030504040204" pitchFamily="34" charset="0"/>
                <a:cs typeface="Verdana" panose="020B0604030504040204" pitchFamily="34" charset="0"/>
              </a:rPr>
              <a:t>d</a:t>
            </a:r>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uration</a:t>
            </a:r>
            <a:r>
              <a:rPr lang="en-US"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1</a:t>
            </a:r>
          </a:p>
        </p:txBody>
      </p:sp>
      <p:sp>
        <p:nvSpPr>
          <p:cNvPr id="7" name="Rounded Rectangle 6">
            <a:extLst>
              <a:ext uri="{FF2B5EF4-FFF2-40B4-BE49-F238E27FC236}">
                <a16:creationId xmlns:a16="http://schemas.microsoft.com/office/drawing/2014/main" id="{B91B6BFF-D742-6252-25D5-BFECD0C9554A}"/>
              </a:ext>
            </a:extLst>
          </p:cNvPr>
          <p:cNvSpPr/>
          <p:nvPr/>
        </p:nvSpPr>
        <p:spPr>
          <a:xfrm>
            <a:off x="1076528" y="2030072"/>
            <a:ext cx="9671047" cy="3213455"/>
          </a:xfrm>
          <a:prstGeom prst="roundRect">
            <a:avLst/>
          </a:prstGeom>
          <a:gradFill flip="none" rotWithShape="1">
            <a:gsLst>
              <a:gs pos="0">
                <a:srgbClr val="E4ECFF"/>
              </a:gs>
              <a:gs pos="100000">
                <a:srgbClr val="DFD6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978C7E7-8381-B67F-91A8-16A13F4C4838}"/>
              </a:ext>
            </a:extLst>
          </p:cNvPr>
          <p:cNvSpPr txBox="1">
            <a:spLocks/>
          </p:cNvSpPr>
          <p:nvPr/>
        </p:nvSpPr>
        <p:spPr>
          <a:xfrm>
            <a:off x="1242881" y="2776246"/>
            <a:ext cx="9199894" cy="840023"/>
          </a:xfrm>
          <a:prstGeom prst="rect">
            <a:avLst/>
          </a:prstGeom>
        </p:spPr>
        <p:txBody>
          <a:bodyPr vert="horz" lIns="91440" tIns="45720" rIns="91440" bIns="45720" rtlCol="0">
            <a:noAutofit/>
          </a:bodyPr>
          <a:lstStyle>
            <a:lvl1pPr marL="303035" marR="0" indent="-303035" algn="l" defTabSz="914400" rtl="0" eaLnBrk="1" fontAlgn="base" latinLnBrk="0" hangingPunct="1">
              <a:lnSpc>
                <a:spcPct val="100000"/>
              </a:lnSpc>
              <a:spcBef>
                <a:spcPts val="600"/>
              </a:spcBef>
              <a:spcAft>
                <a:spcPts val="600"/>
              </a:spcAft>
              <a:buClr>
                <a:srgbClr val="0070C0"/>
              </a:buClr>
              <a:buSzTx/>
              <a:buFont typeface="Wingdings" pitchFamily="2" charset="2"/>
              <a:buChar char="§"/>
              <a:tabLst/>
              <a:defRPr kumimoji="0" lang="en-US" sz="2400" b="0" i="0" u="none" strike="noStrike" kern="0" cap="none" spc="0" normalizeH="0" baseline="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defRPr>
            </a:lvl1pPr>
            <a:lvl2pPr marL="606069" marR="0" indent="-301231" algn="l" defTabSz="914400" rtl="0" eaLnBrk="1" fontAlgn="base" latinLnBrk="0" hangingPunct="1">
              <a:lnSpc>
                <a:spcPct val="100000"/>
              </a:lnSpc>
              <a:spcBef>
                <a:spcPts val="600"/>
              </a:spcBef>
              <a:spcAft>
                <a:spcPts val="600"/>
              </a:spcAft>
              <a:buClr>
                <a:srgbClr val="0070C0"/>
              </a:buClr>
              <a:buSzTx/>
              <a:buFontTx/>
              <a:buChar char="–"/>
              <a:tabLst/>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23534" marR="0" indent="-315661" algn="l" defTabSz="914400" rtl="0" eaLnBrk="1" fontAlgn="base" latinLnBrk="0" hangingPunct="1">
              <a:lnSpc>
                <a:spcPct val="100000"/>
              </a:lnSpc>
              <a:spcBef>
                <a:spcPts val="600"/>
              </a:spcBef>
              <a:spcAft>
                <a:spcPts val="600"/>
              </a:spcAft>
              <a:buClr>
                <a:srgbClr val="0070C0"/>
              </a:buClr>
              <a:buSzTx/>
              <a:buFontTx/>
              <a:buChar char="•"/>
              <a:tabLst/>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26569" marR="0" indent="-301231" algn="l" defTabSz="914400" rtl="0" eaLnBrk="1" fontAlgn="base" latinLnBrk="0" hangingPunct="1">
              <a:lnSpc>
                <a:spcPct val="100000"/>
              </a:lnSpc>
              <a:spcBef>
                <a:spcPts val="600"/>
              </a:spcBef>
              <a:spcAft>
                <a:spcPts val="600"/>
              </a:spcAft>
              <a:buClr>
                <a:srgbClr val="0070C0"/>
              </a:buClr>
              <a:buSzTx/>
              <a:buFontTx/>
              <a:buChar char="–"/>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228373" marR="0" indent="0" algn="l" defTabSz="914400" rtl="0" eaLnBrk="1" fontAlgn="base" latinLnBrk="0" hangingPunct="1">
              <a:lnSpc>
                <a:spcPct val="100000"/>
              </a:lnSpc>
              <a:spcBef>
                <a:spcPts val="600"/>
              </a:spcBef>
              <a:spcAft>
                <a:spcPts val="600"/>
              </a:spcAft>
              <a:buClr>
                <a:srgbClr val="0070C0"/>
              </a:buClr>
              <a:buSzTx/>
              <a:buFontTx/>
              <a:buNone/>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buFont typeface="Wingdings" pitchFamily="2" charset="2"/>
              <a:buNone/>
            </a:pPr>
            <a:r>
              <a:rPr lang="en-US" sz="1800" dirty="0"/>
              <a:t>Administer Omegaven until direct or conjugated bilirubin levels are less than 2 mg/dL or until the patient no longer requires PN.</a:t>
            </a:r>
            <a:endParaRPr lang="en-US" sz="1800" baseline="30000" dirty="0"/>
          </a:p>
          <a:p>
            <a:pPr marL="0" indent="0">
              <a:lnSpc>
                <a:spcPts val="2480"/>
              </a:lnSpc>
              <a:buFont typeface="Wingdings" pitchFamily="2" charset="2"/>
              <a:buNone/>
            </a:pPr>
            <a:endParaRPr lang="en-US" dirty="0"/>
          </a:p>
        </p:txBody>
      </p:sp>
      <p:sp>
        <p:nvSpPr>
          <p:cNvPr id="10" name="Content Placeholder 2">
            <a:extLst>
              <a:ext uri="{FF2B5EF4-FFF2-40B4-BE49-F238E27FC236}">
                <a16:creationId xmlns:a16="http://schemas.microsoft.com/office/drawing/2014/main" id="{19BA4791-4530-2AED-5F6A-B67660074B72}"/>
              </a:ext>
            </a:extLst>
          </p:cNvPr>
          <p:cNvSpPr txBox="1">
            <a:spLocks/>
          </p:cNvSpPr>
          <p:nvPr/>
        </p:nvSpPr>
        <p:spPr>
          <a:xfrm>
            <a:off x="1242880" y="2316829"/>
            <a:ext cx="1475316" cy="417893"/>
          </a:xfrm>
          <a:prstGeom prst="rect">
            <a:avLst/>
          </a:prstGeom>
        </p:spPr>
        <p:txBody>
          <a:bodyPr vert="horz" lIns="91440" tIns="45720" rIns="91440" bIns="45720" rtlCol="0">
            <a:normAutofit/>
          </a:bodyPr>
          <a:lstStyle>
            <a:lvl1pPr marL="303035" marR="0" indent="-303035" algn="l" defTabSz="914400" rtl="0" eaLnBrk="1" fontAlgn="base" latinLnBrk="0" hangingPunct="1">
              <a:lnSpc>
                <a:spcPct val="100000"/>
              </a:lnSpc>
              <a:spcBef>
                <a:spcPts val="600"/>
              </a:spcBef>
              <a:spcAft>
                <a:spcPts val="600"/>
              </a:spcAft>
              <a:buClr>
                <a:srgbClr val="0070C0"/>
              </a:buClr>
              <a:buSzTx/>
              <a:buFont typeface="Wingdings" pitchFamily="2" charset="2"/>
              <a:buChar char="§"/>
              <a:tabLst/>
              <a:defRPr kumimoji="0" lang="en-US" sz="2400" b="0" i="0" u="none" strike="noStrike" kern="0" cap="none" spc="0" normalizeH="0" baseline="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defRPr>
            </a:lvl1pPr>
            <a:lvl2pPr marL="606069" marR="0" indent="-301231" algn="l" defTabSz="914400" rtl="0" eaLnBrk="1" fontAlgn="base" latinLnBrk="0" hangingPunct="1">
              <a:lnSpc>
                <a:spcPct val="100000"/>
              </a:lnSpc>
              <a:spcBef>
                <a:spcPts val="600"/>
              </a:spcBef>
              <a:spcAft>
                <a:spcPts val="600"/>
              </a:spcAft>
              <a:buClr>
                <a:srgbClr val="0070C0"/>
              </a:buClr>
              <a:buSzTx/>
              <a:buFontTx/>
              <a:buChar char="–"/>
              <a:tabLst/>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23534" marR="0" indent="-315661" algn="l" defTabSz="914400" rtl="0" eaLnBrk="1" fontAlgn="base" latinLnBrk="0" hangingPunct="1">
              <a:lnSpc>
                <a:spcPct val="100000"/>
              </a:lnSpc>
              <a:spcBef>
                <a:spcPts val="600"/>
              </a:spcBef>
              <a:spcAft>
                <a:spcPts val="600"/>
              </a:spcAft>
              <a:buClr>
                <a:srgbClr val="0070C0"/>
              </a:buClr>
              <a:buSzTx/>
              <a:buFontTx/>
              <a:buChar char="•"/>
              <a:tabLst/>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26569" marR="0" indent="-301231" algn="l" defTabSz="914400" rtl="0" eaLnBrk="1" fontAlgn="base" latinLnBrk="0" hangingPunct="1">
              <a:lnSpc>
                <a:spcPct val="100000"/>
              </a:lnSpc>
              <a:spcBef>
                <a:spcPts val="600"/>
              </a:spcBef>
              <a:spcAft>
                <a:spcPts val="600"/>
              </a:spcAft>
              <a:buClr>
                <a:srgbClr val="0070C0"/>
              </a:buClr>
              <a:buSzTx/>
              <a:buFontTx/>
              <a:buChar char="–"/>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228373" marR="0" indent="0" algn="l" defTabSz="914400" rtl="0" eaLnBrk="1" fontAlgn="base" latinLnBrk="0" hangingPunct="1">
              <a:lnSpc>
                <a:spcPct val="100000"/>
              </a:lnSpc>
              <a:spcBef>
                <a:spcPts val="600"/>
              </a:spcBef>
              <a:spcAft>
                <a:spcPts val="600"/>
              </a:spcAft>
              <a:buClr>
                <a:srgbClr val="0070C0"/>
              </a:buClr>
              <a:buSzTx/>
              <a:buFontTx/>
              <a:buNone/>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2000" b="1" dirty="0">
                <a:solidFill>
                  <a:srgbClr val="0070C0"/>
                </a:solidFill>
              </a:rPr>
              <a:t>Duration</a:t>
            </a:r>
            <a:endParaRPr lang="en-US" sz="2800" b="1" dirty="0">
              <a:solidFill>
                <a:srgbClr val="0070C0"/>
              </a:solidFill>
            </a:endParaRPr>
          </a:p>
        </p:txBody>
      </p:sp>
      <p:sp>
        <p:nvSpPr>
          <p:cNvPr id="11" name="Rectangle 10">
            <a:extLst>
              <a:ext uri="{FF2B5EF4-FFF2-40B4-BE49-F238E27FC236}">
                <a16:creationId xmlns:a16="http://schemas.microsoft.com/office/drawing/2014/main" id="{929D9105-154A-DDE5-3B19-A64F91E7133E}"/>
              </a:ext>
            </a:extLst>
          </p:cNvPr>
          <p:cNvSpPr/>
          <p:nvPr/>
        </p:nvSpPr>
        <p:spPr>
          <a:xfrm>
            <a:off x="1345345" y="2215705"/>
            <a:ext cx="1204383" cy="13371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4D96C9E-FF87-5AC2-A948-BEAEC662C42E}"/>
              </a:ext>
            </a:extLst>
          </p:cNvPr>
          <p:cNvSpPr/>
          <p:nvPr/>
        </p:nvSpPr>
        <p:spPr>
          <a:xfrm>
            <a:off x="1345345" y="3739355"/>
            <a:ext cx="9402230" cy="923330"/>
          </a:xfrm>
          <a:prstGeom prst="rect">
            <a:avLst/>
          </a:prstGeom>
        </p:spPr>
        <p:txBody>
          <a:bodyPr wrap="square">
            <a:spAutoFit/>
          </a:bodyPr>
          <a:lstStyle/>
          <a:p>
            <a:pPr marL="285750" indent="-285750">
              <a:buClr>
                <a:srgbClr val="0070C0"/>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Patients in our clinical trials conducted at Boston Children’s Hospital and Texas Children’s Hospital received Omegaven for a median of 2.7 months and up to 8 years</a:t>
            </a:r>
            <a:endParaRPr lang="en-US"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a:extLst>
              <a:ext uri="{FF2B5EF4-FFF2-40B4-BE49-F238E27FC236}">
                <a16:creationId xmlns:a16="http://schemas.microsoft.com/office/drawing/2014/main" id="{2C719BFC-88E5-BF4E-D70D-57CF887A8D1C}"/>
              </a:ext>
            </a:extLst>
          </p:cNvPr>
          <p:cNvSpPr/>
          <p:nvPr/>
        </p:nvSpPr>
        <p:spPr>
          <a:xfrm>
            <a:off x="667985" y="6145590"/>
            <a:ext cx="6096000" cy="230832"/>
          </a:xfrm>
          <a:prstGeom prst="rect">
            <a:avLst/>
          </a:prstGeom>
        </p:spPr>
        <p:txBody>
          <a:bodyPr>
            <a:spAutoFit/>
          </a:bodyPr>
          <a:lstStyle/>
          <a:p>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1. Omegaven Prescribing Information, Fresenius Kabi USA, LLC. 2020.</a:t>
            </a:r>
          </a:p>
        </p:txBody>
      </p:sp>
    </p:spTree>
    <p:extLst>
      <p:ext uri="{BB962C8B-B14F-4D97-AF65-F5344CB8AC3E}">
        <p14:creationId xmlns:p14="http://schemas.microsoft.com/office/powerpoint/2010/main" val="409419349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A18417FE-DCA3-1C43-9DE7-477A4B22F738}"/>
              </a:ext>
            </a:extLst>
          </p:cNvPr>
          <p:cNvSpPr/>
          <p:nvPr/>
        </p:nvSpPr>
        <p:spPr>
          <a:xfrm>
            <a:off x="1731421" y="2763891"/>
            <a:ext cx="8640376" cy="850899"/>
          </a:xfrm>
          <a:prstGeom prst="roundRect">
            <a:avLst/>
          </a:prstGeom>
          <a:solidFill>
            <a:srgbClr val="7030A0"/>
          </a:solidFill>
          <a:ln>
            <a:solidFill>
              <a:srgbClr val="FFC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bg1"/>
                </a:solidFill>
                <a:latin typeface="Verdana" panose="020B0604030504040204" pitchFamily="34" charset="0"/>
                <a:ea typeface="Verdana" panose="020B0604030504040204" pitchFamily="34" charset="0"/>
                <a:cs typeface="Verdana" panose="020B0604030504040204" pitchFamily="34" charset="0"/>
              </a:rPr>
              <a:t>SMOFlipid</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approved for PN patients of all ages and is designed to provide a   </a:t>
            </a:r>
          </a:p>
          <a:p>
            <a:pPr lvl="2"/>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source of calories and essential fatty acids for PN when oral or enteral nutrition  </a:t>
            </a:r>
          </a:p>
          <a:p>
            <a:pPr lvl="2"/>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not possible, insufficient, or contraindicated.</a:t>
            </a:r>
            <a:r>
              <a:rPr lang="en-US" sz="14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le 12">
            <a:extLst>
              <a:ext uri="{FF2B5EF4-FFF2-40B4-BE49-F238E27FC236}">
                <a16:creationId xmlns:a16="http://schemas.microsoft.com/office/drawing/2014/main" id="{2122905A-29AC-A140-BBC0-5BF2FC4CAC3C}"/>
              </a:ext>
            </a:extLst>
          </p:cNvPr>
          <p:cNvSpPr/>
          <p:nvPr/>
        </p:nvSpPr>
        <p:spPr>
          <a:xfrm>
            <a:off x="1731421" y="3690416"/>
            <a:ext cx="8640376" cy="850899"/>
          </a:xfrm>
          <a:prstGeom prst="roundRect">
            <a:avLst/>
          </a:prstGeom>
          <a:solidFill>
            <a:schemeClr val="accent5"/>
          </a:solidFill>
          <a:ln>
            <a:solidFill>
              <a:srgbClr val="FFC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113D8B04-E4FB-2543-9D34-15037E481E0B}"/>
              </a:ext>
            </a:extLst>
          </p:cNvPr>
          <p:cNvSpPr/>
          <p:nvPr/>
        </p:nvSpPr>
        <p:spPr>
          <a:xfrm>
            <a:off x="1731420" y="4662047"/>
            <a:ext cx="8640376" cy="850899"/>
          </a:xfrm>
          <a:prstGeom prst="roundRect">
            <a:avLst/>
          </a:prstGeom>
          <a:solidFill>
            <a:schemeClr val="accent5"/>
          </a:solidFill>
          <a:ln>
            <a:solidFill>
              <a:srgbClr val="FFC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6">
            <a:extLst>
              <a:ext uri="{FF2B5EF4-FFF2-40B4-BE49-F238E27FC236}">
                <a16:creationId xmlns:a16="http://schemas.microsoft.com/office/drawing/2014/main" id="{A342D901-A58D-D34C-8F86-536ABB9CD972}"/>
              </a:ext>
            </a:extLst>
          </p:cNvPr>
          <p:cNvSpPr txBox="1">
            <a:spLocks/>
          </p:cNvSpPr>
          <p:nvPr/>
        </p:nvSpPr>
        <p:spPr>
          <a:xfrm>
            <a:off x="2841847" y="3835731"/>
            <a:ext cx="7466910" cy="554380"/>
          </a:xfrm>
          <a:prstGeom prst="rect">
            <a:avLst/>
          </a:prstGeom>
        </p:spPr>
        <p:txBody>
          <a:bodyPr vert="horz" lIns="91440" tIns="45720" rIns="91440" bIns="45720" rtlCol="0">
            <a:noAutofit/>
          </a:bodyPr>
          <a:lstStyle>
            <a:lvl1pPr marL="0" marR="0" indent="0" algn="l" defTabSz="914400" rtl="0" eaLnBrk="0" fontAlgn="base" latinLnBrk="0" hangingPunct="0">
              <a:lnSpc>
                <a:spcPct val="100000"/>
              </a:lnSpc>
              <a:spcBef>
                <a:spcPts val="600"/>
              </a:spcBef>
              <a:spcAft>
                <a:spcPts val="600"/>
              </a:spcAft>
              <a:buClr>
                <a:srgbClr val="0070C0"/>
              </a:buClr>
              <a:buSzTx/>
              <a:buFont typeface="Wingdings" pitchFamily="2" charset="2"/>
              <a:buNone/>
              <a:tabLst/>
              <a:defRPr kumimoji="0" lang="en-US" sz="2000" b="1" i="0" u="none" strike="noStrike" kern="0" cap="none" spc="0" normalizeH="0" baseline="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defRPr>
            </a:lvl1pPr>
            <a:lvl2pPr marL="457200" marR="0" indent="0" algn="ctr" defTabSz="914400" rtl="0" eaLnBrk="0" fontAlgn="base" latinLnBrk="0" hangingPunct="0">
              <a:lnSpc>
                <a:spcPct val="100000"/>
              </a:lnSpc>
              <a:spcBef>
                <a:spcPts val="600"/>
              </a:spcBef>
              <a:spcAft>
                <a:spcPts val="600"/>
              </a:spcAft>
              <a:buClr>
                <a:srgbClr val="0070C0"/>
              </a:buClr>
              <a:buSzTx/>
              <a:buFontTx/>
              <a:buNone/>
              <a:tabLst/>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marR="0" indent="0" algn="ctr" defTabSz="914400" rtl="0" eaLnBrk="0" fontAlgn="base" latinLnBrk="0" hangingPunct="0">
              <a:lnSpc>
                <a:spcPct val="100000"/>
              </a:lnSpc>
              <a:spcBef>
                <a:spcPts val="600"/>
              </a:spcBef>
              <a:spcAft>
                <a:spcPts val="600"/>
              </a:spcAft>
              <a:buClr>
                <a:srgbClr val="0070C0"/>
              </a:buClr>
              <a:buSzTx/>
              <a:buFontTx/>
              <a:buNone/>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marR="0" indent="0" algn="ctr" defTabSz="914400" rtl="0" eaLnBrk="0" fontAlgn="base" latinLnBrk="0" hangingPunct="0">
              <a:lnSpc>
                <a:spcPct val="100000"/>
              </a:lnSpc>
              <a:spcBef>
                <a:spcPts val="600"/>
              </a:spcBef>
              <a:spcAft>
                <a:spcPts val="600"/>
              </a:spcAft>
              <a:buClr>
                <a:srgbClr val="0070C0"/>
              </a:buClr>
              <a:buSzTx/>
              <a:buFontTx/>
              <a:buNone/>
              <a:tabLst/>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marR="0" indent="0" algn="ctr" defTabSz="914400" rtl="0" eaLnBrk="0" fontAlgn="base" latinLnBrk="0" hangingPunct="0">
              <a:lnSpc>
                <a:spcPct val="100000"/>
              </a:lnSpc>
              <a:spcBef>
                <a:spcPts val="600"/>
              </a:spcBef>
              <a:spcAft>
                <a:spcPts val="600"/>
              </a:spcAft>
              <a:buClr>
                <a:srgbClr val="0070C0"/>
              </a:buClr>
              <a:buSzTx/>
              <a:buFontTx/>
              <a:buNone/>
              <a:tabLst/>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spcBef>
                <a:spcPct val="0"/>
              </a:spcBef>
              <a:spcAft>
                <a:spcPct val="0"/>
              </a:spcAft>
              <a:buClrTx/>
              <a:defRPr/>
            </a:pPr>
            <a:r>
              <a:rPr lang="en-US" sz="1400" b="0" kern="1200" dirty="0" err="1">
                <a:solidFill>
                  <a:schemeClr val="bg1"/>
                </a:solidFill>
              </a:rPr>
              <a:t>Omegaven</a:t>
            </a:r>
            <a:r>
              <a:rPr lang="en-US" sz="1400" b="0" kern="1200" dirty="0">
                <a:solidFill>
                  <a:schemeClr val="bg1"/>
                </a:solidFill>
              </a:rPr>
              <a:t> is the first and only fish oil emulsion for pediatric </a:t>
            </a:r>
            <a:r>
              <a:rPr kumimoji="0" lang="en-US" sz="1400" b="0" i="0" u="none" strike="noStrike" kern="1200" cap="none" spc="0" normalizeH="0" baseline="0" noProof="0" dirty="0">
                <a:ln>
                  <a:noFill/>
                </a:ln>
                <a:solidFill>
                  <a:schemeClr val="bg1"/>
                </a:solidFill>
                <a:effectLst/>
                <a:uLnTx/>
                <a:uFillTx/>
              </a:rPr>
              <a:t>patients with parenteral nutrition-associated cholestasis (PNAC) in the U.S.</a:t>
            </a:r>
            <a:r>
              <a:rPr kumimoji="0" lang="en-US" sz="1400" b="0" i="0" u="none" strike="noStrike" kern="1200" cap="none" spc="0" normalizeH="0" baseline="30000" noProof="0" dirty="0">
                <a:ln>
                  <a:noFill/>
                </a:ln>
                <a:solidFill>
                  <a:schemeClr val="bg1"/>
                </a:solidFill>
                <a:effectLst/>
                <a:uLnTx/>
                <a:uFillTx/>
              </a:rPr>
              <a:t>2</a:t>
            </a:r>
            <a:endParaRPr kumimoji="0" lang="en-US" sz="1400" b="0" i="0" u="none" strike="noStrike" kern="1200" cap="none" spc="0" normalizeH="0" baseline="0" noProof="0" dirty="0">
              <a:ln>
                <a:noFill/>
              </a:ln>
              <a:solidFill>
                <a:schemeClr val="bg1"/>
              </a:solidFill>
              <a:effectLst/>
              <a:uLnTx/>
              <a:uFillTx/>
            </a:endParaRPr>
          </a:p>
        </p:txBody>
      </p:sp>
      <p:sp>
        <p:nvSpPr>
          <p:cNvPr id="22" name="Rectangle 21">
            <a:extLst>
              <a:ext uri="{FF2B5EF4-FFF2-40B4-BE49-F238E27FC236}">
                <a16:creationId xmlns:a16="http://schemas.microsoft.com/office/drawing/2014/main" id="{7B0B18DF-E6EF-7D4C-9689-C08F399A01C2}"/>
              </a:ext>
            </a:extLst>
          </p:cNvPr>
          <p:cNvSpPr/>
          <p:nvPr/>
        </p:nvSpPr>
        <p:spPr>
          <a:xfrm>
            <a:off x="2841848" y="4724400"/>
            <a:ext cx="7088536" cy="1036181"/>
          </a:xfrm>
          <a:prstGeom prst="rect">
            <a:avLst/>
          </a:prstGeom>
        </p:spPr>
        <p:txBody>
          <a:bodyPr wrap="square">
            <a:spAutoFit/>
          </a:bodyPr>
          <a:lstStyle/>
          <a:p>
            <a:pPr>
              <a:spcBef>
                <a:spcPts val="1200"/>
              </a:spcBef>
              <a:defRPr/>
            </a:pP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Omegaven patients receiving FOLE compared with SOLE achieved age-appropriate growth and experienced improvement in liver function parameters in clinical </a:t>
            </a:r>
            <a:r>
              <a:rPr lang="en-US" sz="1400">
                <a:solidFill>
                  <a:schemeClr val="bg1"/>
                </a:solidFill>
                <a:latin typeface="Verdana" panose="020B0604030504040204" pitchFamily="34" charset="0"/>
                <a:ea typeface="Verdana" panose="020B0604030504040204" pitchFamily="34" charset="0"/>
                <a:cs typeface="Verdana" panose="020B0604030504040204" pitchFamily="34" charset="0"/>
              </a:rPr>
              <a:t>trials.</a:t>
            </a:r>
            <a:r>
              <a:rPr lang="en-US" sz="1400" baseline="30000">
                <a:solidFill>
                  <a:schemeClr val="bg1"/>
                </a:solidFill>
                <a:latin typeface="Verdana" panose="020B0604030504040204" pitchFamily="34" charset="0"/>
                <a:ea typeface="Verdana" panose="020B0604030504040204" pitchFamily="34" charset="0"/>
                <a:cs typeface="Verdana" panose="020B0604030504040204" pitchFamily="34" charset="0"/>
              </a:rPr>
              <a:t>2,3</a:t>
            </a:r>
            <a:endParaRPr lang="en-US" sz="1400" baseline="30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spcBef>
                <a:spcPts val="1200"/>
              </a:spcBef>
              <a:defRPr/>
            </a:pPr>
            <a:r>
              <a:rPr kumimoji="0" lang="en-US" sz="1400" i="0" u="none" strike="noStrike" kern="1200" cap="none" spc="0" normalizeH="0" baseline="3000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2,3</a:t>
            </a:r>
          </a:p>
        </p:txBody>
      </p:sp>
      <p:pic>
        <p:nvPicPr>
          <p:cNvPr id="6" name="Graphic 5" descr="Fish">
            <a:extLst>
              <a:ext uri="{FF2B5EF4-FFF2-40B4-BE49-F238E27FC236}">
                <a16:creationId xmlns:a16="http://schemas.microsoft.com/office/drawing/2014/main" id="{E10BA39F-E6FE-774A-A534-98B8609A98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4460" y="3690693"/>
            <a:ext cx="850900" cy="850900"/>
          </a:xfrm>
          <a:prstGeom prst="rect">
            <a:avLst/>
          </a:prstGeom>
        </p:spPr>
      </p:pic>
      <p:sp>
        <p:nvSpPr>
          <p:cNvPr id="16" name="Rounded Rectangle 15">
            <a:extLst>
              <a:ext uri="{FF2B5EF4-FFF2-40B4-BE49-F238E27FC236}">
                <a16:creationId xmlns:a16="http://schemas.microsoft.com/office/drawing/2014/main" id="{01D2DFC1-AEDF-6243-9F66-7BF46A6A6215}"/>
              </a:ext>
            </a:extLst>
          </p:cNvPr>
          <p:cNvSpPr/>
          <p:nvPr/>
        </p:nvSpPr>
        <p:spPr>
          <a:xfrm>
            <a:off x="1731421" y="1783213"/>
            <a:ext cx="8640376" cy="850899"/>
          </a:xfrm>
          <a:prstGeom prst="roundRect">
            <a:avLst/>
          </a:prstGeom>
          <a:solidFill>
            <a:srgbClr val="7030A0"/>
          </a:solidFill>
          <a:ln>
            <a:solidFill>
              <a:srgbClr val="FFC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eaLnBrk="0" fontAlgn="base" hangingPunct="0">
              <a:spcBef>
                <a:spcPct val="0"/>
              </a:spcBef>
              <a:spcAft>
                <a:spcPct val="0"/>
              </a:spcAft>
              <a:defRPr/>
            </a:pP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kumimoji="0" lang="en-US" sz="14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SMOFlipid is the only ILE in the U.S. that delivers a blend of 4 oils to patients  </a:t>
            </a:r>
          </a:p>
          <a:p>
            <a:pPr lvl="2" eaLnBrk="0" fontAlgn="base" hangingPunct="0">
              <a:spcBef>
                <a:spcPct val="0"/>
              </a:spcBef>
              <a:spcAft>
                <a:spcPct val="0"/>
              </a:spcAft>
              <a:defRPr/>
            </a:pP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kumimoji="0" lang="en-US" sz="14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at every age and stage who require PN.</a:t>
            </a:r>
            <a:r>
              <a:rPr kumimoji="0" lang="en-US" sz="1400" b="0" i="0" u="none" strike="noStrike" kern="1200" cap="none" spc="0" normalizeH="0" baseline="3000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1</a:t>
            </a:r>
          </a:p>
        </p:txBody>
      </p:sp>
      <p:pic>
        <p:nvPicPr>
          <p:cNvPr id="4" name="Graphic 3" descr="Child with balloon">
            <a:extLst>
              <a:ext uri="{FF2B5EF4-FFF2-40B4-BE49-F238E27FC236}">
                <a16:creationId xmlns:a16="http://schemas.microsoft.com/office/drawing/2014/main" id="{B88CCD00-848D-3D4E-9284-49853E6D97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15039" y="4706617"/>
            <a:ext cx="733412" cy="733412"/>
          </a:xfrm>
          <a:prstGeom prst="rect">
            <a:avLst/>
          </a:prstGeom>
        </p:spPr>
      </p:pic>
      <p:sp>
        <p:nvSpPr>
          <p:cNvPr id="2" name="Title 1">
            <a:extLst>
              <a:ext uri="{FF2B5EF4-FFF2-40B4-BE49-F238E27FC236}">
                <a16:creationId xmlns:a16="http://schemas.microsoft.com/office/drawing/2014/main" id="{38E626BD-65D8-F34A-A7AE-5E85ADC69B4C}"/>
              </a:ext>
            </a:extLst>
          </p:cNvPr>
          <p:cNvSpPr>
            <a:spLocks noGrp="1"/>
          </p:cNvSpPr>
          <p:nvPr>
            <p:ph type="title"/>
          </p:nvPr>
        </p:nvSpPr>
        <p:spPr>
          <a:xfrm>
            <a:off x="947929" y="282204"/>
            <a:ext cx="7441504" cy="1104053"/>
          </a:xfrm>
        </p:spPr>
        <p:txBody>
          <a:bodyPr>
            <a:normAutofit/>
          </a:bodyPr>
          <a:lstStyle/>
          <a:p>
            <a:r>
              <a:rPr lang="en-US" dirty="0"/>
              <a:t>Innovating alternative ILEs for pediatric patients</a:t>
            </a:r>
          </a:p>
        </p:txBody>
      </p:sp>
      <p:sp>
        <p:nvSpPr>
          <p:cNvPr id="18" name="Rectangle 17">
            <a:extLst>
              <a:ext uri="{FF2B5EF4-FFF2-40B4-BE49-F238E27FC236}">
                <a16:creationId xmlns:a16="http://schemas.microsoft.com/office/drawing/2014/main" id="{C4506E1D-22FA-9643-B462-2D798AF10A69}"/>
              </a:ext>
            </a:extLst>
          </p:cNvPr>
          <p:cNvSpPr/>
          <p:nvPr/>
        </p:nvSpPr>
        <p:spPr>
          <a:xfrm>
            <a:off x="754635" y="5909902"/>
            <a:ext cx="105939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p>
            <a:pPr eaLnBrk="1" hangingPunct="1">
              <a:lnSpc>
                <a:spcPct val="90000"/>
              </a:lnSpc>
              <a:spcBef>
                <a:spcPts val="200"/>
              </a:spcBef>
              <a:tabLst>
                <a:tab pos="8248650" algn="r"/>
              </a:tabLst>
            </a:pPr>
            <a:r>
              <a:rPr lang="en-US"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1. SMOFlipid Prescribing Information, Fresenius Kabi USA, LLC. 2022. 2. </a:t>
            </a:r>
            <a:r>
              <a:rPr lang="en-US" sz="9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Omegaven</a:t>
            </a:r>
            <a:r>
              <a:rPr lang="en-US"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Prescribing Information, Fresenius Kabi USA, LLC. 2020. 3. </a:t>
            </a:r>
            <a:r>
              <a:rPr lang="en-US" sz="9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Gura</a:t>
            </a:r>
            <a:r>
              <a:rPr lang="en-US"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KJ, </a:t>
            </a:r>
            <a:r>
              <a:rPr lang="en-US" sz="9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Premkumar</a:t>
            </a:r>
            <a:r>
              <a:rPr lang="en-US"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MH, Calkins KL, </a:t>
            </a:r>
            <a:r>
              <a:rPr lang="en-US" sz="9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Puder</a:t>
            </a:r>
            <a:r>
              <a:rPr lang="en-US"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M. Intravenous fish oil monotherapy as a source of calories and fatty acids promotes age-appropriate growth in pediatric patients with intestinal failure-associated liver disease. </a:t>
            </a:r>
            <a:r>
              <a:rPr lang="en-US" sz="900" i="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J </a:t>
            </a:r>
            <a:r>
              <a:rPr lang="en-US" sz="900" i="1"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Pediatr</a:t>
            </a:r>
            <a:r>
              <a:rPr lang="en-US"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2020;219:98-105.</a:t>
            </a:r>
          </a:p>
        </p:txBody>
      </p:sp>
      <p:pic>
        <p:nvPicPr>
          <p:cNvPr id="5" name="Graphic 4" descr="Water outline">
            <a:extLst>
              <a:ext uri="{FF2B5EF4-FFF2-40B4-BE49-F238E27FC236}">
                <a16:creationId xmlns:a16="http://schemas.microsoft.com/office/drawing/2014/main" id="{E2ED9F7E-5C9F-F927-69F3-8D493519CF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93282" y="1879619"/>
            <a:ext cx="655169" cy="655169"/>
          </a:xfrm>
          <a:prstGeom prst="rect">
            <a:avLst/>
          </a:prstGeom>
        </p:spPr>
      </p:pic>
      <p:pic>
        <p:nvPicPr>
          <p:cNvPr id="10" name="Graphic 9" descr="Family with two children outline">
            <a:extLst>
              <a:ext uri="{FF2B5EF4-FFF2-40B4-BE49-F238E27FC236}">
                <a16:creationId xmlns:a16="http://schemas.microsoft.com/office/drawing/2014/main" id="{A25EA05D-158B-191B-F472-39BAFA5298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74460" y="2734843"/>
            <a:ext cx="872218" cy="872218"/>
          </a:xfrm>
          <a:prstGeom prst="rect">
            <a:avLst/>
          </a:prstGeom>
        </p:spPr>
      </p:pic>
    </p:spTree>
    <p:extLst>
      <p:ext uri="{BB962C8B-B14F-4D97-AF65-F5344CB8AC3E}">
        <p14:creationId xmlns:p14="http://schemas.microsoft.com/office/powerpoint/2010/main" val="162096423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872CA-D896-A9D3-DBD8-CF9361DE82D7}"/>
              </a:ext>
            </a:extLst>
          </p:cNvPr>
          <p:cNvSpPr>
            <a:spLocks noGrp="1"/>
          </p:cNvSpPr>
          <p:nvPr>
            <p:ph type="title"/>
          </p:nvPr>
        </p:nvSpPr>
        <p:spPr/>
        <p:txBody>
          <a:bodyPr/>
          <a:lstStyle/>
          <a:p>
            <a:r>
              <a:rPr lang="en-US" dirty="0"/>
              <a:t>Ordering information</a:t>
            </a:r>
          </a:p>
        </p:txBody>
      </p:sp>
      <p:graphicFrame>
        <p:nvGraphicFramePr>
          <p:cNvPr id="3" name="Table 4">
            <a:extLst>
              <a:ext uri="{FF2B5EF4-FFF2-40B4-BE49-F238E27FC236}">
                <a16:creationId xmlns:a16="http://schemas.microsoft.com/office/drawing/2014/main" id="{07FF233B-5F60-08D1-6990-B7DEB7479EC3}"/>
              </a:ext>
            </a:extLst>
          </p:cNvPr>
          <p:cNvGraphicFramePr>
            <a:graphicFrameLocks noGrp="1"/>
          </p:cNvGraphicFramePr>
          <p:nvPr>
            <p:extLst>
              <p:ext uri="{D42A27DB-BD31-4B8C-83A1-F6EECF244321}">
                <p14:modId xmlns:p14="http://schemas.microsoft.com/office/powerpoint/2010/main" val="2117235987"/>
              </p:ext>
            </p:extLst>
          </p:nvPr>
        </p:nvGraphicFramePr>
        <p:xfrm>
          <a:off x="3671888" y="2218381"/>
          <a:ext cx="7074635" cy="1533922"/>
        </p:xfrm>
        <a:graphic>
          <a:graphicData uri="http://schemas.openxmlformats.org/drawingml/2006/table">
            <a:tbl>
              <a:tblPr firstRow="1" bandRow="1">
                <a:tableStyleId>{5C22544A-7EE6-4342-B048-85BDC9FD1C3A}</a:tableStyleId>
              </a:tblPr>
              <a:tblGrid>
                <a:gridCol w="1414927">
                  <a:extLst>
                    <a:ext uri="{9D8B030D-6E8A-4147-A177-3AD203B41FA5}">
                      <a16:colId xmlns:a16="http://schemas.microsoft.com/office/drawing/2014/main" val="2191732537"/>
                    </a:ext>
                  </a:extLst>
                </a:gridCol>
                <a:gridCol w="1414927">
                  <a:extLst>
                    <a:ext uri="{9D8B030D-6E8A-4147-A177-3AD203B41FA5}">
                      <a16:colId xmlns:a16="http://schemas.microsoft.com/office/drawing/2014/main" val="3907233800"/>
                    </a:ext>
                  </a:extLst>
                </a:gridCol>
                <a:gridCol w="1414927">
                  <a:extLst>
                    <a:ext uri="{9D8B030D-6E8A-4147-A177-3AD203B41FA5}">
                      <a16:colId xmlns:a16="http://schemas.microsoft.com/office/drawing/2014/main" val="3973714189"/>
                    </a:ext>
                  </a:extLst>
                </a:gridCol>
                <a:gridCol w="1414927">
                  <a:extLst>
                    <a:ext uri="{9D8B030D-6E8A-4147-A177-3AD203B41FA5}">
                      <a16:colId xmlns:a16="http://schemas.microsoft.com/office/drawing/2014/main" val="3237199548"/>
                    </a:ext>
                  </a:extLst>
                </a:gridCol>
                <a:gridCol w="1414927">
                  <a:extLst>
                    <a:ext uri="{9D8B030D-6E8A-4147-A177-3AD203B41FA5}">
                      <a16:colId xmlns:a16="http://schemas.microsoft.com/office/drawing/2014/main" val="4070907832"/>
                    </a:ext>
                  </a:extLst>
                </a:gridCol>
              </a:tblGrid>
              <a:tr h="513653">
                <a:tc>
                  <a:txBody>
                    <a:bodyPr/>
                    <a:lstStyle/>
                    <a:p>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Bag Size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92D050"/>
                    </a:solidFill>
                  </a:tcPr>
                </a:tc>
                <a:tc>
                  <a:txBody>
                    <a:bodyPr/>
                    <a:lstStyle/>
                    <a:p>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100 mL</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92D050">
                        <a:alpha val="20000"/>
                      </a:srgbClr>
                    </a:solidFill>
                  </a:tcPr>
                </a:tc>
                <a:tc>
                  <a:txBody>
                    <a:bodyPr/>
                    <a:lstStyle/>
                    <a:p>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250 mL</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92D050">
                        <a:alpha val="40000"/>
                      </a:srgbClr>
                    </a:solidFill>
                  </a:tcPr>
                </a:tc>
                <a:tc>
                  <a:txBody>
                    <a:bodyPr/>
                    <a:lstStyle/>
                    <a:p>
                      <a:pPr marL="0" algn="l" defTabSz="914400" rtl="0" eaLnBrk="1" latinLnBrk="0" hangingPunct="1"/>
                      <a:r>
                        <a:rPr lang="en-US" sz="1200" b="1" kern="1200"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500 mL</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92D050">
                        <a:alpha val="20000"/>
                      </a:srgbClr>
                    </a:solidFill>
                  </a:tcPr>
                </a:tc>
                <a:tc>
                  <a:txBody>
                    <a:bodyPr/>
                    <a:lstStyle/>
                    <a:p>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1000 mL</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92D050">
                        <a:alpha val="40000"/>
                      </a:srgbClr>
                    </a:solidFill>
                  </a:tcPr>
                </a:tc>
                <a:extLst>
                  <a:ext uri="{0D108BD9-81ED-4DB2-BD59-A6C34878D82A}">
                    <a16:rowId xmlns:a16="http://schemas.microsoft.com/office/drawing/2014/main" val="2487519041"/>
                  </a:ext>
                </a:extLst>
              </a:tr>
              <a:tr h="513653">
                <a:tc>
                  <a:txBody>
                    <a:bodyPr/>
                    <a:lstStyle/>
                    <a:p>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NDC Code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92D050"/>
                    </a:solidFill>
                  </a:tcPr>
                </a:tc>
                <a:tc>
                  <a:txBody>
                    <a:bodyPr/>
                    <a:lstStyle/>
                    <a:p>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63323-820-00</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92D050">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63323-820-74</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92D050">
                        <a:alpha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63323-820-50</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92D050">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63323-820-10</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92D050">
                        <a:alpha val="40000"/>
                      </a:srgbClr>
                    </a:solidFill>
                  </a:tcPr>
                </a:tc>
                <a:extLst>
                  <a:ext uri="{0D108BD9-81ED-4DB2-BD59-A6C34878D82A}">
                    <a16:rowId xmlns:a16="http://schemas.microsoft.com/office/drawing/2014/main" val="1210213584"/>
                  </a:ext>
                </a:extLst>
              </a:tr>
              <a:tr h="506616">
                <a:tc>
                  <a:txBody>
                    <a:bodyPr/>
                    <a:lstStyle/>
                    <a:p>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Bags/Case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92D050"/>
                    </a:solidFill>
                  </a:tcPr>
                </a:tc>
                <a:tc>
                  <a:txBody>
                    <a:bodyPr/>
                    <a:lstStyle/>
                    <a:p>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10 bags/case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92D050">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10 bags/case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92D050">
                        <a:alpha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12 bags/case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92D050">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6 bags/case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92D050">
                        <a:alpha val="40000"/>
                      </a:srgbClr>
                    </a:solidFill>
                  </a:tcPr>
                </a:tc>
                <a:extLst>
                  <a:ext uri="{0D108BD9-81ED-4DB2-BD59-A6C34878D82A}">
                    <a16:rowId xmlns:a16="http://schemas.microsoft.com/office/drawing/2014/main" val="262959932"/>
                  </a:ext>
                </a:extLst>
              </a:tr>
            </a:tbl>
          </a:graphicData>
        </a:graphic>
      </p:graphicFrame>
      <p:graphicFrame>
        <p:nvGraphicFramePr>
          <p:cNvPr id="5" name="Table 4">
            <a:extLst>
              <a:ext uri="{FF2B5EF4-FFF2-40B4-BE49-F238E27FC236}">
                <a16:creationId xmlns:a16="http://schemas.microsoft.com/office/drawing/2014/main" id="{15D1B7E0-2E72-1D92-592E-C63574AC3917}"/>
              </a:ext>
            </a:extLst>
          </p:cNvPr>
          <p:cNvGraphicFramePr>
            <a:graphicFrameLocks noGrp="1"/>
          </p:cNvGraphicFramePr>
          <p:nvPr>
            <p:extLst>
              <p:ext uri="{D42A27DB-BD31-4B8C-83A1-F6EECF244321}">
                <p14:modId xmlns:p14="http://schemas.microsoft.com/office/powerpoint/2010/main" val="1681849629"/>
              </p:ext>
            </p:extLst>
          </p:nvPr>
        </p:nvGraphicFramePr>
        <p:xfrm>
          <a:off x="3671888" y="4488402"/>
          <a:ext cx="7124602" cy="1533921"/>
        </p:xfrm>
        <a:graphic>
          <a:graphicData uri="http://schemas.openxmlformats.org/drawingml/2006/table">
            <a:tbl>
              <a:tblPr firstRow="1" bandRow="1">
                <a:tableStyleId>{5C22544A-7EE6-4342-B048-85BDC9FD1C3A}</a:tableStyleId>
              </a:tblPr>
              <a:tblGrid>
                <a:gridCol w="1836810">
                  <a:extLst>
                    <a:ext uri="{9D8B030D-6E8A-4147-A177-3AD203B41FA5}">
                      <a16:colId xmlns:a16="http://schemas.microsoft.com/office/drawing/2014/main" val="2191732537"/>
                    </a:ext>
                  </a:extLst>
                </a:gridCol>
                <a:gridCol w="2525111">
                  <a:extLst>
                    <a:ext uri="{9D8B030D-6E8A-4147-A177-3AD203B41FA5}">
                      <a16:colId xmlns:a16="http://schemas.microsoft.com/office/drawing/2014/main" val="3907233800"/>
                    </a:ext>
                  </a:extLst>
                </a:gridCol>
                <a:gridCol w="2762681">
                  <a:extLst>
                    <a:ext uri="{9D8B030D-6E8A-4147-A177-3AD203B41FA5}">
                      <a16:colId xmlns:a16="http://schemas.microsoft.com/office/drawing/2014/main" val="3973714189"/>
                    </a:ext>
                  </a:extLst>
                </a:gridCol>
              </a:tblGrid>
              <a:tr h="511307">
                <a:tc>
                  <a:txBody>
                    <a:bodyPr/>
                    <a:lstStyle/>
                    <a:p>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Bottle Size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solidFill>
                  </a:tcPr>
                </a:tc>
                <a:tc>
                  <a:txBody>
                    <a:bodyPr/>
                    <a:lstStyle/>
                    <a:p>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50 mL single-dose </a:t>
                      </a:r>
                    </a:p>
                    <a:p>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glass bottle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alpha val="5098"/>
                      </a:srgbClr>
                    </a:solidFill>
                  </a:tcPr>
                </a:tc>
                <a:tc>
                  <a:txBody>
                    <a:bodyPr/>
                    <a:lstStyle/>
                    <a:p>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100 mL single-dose </a:t>
                      </a:r>
                    </a:p>
                    <a:p>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glass bottle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alpha val="20000"/>
                      </a:srgbClr>
                    </a:solidFill>
                  </a:tcPr>
                </a:tc>
                <a:extLst>
                  <a:ext uri="{0D108BD9-81ED-4DB2-BD59-A6C34878D82A}">
                    <a16:rowId xmlns:a16="http://schemas.microsoft.com/office/drawing/2014/main" val="2487519041"/>
                  </a:ext>
                </a:extLst>
              </a:tr>
              <a:tr h="511307">
                <a:tc>
                  <a:txBody>
                    <a:bodyPr/>
                    <a:lstStyle/>
                    <a:p>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NDC Code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solidFill>
                  </a:tcPr>
                </a:tc>
                <a:tc>
                  <a:txBody>
                    <a:bodyPr/>
                    <a:lstStyle/>
                    <a:p>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63323-205-50</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alpha val="5098"/>
                      </a:srgbClr>
                    </a:solidFill>
                  </a:tcPr>
                </a:tc>
                <a:tc>
                  <a:txBody>
                    <a:bodyPr/>
                    <a:lstStyle/>
                    <a:p>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63323-205-00</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alpha val="20000"/>
                      </a:srgbClr>
                    </a:solidFill>
                  </a:tcPr>
                </a:tc>
                <a:extLst>
                  <a:ext uri="{0D108BD9-81ED-4DB2-BD59-A6C34878D82A}">
                    <a16:rowId xmlns:a16="http://schemas.microsoft.com/office/drawing/2014/main" val="1210213584"/>
                  </a:ext>
                </a:extLst>
              </a:tr>
              <a:tr h="511307">
                <a:tc>
                  <a:txBody>
                    <a:bodyPr/>
                    <a:lstStyle/>
                    <a:p>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Bottles/Carton</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solidFill>
                  </a:tcPr>
                </a:tc>
                <a:tc>
                  <a:txBody>
                    <a:bodyPr/>
                    <a:lstStyle/>
                    <a:p>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10 bottles/carton</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alpha val="5098"/>
                      </a:srgbClr>
                    </a:solidFill>
                  </a:tcPr>
                </a:tc>
                <a:tc>
                  <a:txBody>
                    <a:bodyPr/>
                    <a:lstStyle/>
                    <a:p>
                      <a:r>
                        <a:rPr lang="en-US" sz="12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10 bottles/carton</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alpha val="20000"/>
                      </a:srgbClr>
                    </a:solidFill>
                  </a:tcPr>
                </a:tc>
                <a:extLst>
                  <a:ext uri="{0D108BD9-81ED-4DB2-BD59-A6C34878D82A}">
                    <a16:rowId xmlns:a16="http://schemas.microsoft.com/office/drawing/2014/main" val="262959932"/>
                  </a:ext>
                </a:extLst>
              </a:tr>
            </a:tbl>
          </a:graphicData>
        </a:graphic>
      </p:graphicFrame>
      <p:pic>
        <p:nvPicPr>
          <p:cNvPr id="9" name="Picture 8" descr="A picture containing text, bottle, indoor, close&#10;&#10;Description automatically generated">
            <a:extLst>
              <a:ext uri="{FF2B5EF4-FFF2-40B4-BE49-F238E27FC236}">
                <a16:creationId xmlns:a16="http://schemas.microsoft.com/office/drawing/2014/main" id="{6A2C93E9-F4FE-2620-C3DA-1C0C39ED81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9382" y="4502763"/>
            <a:ext cx="1598749" cy="1505197"/>
          </a:xfrm>
          <a:prstGeom prst="rect">
            <a:avLst/>
          </a:prstGeom>
        </p:spPr>
      </p:pic>
      <p:pic>
        <p:nvPicPr>
          <p:cNvPr id="10" name="Picture 9" descr="Text&#10;&#10;Description automatically generated">
            <a:extLst>
              <a:ext uri="{FF2B5EF4-FFF2-40B4-BE49-F238E27FC236}">
                <a16:creationId xmlns:a16="http://schemas.microsoft.com/office/drawing/2014/main" id="{5696DCE4-E9BF-A429-E003-974C413DDE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0795" y="2078959"/>
            <a:ext cx="1067747" cy="1917990"/>
          </a:xfrm>
          <a:prstGeom prst="rect">
            <a:avLst/>
          </a:prstGeom>
        </p:spPr>
      </p:pic>
      <p:sp>
        <p:nvSpPr>
          <p:cNvPr id="12" name="Content Placeholder 3">
            <a:extLst>
              <a:ext uri="{FF2B5EF4-FFF2-40B4-BE49-F238E27FC236}">
                <a16:creationId xmlns:a16="http://schemas.microsoft.com/office/drawing/2014/main" id="{6D4214B5-31C1-7FA6-3B2F-82F28FB23224}"/>
              </a:ext>
            </a:extLst>
          </p:cNvPr>
          <p:cNvSpPr txBox="1">
            <a:spLocks/>
          </p:cNvSpPr>
          <p:nvPr/>
        </p:nvSpPr>
        <p:spPr>
          <a:xfrm>
            <a:off x="468038" y="2401016"/>
            <a:ext cx="1954878" cy="1484312"/>
          </a:xfrm>
          <a:prstGeom prst="rect">
            <a:avLst/>
          </a:prstGeom>
        </p:spPr>
        <p:txBody>
          <a:bodyPr vert="horz" lIns="91440" tIns="45720" rIns="91440" bIns="45720" rtlCol="0">
            <a:normAutofit lnSpcReduction="10000"/>
          </a:bodyPr>
          <a:lstStyle>
            <a:lvl1pPr marL="303035" marR="0" indent="-303035" algn="l" defTabSz="914400" rtl="0" eaLnBrk="1" fontAlgn="base" latinLnBrk="0" hangingPunct="1">
              <a:lnSpc>
                <a:spcPct val="100000"/>
              </a:lnSpc>
              <a:spcBef>
                <a:spcPts val="600"/>
              </a:spcBef>
              <a:spcAft>
                <a:spcPts val="600"/>
              </a:spcAft>
              <a:buClr>
                <a:srgbClr val="0070C0"/>
              </a:buClr>
              <a:buSzTx/>
              <a:buFont typeface="Wingdings" pitchFamily="2" charset="2"/>
              <a:buChar char="§"/>
              <a:tabLst/>
              <a:defRPr kumimoji="0" lang="en-US" sz="2400" b="0" i="0" u="none" strike="noStrike" kern="0" cap="none" spc="0" normalizeH="0" baseline="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defRPr>
            </a:lvl1pPr>
            <a:lvl2pPr marL="606069" marR="0" indent="-301231" algn="l" defTabSz="914400" rtl="0" eaLnBrk="1" fontAlgn="base" latinLnBrk="0" hangingPunct="1">
              <a:lnSpc>
                <a:spcPct val="100000"/>
              </a:lnSpc>
              <a:spcBef>
                <a:spcPts val="600"/>
              </a:spcBef>
              <a:spcAft>
                <a:spcPts val="600"/>
              </a:spcAft>
              <a:buClr>
                <a:srgbClr val="0070C0"/>
              </a:buClr>
              <a:buSzTx/>
              <a:buFontTx/>
              <a:buChar char="–"/>
              <a:tabLst/>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23534" marR="0" indent="-315661" algn="l" defTabSz="914400" rtl="0" eaLnBrk="1" fontAlgn="base" latinLnBrk="0" hangingPunct="1">
              <a:lnSpc>
                <a:spcPct val="100000"/>
              </a:lnSpc>
              <a:spcBef>
                <a:spcPts val="600"/>
              </a:spcBef>
              <a:spcAft>
                <a:spcPts val="600"/>
              </a:spcAft>
              <a:buClr>
                <a:srgbClr val="0070C0"/>
              </a:buClr>
              <a:buSzTx/>
              <a:buFontTx/>
              <a:buChar char="•"/>
              <a:tabLst/>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26569" marR="0" indent="-301231" algn="l" defTabSz="914400" rtl="0" eaLnBrk="1" fontAlgn="base" latinLnBrk="0" hangingPunct="1">
              <a:lnSpc>
                <a:spcPct val="100000"/>
              </a:lnSpc>
              <a:spcBef>
                <a:spcPts val="600"/>
              </a:spcBef>
              <a:spcAft>
                <a:spcPts val="600"/>
              </a:spcAft>
              <a:buClr>
                <a:srgbClr val="0070C0"/>
              </a:buClr>
              <a:buSzTx/>
              <a:buFontTx/>
              <a:buChar char="–"/>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228373" marR="0" indent="0" algn="l" defTabSz="914400" rtl="0" eaLnBrk="1" fontAlgn="base" latinLnBrk="0" hangingPunct="1">
              <a:lnSpc>
                <a:spcPct val="100000"/>
              </a:lnSpc>
              <a:spcBef>
                <a:spcPts val="600"/>
              </a:spcBef>
              <a:spcAft>
                <a:spcPts val="600"/>
              </a:spcAft>
              <a:buClr>
                <a:srgbClr val="0070C0"/>
              </a:buClr>
              <a:buSzTx/>
              <a:buFontTx/>
              <a:buNone/>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indent="-115888">
              <a:spcBef>
                <a:spcPts val="300"/>
              </a:spcBef>
              <a:spcAft>
                <a:spcPts val="0"/>
              </a:spcAft>
            </a:pPr>
            <a:r>
              <a:rPr lang="en-US" sz="1200" dirty="0">
                <a:solidFill>
                  <a:srgbClr val="0070C0"/>
                </a:solidFill>
              </a:rPr>
              <a:t>Non-PVC</a:t>
            </a:r>
          </a:p>
          <a:p>
            <a:pPr marL="115888" indent="-115888">
              <a:spcBef>
                <a:spcPts val="300"/>
              </a:spcBef>
              <a:spcAft>
                <a:spcPts val="0"/>
              </a:spcAft>
            </a:pPr>
            <a:r>
              <a:rPr lang="en-US" sz="1200" dirty="0">
                <a:solidFill>
                  <a:srgbClr val="0070C0"/>
                </a:solidFill>
              </a:rPr>
              <a:t>Non-DEHP</a:t>
            </a:r>
          </a:p>
          <a:p>
            <a:pPr marL="115888" indent="-115888">
              <a:spcBef>
                <a:spcPts val="300"/>
              </a:spcBef>
              <a:spcAft>
                <a:spcPts val="0"/>
              </a:spcAft>
            </a:pPr>
            <a:r>
              <a:rPr lang="en-US" sz="1200" dirty="0">
                <a:solidFill>
                  <a:srgbClr val="0070C0"/>
                </a:solidFill>
              </a:rPr>
              <a:t>Not made with natural rubber latex</a:t>
            </a:r>
          </a:p>
          <a:p>
            <a:pPr marL="115888" indent="-115888">
              <a:spcBef>
                <a:spcPts val="300"/>
              </a:spcBef>
              <a:spcAft>
                <a:spcPts val="0"/>
              </a:spcAft>
            </a:pPr>
            <a:r>
              <a:rPr lang="en-US" sz="1200" dirty="0">
                <a:solidFill>
                  <a:srgbClr val="0070C0"/>
                </a:solidFill>
              </a:rPr>
              <a:t>Recyclable material (made from multi-layer polyolefin)</a:t>
            </a:r>
            <a:endParaRPr lang="en-US" sz="1050" dirty="0">
              <a:solidFill>
                <a:srgbClr val="0070C0"/>
              </a:solidFill>
            </a:endParaRPr>
          </a:p>
        </p:txBody>
      </p:sp>
      <p:pic>
        <p:nvPicPr>
          <p:cNvPr id="13" name="Graphic 12">
            <a:extLst>
              <a:ext uri="{FF2B5EF4-FFF2-40B4-BE49-F238E27FC236}">
                <a16:creationId xmlns:a16="http://schemas.microsoft.com/office/drawing/2014/main" id="{104CCB4E-A333-CB87-25D5-19FDB96E76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68131" y="1456162"/>
            <a:ext cx="3093720" cy="836141"/>
          </a:xfrm>
          <a:prstGeom prst="rect">
            <a:avLst/>
          </a:prstGeom>
        </p:spPr>
      </p:pic>
      <p:pic>
        <p:nvPicPr>
          <p:cNvPr id="17" name="Graphic 16">
            <a:extLst>
              <a:ext uri="{FF2B5EF4-FFF2-40B4-BE49-F238E27FC236}">
                <a16:creationId xmlns:a16="http://schemas.microsoft.com/office/drawing/2014/main" id="{3E061BD2-5C33-542A-79CA-8E6DBC92BC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18542" y="3623198"/>
            <a:ext cx="3276600" cy="1066800"/>
          </a:xfrm>
          <a:prstGeom prst="rect">
            <a:avLst/>
          </a:prstGeom>
        </p:spPr>
      </p:pic>
    </p:spTree>
    <p:extLst>
      <p:ext uri="{BB962C8B-B14F-4D97-AF65-F5344CB8AC3E}">
        <p14:creationId xmlns:p14="http://schemas.microsoft.com/office/powerpoint/2010/main" val="381551957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DDBB6B-7259-0200-699D-54FB9478DB91}"/>
              </a:ext>
            </a:extLst>
          </p:cNvPr>
          <p:cNvSpPr txBox="1"/>
          <p:nvPr/>
        </p:nvSpPr>
        <p:spPr>
          <a:xfrm>
            <a:off x="985760" y="1443107"/>
            <a:ext cx="10368040" cy="3247043"/>
          </a:xfrm>
          <a:prstGeom prst="rect">
            <a:avLst/>
          </a:prstGeom>
          <a:noFill/>
        </p:spPr>
        <p:txBody>
          <a:bodyPr wrap="square" rtlCol="0">
            <a:spAutoFit/>
          </a:bodyPr>
          <a:lstStyle/>
          <a:p>
            <a:r>
              <a:rPr lang="en-US" sz="1100" b="1" dirty="0">
                <a:latin typeface="Verdana" panose="020B0604030504040204" pitchFamily="34" charset="0"/>
                <a:ea typeface="Verdana" panose="020B0604030504040204" pitchFamily="34" charset="0"/>
                <a:cs typeface="Verdana" panose="020B0604030504040204" pitchFamily="34" charset="0"/>
              </a:rPr>
              <a:t>This brief summary does not include all the information needed to use </a:t>
            </a:r>
            <a:r>
              <a:rPr lang="en-US" sz="1100" b="1" dirty="0" err="1">
                <a:latin typeface="Verdana" panose="020B0604030504040204" pitchFamily="34" charset="0"/>
                <a:ea typeface="Verdana" panose="020B0604030504040204" pitchFamily="34" charset="0"/>
                <a:cs typeface="Verdana" panose="020B0604030504040204" pitchFamily="34" charset="0"/>
              </a:rPr>
              <a:t>SMOFlipid</a:t>
            </a:r>
            <a:r>
              <a:rPr lang="en-US" sz="1100" b="1" dirty="0">
                <a:latin typeface="Verdana" panose="020B0604030504040204" pitchFamily="34" charset="0"/>
                <a:ea typeface="Verdana" panose="020B0604030504040204" pitchFamily="34" charset="0"/>
                <a:cs typeface="Verdana" panose="020B0604030504040204" pitchFamily="34" charset="0"/>
              </a:rPr>
              <a:t> safely and effectively. Please see full prescribing information for intravenous use at </a:t>
            </a:r>
            <a:r>
              <a:rPr lang="en-US" sz="1100" b="1" dirty="0" err="1">
                <a:latin typeface="Verdana" panose="020B0604030504040204" pitchFamily="34" charset="0"/>
                <a:ea typeface="Verdana" panose="020B0604030504040204" pitchFamily="34" charset="0"/>
                <a:cs typeface="Verdana" panose="020B0604030504040204" pitchFamily="34" charset="0"/>
              </a:rPr>
              <a:t>www.freseniuskabinutrition.com</a:t>
            </a:r>
            <a:r>
              <a:rPr lang="en-US" sz="1100" b="1" dirty="0">
                <a:latin typeface="Verdana" panose="020B0604030504040204" pitchFamily="34" charset="0"/>
                <a:ea typeface="Verdana" panose="020B0604030504040204" pitchFamily="34" charset="0"/>
                <a:cs typeface="Verdana" panose="020B0604030504040204" pitchFamily="34" charset="0"/>
              </a:rPr>
              <a:t>.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b="1" dirty="0">
                <a:latin typeface="Verdana" panose="020B0604030504040204" pitchFamily="34" charset="0"/>
                <a:ea typeface="Verdana" panose="020B0604030504040204" pitchFamily="34" charset="0"/>
                <a:cs typeface="Verdana" panose="020B0604030504040204" pitchFamily="34" charset="0"/>
              </a:rPr>
              <a:t>INDICATIONS AND USAGE </a:t>
            </a: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is indicated in adult and pediatric patients, including term and preterm neonates, as a source of calories and essential fatty acids for parenteral nutrition (PN) when oral or enteral nutrition is not possible, insufficient, or contraindicated.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b="1" dirty="0">
                <a:latin typeface="Verdana" panose="020B0604030504040204" pitchFamily="34" charset="0"/>
                <a:ea typeface="Verdana" panose="020B0604030504040204" pitchFamily="34" charset="0"/>
                <a:cs typeface="Verdana" panose="020B0604030504040204" pitchFamily="34" charset="0"/>
              </a:rPr>
              <a:t>DOSAGE AND ADMINISTRATION </a:t>
            </a: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The recommended daily dosage in adults is 1 to 2 grams/kg per day and should not exceed 2.5 grams/kg per day. Pediatric dosage is in Table 1, and do not exceed an infusion rate of 0.15 g/kg/hour.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1000 mL is supplied as a Pharmacy Bulk Package for admixing only and is not for direct infusion. Prior to administration, transfer to a separate PN container for individual patient use. Use a non-vented, non-DEHP 1.2 micron in-line filter during administration. Protect the admixed PN solution from light. </a:t>
            </a:r>
          </a:p>
          <a:p>
            <a:endParaRPr lang="en-US" sz="1100" b="1" dirty="0">
              <a:latin typeface="Verdana" panose="020B0604030504040204" pitchFamily="34" charset="0"/>
              <a:ea typeface="Verdana" panose="020B0604030504040204" pitchFamily="34" charset="0"/>
              <a:cs typeface="Verdana" panose="020B0604030504040204" pitchFamily="34" charset="0"/>
            </a:endParaRPr>
          </a:p>
          <a:p>
            <a:endParaRPr lang="en-US" sz="1100" dirty="0">
              <a:latin typeface="Verdana" panose="020B0604030504040204" pitchFamily="34" charset="0"/>
              <a:ea typeface="Verdana" panose="020B0604030504040204" pitchFamily="34" charset="0"/>
              <a:cs typeface="Verdana" panose="020B0604030504040204" pitchFamily="34" charset="0"/>
            </a:endParaRPr>
          </a:p>
          <a:p>
            <a:endParaRPr lang="en-US" sz="1100"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8" name="Title 6">
            <a:extLst>
              <a:ext uri="{FF2B5EF4-FFF2-40B4-BE49-F238E27FC236}">
                <a16:creationId xmlns:a16="http://schemas.microsoft.com/office/drawing/2014/main" id="{76A3C1DC-3763-006E-090A-EBFCA9B837BA}"/>
              </a:ext>
            </a:extLst>
          </p:cNvPr>
          <p:cNvSpPr>
            <a:spLocks noGrp="1"/>
          </p:cNvSpPr>
          <p:nvPr>
            <p:ph type="title"/>
          </p:nvPr>
        </p:nvSpPr>
        <p:spPr>
          <a:xfrm>
            <a:off x="985760" y="486696"/>
            <a:ext cx="9236670" cy="751555"/>
          </a:xfrm>
        </p:spPr>
        <p:txBody>
          <a:bodyPr>
            <a:noAutofit/>
          </a:bodyPr>
          <a:lstStyle/>
          <a:p>
            <a:r>
              <a:rPr lang="en-US" sz="2900" dirty="0">
                <a:latin typeface="Verdana" panose="020B0604030504040204" pitchFamily="34" charset="0"/>
                <a:ea typeface="Verdana" panose="020B0604030504040204" pitchFamily="34" charset="0"/>
                <a:cs typeface="Verdana" panose="020B0604030504040204" pitchFamily="34" charset="0"/>
              </a:rPr>
              <a:t>Brief Summary of Prescribing Information</a:t>
            </a:r>
            <a:br>
              <a:rPr lang="en-US" sz="2900" dirty="0">
                <a:latin typeface="Verdana" panose="020B0604030504040204" pitchFamily="34" charset="0"/>
                <a:ea typeface="Verdana" panose="020B0604030504040204" pitchFamily="34" charset="0"/>
                <a:cs typeface="Verdana" panose="020B0604030504040204" pitchFamily="34" charset="0"/>
              </a:rPr>
            </a:br>
            <a:r>
              <a:rPr lang="en-US" sz="1800" dirty="0" err="1">
                <a:latin typeface="Verdana" panose="020B0604030504040204" pitchFamily="34" charset="0"/>
                <a:ea typeface="Verdana" panose="020B0604030504040204" pitchFamily="34" charset="0"/>
                <a:cs typeface="Verdana" panose="020B0604030504040204" pitchFamily="34" charset="0"/>
              </a:rPr>
              <a:t>SMOFlipid</a:t>
            </a:r>
            <a:r>
              <a:rPr lang="en-US" sz="1800" b="1" baseline="30000" dirty="0">
                <a:latin typeface="Verdana" panose="020B0604030504040204" pitchFamily="34" charset="0"/>
                <a:ea typeface="Verdana" panose="020B0604030504040204" pitchFamily="34" charset="0"/>
                <a:cs typeface="Verdana" panose="020B0604030504040204" pitchFamily="34" charset="0"/>
              </a:rPr>
              <a:t>®</a:t>
            </a:r>
            <a:r>
              <a:rPr lang="en-US" sz="2900" baseline="30000" dirty="0">
                <a:latin typeface="Verdana" panose="020B0604030504040204" pitchFamily="34" charset="0"/>
                <a:ea typeface="Verdana" panose="020B0604030504040204" pitchFamily="34" charset="0"/>
                <a:cs typeface="Verdana" panose="020B0604030504040204" pitchFamily="34" charset="0"/>
              </a:rPr>
              <a:t> </a:t>
            </a:r>
            <a:r>
              <a:rPr lang="en-US" sz="1800" dirty="0">
                <a:latin typeface="Verdana" panose="020B0604030504040204" pitchFamily="34" charset="0"/>
                <a:ea typeface="Verdana" panose="020B0604030504040204" pitchFamily="34" charset="0"/>
                <a:cs typeface="Verdana" panose="020B0604030504040204" pitchFamily="34" charset="0"/>
              </a:rPr>
              <a:t>Lipid Injectable Emulsion, USP 20% </a:t>
            </a:r>
          </a:p>
        </p:txBody>
      </p:sp>
      <p:sp>
        <p:nvSpPr>
          <p:cNvPr id="9" name="Rectangle 8">
            <a:extLst>
              <a:ext uri="{FF2B5EF4-FFF2-40B4-BE49-F238E27FC236}">
                <a16:creationId xmlns:a16="http://schemas.microsoft.com/office/drawing/2014/main" id="{F08B606C-4EED-8E84-0E00-76DD2B94A7FB}"/>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spTree>
    <p:extLst>
      <p:ext uri="{BB962C8B-B14F-4D97-AF65-F5344CB8AC3E}">
        <p14:creationId xmlns:p14="http://schemas.microsoft.com/office/powerpoint/2010/main" val="369728539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46A7A1FA-0036-78B0-06CF-7BCBE3E7D6F3}"/>
              </a:ext>
            </a:extLst>
          </p:cNvPr>
          <p:cNvGraphicFramePr>
            <a:graphicFrameLocks noGrp="1"/>
          </p:cNvGraphicFramePr>
          <p:nvPr>
            <p:extLst>
              <p:ext uri="{D42A27DB-BD31-4B8C-83A1-F6EECF244321}">
                <p14:modId xmlns:p14="http://schemas.microsoft.com/office/powerpoint/2010/main" val="3392949331"/>
              </p:ext>
            </p:extLst>
          </p:nvPr>
        </p:nvGraphicFramePr>
        <p:xfrm>
          <a:off x="1072846" y="1905000"/>
          <a:ext cx="7751056" cy="3048000"/>
        </p:xfrm>
        <a:graphic>
          <a:graphicData uri="http://schemas.openxmlformats.org/drawingml/2006/table">
            <a:tbl>
              <a:tblPr firstRow="1" bandRow="1">
                <a:tableStyleId>{5940675A-B579-460E-94D1-54222C63F5DA}</a:tableStyleId>
              </a:tblPr>
              <a:tblGrid>
                <a:gridCol w="1819225">
                  <a:extLst>
                    <a:ext uri="{9D8B030D-6E8A-4147-A177-3AD203B41FA5}">
                      <a16:colId xmlns:a16="http://schemas.microsoft.com/office/drawing/2014/main" val="1825447445"/>
                    </a:ext>
                  </a:extLst>
                </a:gridCol>
                <a:gridCol w="1927654">
                  <a:extLst>
                    <a:ext uri="{9D8B030D-6E8A-4147-A177-3AD203B41FA5}">
                      <a16:colId xmlns:a16="http://schemas.microsoft.com/office/drawing/2014/main" val="3531348654"/>
                    </a:ext>
                  </a:extLst>
                </a:gridCol>
                <a:gridCol w="1891171">
                  <a:extLst>
                    <a:ext uri="{9D8B030D-6E8A-4147-A177-3AD203B41FA5}">
                      <a16:colId xmlns:a16="http://schemas.microsoft.com/office/drawing/2014/main" val="2718258390"/>
                    </a:ext>
                  </a:extLst>
                </a:gridCol>
                <a:gridCol w="2113006">
                  <a:extLst>
                    <a:ext uri="{9D8B030D-6E8A-4147-A177-3AD203B41FA5}">
                      <a16:colId xmlns:a16="http://schemas.microsoft.com/office/drawing/2014/main" val="1190857581"/>
                    </a:ext>
                  </a:extLst>
                </a:gridCol>
              </a:tblGrid>
              <a:tr h="222607">
                <a:tc>
                  <a:txBody>
                    <a:bodyPr/>
                    <a:lstStyle/>
                    <a:p>
                      <a:pPr algn="ctr"/>
                      <a:r>
                        <a:rPr lang="en-US" sz="1100" b="1" dirty="0">
                          <a:latin typeface="Verdana" panose="020B0604030504040204" pitchFamily="34" charset="0"/>
                          <a:ea typeface="Verdana" panose="020B0604030504040204" pitchFamily="34" charset="0"/>
                          <a:cs typeface="Verdana" panose="020B0604030504040204" pitchFamily="34" charset="0"/>
                        </a:rPr>
                        <a:t>Pediatric Age group</a:t>
                      </a:r>
                    </a:p>
                  </a:txBody>
                  <a:tcPr/>
                </a:tc>
                <a:tc>
                  <a:txBody>
                    <a:bodyPr/>
                    <a:lstStyle/>
                    <a:p>
                      <a:pPr algn="ctr"/>
                      <a:r>
                        <a:rPr lang="en-US" sz="1100" b="1" dirty="0">
                          <a:effectLst/>
                          <a:latin typeface="Verdana" panose="020B0604030504040204" pitchFamily="34" charset="0"/>
                          <a:ea typeface="Verdana" panose="020B0604030504040204" pitchFamily="34" charset="0"/>
                          <a:cs typeface="Verdana" panose="020B0604030504040204" pitchFamily="34" charset="0"/>
                        </a:rPr>
                        <a:t>Initial Dose</a:t>
                      </a:r>
                    </a:p>
                  </a:txBody>
                  <a:tcPr/>
                </a:tc>
                <a:tc>
                  <a:txBody>
                    <a:bodyPr/>
                    <a:lstStyle/>
                    <a:p>
                      <a:pPr algn="ctr"/>
                      <a:r>
                        <a:rPr lang="en-US" sz="1100" b="1" dirty="0">
                          <a:effectLst/>
                          <a:latin typeface="Verdana" panose="020B0604030504040204" pitchFamily="34" charset="0"/>
                          <a:ea typeface="Verdana" panose="020B0604030504040204" pitchFamily="34" charset="0"/>
                          <a:cs typeface="Verdana" panose="020B0604030504040204" pitchFamily="34" charset="0"/>
                        </a:rPr>
                        <a:t>Maximum Dose</a:t>
                      </a:r>
                    </a:p>
                  </a:txBody>
                  <a:tcPr/>
                </a:tc>
                <a:tc>
                  <a:txBody>
                    <a:bodyPr/>
                    <a:lstStyle/>
                    <a:p>
                      <a:pPr algn="ctr"/>
                      <a:r>
                        <a:rPr lang="en-US" sz="1100" b="1" dirty="0">
                          <a:effectLst/>
                          <a:latin typeface="Verdana" panose="020B0604030504040204" pitchFamily="34" charset="0"/>
                          <a:ea typeface="Verdana" panose="020B0604030504040204" pitchFamily="34" charset="0"/>
                          <a:cs typeface="Verdana" panose="020B0604030504040204" pitchFamily="34" charset="0"/>
                        </a:rPr>
                        <a:t>Duration of infusion</a:t>
                      </a:r>
                    </a:p>
                  </a:txBody>
                  <a:tcPr/>
                </a:tc>
                <a:extLst>
                  <a:ext uri="{0D108BD9-81ED-4DB2-BD59-A6C34878D82A}">
                    <a16:rowId xmlns:a16="http://schemas.microsoft.com/office/drawing/2014/main" val="3926588693"/>
                  </a:ext>
                </a:extLst>
              </a:tr>
              <a:tr h="370840">
                <a:tc>
                  <a:txBody>
                    <a:bodyPr/>
                    <a:lstStyle/>
                    <a:p>
                      <a:endPar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p>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Birth to 2 years of age</a:t>
                      </a:r>
                    </a:p>
                    <a:p>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(including preterm and</a:t>
                      </a:r>
                    </a:p>
                    <a:p>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term neonates*)</a:t>
                      </a:r>
                    </a:p>
                    <a:p>
                      <a:endParaRPr lang="en-US" sz="11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0.5 to 1 g/kg/day</a:t>
                      </a:r>
                    </a:p>
                    <a:p>
                      <a:endPar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p>
                      <a:endPar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p>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Increase the dose by </a:t>
                      </a:r>
                    </a:p>
                    <a:p>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0.5 to 1 g/kg/day</a:t>
                      </a:r>
                    </a:p>
                    <a:p>
                      <a:endParaRPr lang="en-US" sz="11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3 g/kg/day</a:t>
                      </a:r>
                    </a:p>
                    <a:p>
                      <a:endParaRPr lang="en-US" sz="11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20 to 24 hours for preterm and term neonates</a:t>
                      </a:r>
                    </a:p>
                    <a:p>
                      <a:endPar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p>
                      <a:endPar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p>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12 to 24 hours for patients</a:t>
                      </a:r>
                    </a:p>
                    <a:p>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1 month to 2 years</a:t>
                      </a:r>
                    </a:p>
                    <a:p>
                      <a:endParaRPr lang="en-US" sz="11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37841491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2 to &lt;12 years of age</a:t>
                      </a:r>
                    </a:p>
                    <a:p>
                      <a:endParaRPr lang="en-US" sz="11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1 to 2 g/kg/day</a:t>
                      </a:r>
                    </a:p>
                    <a:p>
                      <a:endPar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p>
                      <a:endPar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p>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Increase the dose by</a:t>
                      </a:r>
                    </a:p>
                    <a:p>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0.5 to 1 g/kg/day</a:t>
                      </a:r>
                    </a:p>
                    <a:p>
                      <a:endParaRPr lang="en-US" sz="11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3 g/kg/day</a:t>
                      </a:r>
                    </a:p>
                    <a:p>
                      <a:endParaRPr lang="en-US" sz="11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12 to 24 hours</a:t>
                      </a:r>
                    </a:p>
                    <a:p>
                      <a:endParaRPr lang="en-US" sz="11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3884232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12 to 17 years of age</a:t>
                      </a:r>
                    </a:p>
                    <a:p>
                      <a:endParaRPr lang="en-US" sz="11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1 to 2 g/kg/day</a:t>
                      </a:r>
                    </a:p>
                    <a:p>
                      <a:endParaRPr lang="en-US" sz="11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2.5 g/kg/day</a:t>
                      </a:r>
                    </a:p>
                    <a:p>
                      <a:endParaRPr lang="en-US" sz="11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12 to 24 hours</a:t>
                      </a:r>
                    </a:p>
                    <a:p>
                      <a:endParaRPr lang="en-US" sz="11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426351082"/>
                  </a:ext>
                </a:extLst>
              </a:tr>
            </a:tbl>
          </a:graphicData>
        </a:graphic>
      </p:graphicFrame>
      <p:sp>
        <p:nvSpPr>
          <p:cNvPr id="7" name="TextBox 6">
            <a:extLst>
              <a:ext uri="{FF2B5EF4-FFF2-40B4-BE49-F238E27FC236}">
                <a16:creationId xmlns:a16="http://schemas.microsoft.com/office/drawing/2014/main" id="{A82610C3-8D19-2F6F-B4EA-5520F6B9C8C2}"/>
              </a:ext>
            </a:extLst>
          </p:cNvPr>
          <p:cNvSpPr txBox="1"/>
          <p:nvPr/>
        </p:nvSpPr>
        <p:spPr>
          <a:xfrm>
            <a:off x="1072846" y="4721121"/>
            <a:ext cx="7751056" cy="1323439"/>
          </a:xfrm>
          <a:prstGeom prst="rect">
            <a:avLst/>
          </a:prstGeom>
          <a:noFill/>
        </p:spPr>
        <p:txBody>
          <a:bodyPr wrap="square" rtlCol="0">
            <a:spAutoFit/>
          </a:bodyPr>
          <a:lstStyle/>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a:t>
            </a:r>
            <a:r>
              <a:rPr lang="en-US" dirty="0"/>
              <a:t> </a:t>
            </a:r>
            <a:r>
              <a:rPr lang="en-US" sz="1100" dirty="0">
                <a:latin typeface="Verdana" panose="020B0604030504040204" pitchFamily="34" charset="0"/>
                <a:ea typeface="Verdana" panose="020B0604030504040204" pitchFamily="34" charset="0"/>
                <a:cs typeface="Verdana" panose="020B0604030504040204" pitchFamily="34" charset="0"/>
              </a:rPr>
              <a:t>The neonatal period is defined as including term, post-term, and preterm newborn infants. The neonatal period for term and post-term infants is the day of birth plus 27 days. For preterm infants, the neonatal period is defined as the day of birth through the expected age of delivery plus 27 days (i.e., 44 weeks post-menstrual age).</a:t>
            </a:r>
          </a:p>
          <a:p>
            <a:endParaRPr lang="en-US" dirty="0"/>
          </a:p>
        </p:txBody>
      </p:sp>
      <p:sp>
        <p:nvSpPr>
          <p:cNvPr id="8" name="Title 6">
            <a:extLst>
              <a:ext uri="{FF2B5EF4-FFF2-40B4-BE49-F238E27FC236}">
                <a16:creationId xmlns:a16="http://schemas.microsoft.com/office/drawing/2014/main" id="{00C49F42-0C27-0229-B165-0D615A74CE7C}"/>
              </a:ext>
            </a:extLst>
          </p:cNvPr>
          <p:cNvSpPr>
            <a:spLocks noGrp="1"/>
          </p:cNvSpPr>
          <p:nvPr>
            <p:ph type="title"/>
          </p:nvPr>
        </p:nvSpPr>
        <p:spPr>
          <a:xfrm>
            <a:off x="985760" y="486696"/>
            <a:ext cx="9236670" cy="751555"/>
          </a:xfrm>
        </p:spPr>
        <p:txBody>
          <a:bodyPr>
            <a:noAutofit/>
          </a:bodyPr>
          <a:lstStyle/>
          <a:p>
            <a:r>
              <a:rPr lang="en-US" sz="2900" dirty="0">
                <a:latin typeface="Verdana" panose="020B0604030504040204" pitchFamily="34" charset="0"/>
                <a:ea typeface="Verdana" panose="020B0604030504040204" pitchFamily="34" charset="0"/>
                <a:cs typeface="Verdana" panose="020B0604030504040204" pitchFamily="34" charset="0"/>
              </a:rPr>
              <a:t>Brief Summary of Prescribing Information</a:t>
            </a:r>
            <a:br>
              <a:rPr lang="en-US" sz="2900" dirty="0">
                <a:latin typeface="Verdana" panose="020B0604030504040204" pitchFamily="34" charset="0"/>
                <a:ea typeface="Verdana" panose="020B0604030504040204" pitchFamily="34" charset="0"/>
                <a:cs typeface="Verdana" panose="020B0604030504040204" pitchFamily="34" charset="0"/>
              </a:rPr>
            </a:br>
            <a:r>
              <a:rPr lang="en-US" sz="1800" dirty="0" err="1">
                <a:latin typeface="Verdana" panose="020B0604030504040204" pitchFamily="34" charset="0"/>
                <a:ea typeface="Verdana" panose="020B0604030504040204" pitchFamily="34" charset="0"/>
                <a:cs typeface="Verdana" panose="020B0604030504040204" pitchFamily="34" charset="0"/>
              </a:rPr>
              <a:t>SMOFlipid</a:t>
            </a:r>
            <a:r>
              <a:rPr lang="en-US" sz="1800" b="1" baseline="30000" dirty="0">
                <a:latin typeface="Verdana" panose="020B0604030504040204" pitchFamily="34" charset="0"/>
                <a:ea typeface="Verdana" panose="020B0604030504040204" pitchFamily="34" charset="0"/>
                <a:cs typeface="Verdana" panose="020B0604030504040204" pitchFamily="34" charset="0"/>
              </a:rPr>
              <a:t>®</a:t>
            </a:r>
            <a:r>
              <a:rPr lang="en-US" sz="2900" baseline="30000" dirty="0">
                <a:latin typeface="Verdana" panose="020B0604030504040204" pitchFamily="34" charset="0"/>
                <a:ea typeface="Verdana" panose="020B0604030504040204" pitchFamily="34" charset="0"/>
                <a:cs typeface="Verdana" panose="020B0604030504040204" pitchFamily="34" charset="0"/>
              </a:rPr>
              <a:t> </a:t>
            </a:r>
            <a:r>
              <a:rPr lang="en-US" sz="1800" dirty="0">
                <a:latin typeface="Verdana" panose="020B0604030504040204" pitchFamily="34" charset="0"/>
                <a:ea typeface="Verdana" panose="020B0604030504040204" pitchFamily="34" charset="0"/>
                <a:cs typeface="Verdana" panose="020B0604030504040204" pitchFamily="34" charset="0"/>
              </a:rPr>
              <a:t>Lipid Injectable Emulsion, USP 20% </a:t>
            </a:r>
          </a:p>
        </p:txBody>
      </p:sp>
      <p:sp>
        <p:nvSpPr>
          <p:cNvPr id="9" name="TextBox 8">
            <a:extLst>
              <a:ext uri="{FF2B5EF4-FFF2-40B4-BE49-F238E27FC236}">
                <a16:creationId xmlns:a16="http://schemas.microsoft.com/office/drawing/2014/main" id="{CFCE41FA-6B5B-9A61-BD40-7674C322410C}"/>
              </a:ext>
            </a:extLst>
          </p:cNvPr>
          <p:cNvSpPr txBox="1"/>
          <p:nvPr/>
        </p:nvSpPr>
        <p:spPr>
          <a:xfrm>
            <a:off x="985760" y="1608906"/>
            <a:ext cx="4337354" cy="261610"/>
          </a:xfrm>
          <a:prstGeom prst="rect">
            <a:avLst/>
          </a:prstGeom>
          <a:noFill/>
        </p:spPr>
        <p:txBody>
          <a:bodyPr wrap="square" rtlCol="0">
            <a:spAutoFit/>
          </a:bodyPr>
          <a:lstStyle/>
          <a:p>
            <a:r>
              <a:rPr lang="en-US" sz="1100" b="1" dirty="0">
                <a:latin typeface="Verdana" panose="020B0604030504040204" pitchFamily="34" charset="0"/>
                <a:ea typeface="Verdana" panose="020B0604030504040204" pitchFamily="34" charset="0"/>
                <a:cs typeface="Verdana" panose="020B0604030504040204" pitchFamily="34" charset="0"/>
              </a:rPr>
              <a:t>Table 1: Recommended Pediatric Dosage</a:t>
            </a:r>
          </a:p>
        </p:txBody>
      </p:sp>
      <p:sp>
        <p:nvSpPr>
          <p:cNvPr id="10" name="Rectangle 9">
            <a:extLst>
              <a:ext uri="{FF2B5EF4-FFF2-40B4-BE49-F238E27FC236}">
                <a16:creationId xmlns:a16="http://schemas.microsoft.com/office/drawing/2014/main" id="{7FF32360-0B12-7614-6017-4253C6665C90}"/>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spTree>
    <p:extLst>
      <p:ext uri="{BB962C8B-B14F-4D97-AF65-F5344CB8AC3E}">
        <p14:creationId xmlns:p14="http://schemas.microsoft.com/office/powerpoint/2010/main" val="174565251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47750-3296-34A4-5AF5-6ADF4D944B7B}"/>
              </a:ext>
            </a:extLst>
          </p:cNvPr>
          <p:cNvSpPr>
            <a:spLocks noGrp="1"/>
          </p:cNvSpPr>
          <p:nvPr>
            <p:ph type="title"/>
          </p:nvPr>
        </p:nvSpPr>
        <p:spPr/>
        <p:txBody>
          <a:bodyPr>
            <a:noAutofit/>
          </a:bodyPr>
          <a:lstStyle/>
          <a:p>
            <a:r>
              <a:rPr lang="en-US" dirty="0">
                <a:latin typeface="Verdana" panose="020B0604030504040204" pitchFamily="34" charset="0"/>
                <a:ea typeface="Verdana" panose="020B0604030504040204" pitchFamily="34" charset="0"/>
                <a:cs typeface="Verdana" panose="020B0604030504040204" pitchFamily="34" charset="0"/>
              </a:rPr>
              <a:t>Established leadership in pediatric PN</a:t>
            </a:r>
            <a:endParaRPr lang="en-US" dirty="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59805158-C9D7-CAD0-73C2-32F7FC02EC99}"/>
              </a:ext>
            </a:extLst>
          </p:cNvPr>
          <p:cNvSpPr txBox="1"/>
          <p:nvPr/>
        </p:nvSpPr>
        <p:spPr>
          <a:xfrm>
            <a:off x="674540" y="5918756"/>
            <a:ext cx="10300138" cy="369332"/>
          </a:xfrm>
          <a:prstGeom prst="rect">
            <a:avLst/>
          </a:prstGeom>
          <a:noFill/>
        </p:spPr>
        <p:txBody>
          <a:bodyPr wrap="square" rtlCol="0">
            <a:spAutoFit/>
          </a:bodyPr>
          <a:lstStyle/>
          <a:p>
            <a:endPar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1. Data on File; 8/1/22; calculation includes: all ILEs approved in the US.</a:t>
            </a:r>
          </a:p>
        </p:txBody>
      </p:sp>
      <p:grpSp>
        <p:nvGrpSpPr>
          <p:cNvPr id="21" name="Group 20">
            <a:extLst>
              <a:ext uri="{FF2B5EF4-FFF2-40B4-BE49-F238E27FC236}">
                <a16:creationId xmlns:a16="http://schemas.microsoft.com/office/drawing/2014/main" id="{B437BBED-35DC-4F49-C92B-DDCE70CB992C}"/>
              </a:ext>
            </a:extLst>
          </p:cNvPr>
          <p:cNvGrpSpPr/>
          <p:nvPr/>
        </p:nvGrpSpPr>
        <p:grpSpPr>
          <a:xfrm>
            <a:off x="838200" y="1746567"/>
            <a:ext cx="3498273" cy="3978226"/>
            <a:chOff x="838200" y="1940530"/>
            <a:chExt cx="3498273" cy="3978226"/>
          </a:xfrm>
        </p:grpSpPr>
        <p:sp>
          <p:nvSpPr>
            <p:cNvPr id="8" name="Rectangle 7">
              <a:extLst>
                <a:ext uri="{FF2B5EF4-FFF2-40B4-BE49-F238E27FC236}">
                  <a16:creationId xmlns:a16="http://schemas.microsoft.com/office/drawing/2014/main" id="{D4161AF9-823E-1A59-C247-FE11379CD719}"/>
                </a:ext>
              </a:extLst>
            </p:cNvPr>
            <p:cNvSpPr/>
            <p:nvPr/>
          </p:nvSpPr>
          <p:spPr>
            <a:xfrm>
              <a:off x="838200" y="1997839"/>
              <a:ext cx="3498273" cy="3920917"/>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A83FCF1-F856-6E85-ED25-2CF1B5BF6C41}"/>
                </a:ext>
              </a:extLst>
            </p:cNvPr>
            <p:cNvSpPr/>
            <p:nvPr/>
          </p:nvSpPr>
          <p:spPr>
            <a:xfrm>
              <a:off x="907472" y="2797625"/>
              <a:ext cx="3131128" cy="2039213"/>
            </a:xfrm>
            <a:prstGeom prst="rect">
              <a:avLst/>
            </a:prstGeom>
          </p:spPr>
          <p:txBody>
            <a:bodyPr wrap="square">
              <a:spAutoFit/>
            </a:bodyPr>
            <a:lstStyle/>
            <a:p>
              <a:pPr>
                <a:lnSpc>
                  <a:spcPts val="2220"/>
                </a:lnSpc>
              </a:pPr>
              <a:r>
                <a:rPr lang="en-US" sz="1600" b="1" dirty="0">
                  <a:solidFill>
                    <a:srgbClr val="0070C0"/>
                  </a:solidFill>
                  <a:latin typeface="Verdana" panose="020B0604030504040204" pitchFamily="34" charset="0"/>
                  <a:ea typeface="Verdana" panose="020B0604030504040204" pitchFamily="34" charset="0"/>
                  <a:cs typeface="Verdana" panose="020B0604030504040204" pitchFamily="34" charset="0"/>
                </a:rPr>
                <a:t>We ensure the utmost in quality and safety</a:t>
              </a:r>
              <a:r>
                <a:rPr lang="en-US" sz="1600" dirty="0">
                  <a:latin typeface="Verdana" panose="020B0604030504040204" pitchFamily="34" charset="0"/>
                  <a:ea typeface="Verdana" panose="020B0604030504040204" pitchFamily="34" charset="0"/>
                  <a:cs typeface="Verdana" panose="020B0604030504040204" pitchFamily="34" charset="0"/>
                </a:rPr>
                <a:t> because PN is a critical component of care for adults, children, and infants who are unable to receive nutrition enterally or orally.</a:t>
              </a:r>
            </a:p>
          </p:txBody>
        </p:sp>
        <p:pic>
          <p:nvPicPr>
            <p:cNvPr id="12" name="Graphic 11" descr="Family with two children outline">
              <a:extLst>
                <a:ext uri="{FF2B5EF4-FFF2-40B4-BE49-F238E27FC236}">
                  <a16:creationId xmlns:a16="http://schemas.microsoft.com/office/drawing/2014/main" id="{5224BBEE-4E23-344D-7BD9-1199C4571E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0136" y="1940530"/>
              <a:ext cx="914400" cy="914400"/>
            </a:xfrm>
            <a:prstGeom prst="rect">
              <a:avLst/>
            </a:prstGeom>
          </p:spPr>
        </p:pic>
      </p:grpSp>
      <p:grpSp>
        <p:nvGrpSpPr>
          <p:cNvPr id="23" name="Group 22">
            <a:extLst>
              <a:ext uri="{FF2B5EF4-FFF2-40B4-BE49-F238E27FC236}">
                <a16:creationId xmlns:a16="http://schemas.microsoft.com/office/drawing/2014/main" id="{8CBBD8A0-A180-0C1B-0E1F-BA63A954388A}"/>
              </a:ext>
            </a:extLst>
          </p:cNvPr>
          <p:cNvGrpSpPr/>
          <p:nvPr/>
        </p:nvGrpSpPr>
        <p:grpSpPr>
          <a:xfrm>
            <a:off x="7966363" y="1803875"/>
            <a:ext cx="3498273" cy="3920917"/>
            <a:chOff x="7966363" y="1997838"/>
            <a:chExt cx="3498273" cy="3920917"/>
          </a:xfrm>
        </p:grpSpPr>
        <p:sp>
          <p:nvSpPr>
            <p:cNvPr id="10" name="Rectangle 9">
              <a:extLst>
                <a:ext uri="{FF2B5EF4-FFF2-40B4-BE49-F238E27FC236}">
                  <a16:creationId xmlns:a16="http://schemas.microsoft.com/office/drawing/2014/main" id="{AC168BB7-E9AB-4CB4-D6A1-B2869B4CE249}"/>
                </a:ext>
              </a:extLst>
            </p:cNvPr>
            <p:cNvSpPr/>
            <p:nvPr/>
          </p:nvSpPr>
          <p:spPr>
            <a:xfrm>
              <a:off x="7966363" y="1997838"/>
              <a:ext cx="3498273" cy="3920917"/>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430E3B1-8AD2-4909-B0CA-832947BB6EE3}"/>
                </a:ext>
              </a:extLst>
            </p:cNvPr>
            <p:cNvSpPr/>
            <p:nvPr/>
          </p:nvSpPr>
          <p:spPr>
            <a:xfrm>
              <a:off x="8191499" y="2792303"/>
              <a:ext cx="2857501" cy="2039213"/>
            </a:xfrm>
            <a:prstGeom prst="rect">
              <a:avLst/>
            </a:prstGeom>
          </p:spPr>
          <p:txBody>
            <a:bodyPr wrap="square">
              <a:spAutoFit/>
            </a:bodyPr>
            <a:lstStyle/>
            <a:p>
              <a:pPr>
                <a:lnSpc>
                  <a:spcPts val="2220"/>
                </a:lnSpc>
              </a:pPr>
              <a:r>
                <a:rPr lang="en-US" sz="1600" b="1" dirty="0">
                  <a:solidFill>
                    <a:srgbClr val="0070C0"/>
                  </a:solidFill>
                  <a:latin typeface="Verdana" panose="020B0604030504040204" pitchFamily="34" charset="0"/>
                  <a:ea typeface="Verdana" panose="020B0604030504040204" pitchFamily="34" charset="0"/>
                  <a:cs typeface="Verdana" panose="020B0604030504040204" pitchFamily="34" charset="0"/>
                </a:rPr>
                <a:t>We are pioneers in pediatric PN </a:t>
              </a:r>
              <a:r>
                <a:rPr lang="en-US" sz="1600" dirty="0">
                  <a:latin typeface="Verdana" panose="020B0604030504040204" pitchFamily="34" charset="0"/>
                  <a:ea typeface="Verdana" panose="020B0604030504040204" pitchFamily="34" charset="0"/>
                  <a:cs typeface="Verdana" panose="020B0604030504040204" pitchFamily="34" charset="0"/>
                </a:rPr>
                <a:t>as the ONLY provider of fish oil-containing ILEs (a good source of omega-3 fatty acids) for pediatric patients of all ages. </a:t>
              </a:r>
            </a:p>
          </p:txBody>
        </p:sp>
        <p:pic>
          <p:nvPicPr>
            <p:cNvPr id="18" name="Graphic 17" descr="Children outline">
              <a:extLst>
                <a:ext uri="{FF2B5EF4-FFF2-40B4-BE49-F238E27FC236}">
                  <a16:creationId xmlns:a16="http://schemas.microsoft.com/office/drawing/2014/main" id="{9FD55312-0196-34A1-DD7A-589EF7B9CB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8300" y="2057400"/>
              <a:ext cx="914400" cy="914400"/>
            </a:xfrm>
            <a:prstGeom prst="rect">
              <a:avLst/>
            </a:prstGeom>
          </p:spPr>
        </p:pic>
      </p:grpSp>
      <p:grpSp>
        <p:nvGrpSpPr>
          <p:cNvPr id="22" name="Group 21">
            <a:extLst>
              <a:ext uri="{FF2B5EF4-FFF2-40B4-BE49-F238E27FC236}">
                <a16:creationId xmlns:a16="http://schemas.microsoft.com/office/drawing/2014/main" id="{0FAD529C-B6ED-DB4B-C955-4AAA1A77BD43}"/>
              </a:ext>
            </a:extLst>
          </p:cNvPr>
          <p:cNvGrpSpPr/>
          <p:nvPr/>
        </p:nvGrpSpPr>
        <p:grpSpPr>
          <a:xfrm>
            <a:off x="4399689" y="1803875"/>
            <a:ext cx="3498273" cy="3920917"/>
            <a:chOff x="4399689" y="1997838"/>
            <a:chExt cx="3498273" cy="3920917"/>
          </a:xfrm>
        </p:grpSpPr>
        <p:sp>
          <p:nvSpPr>
            <p:cNvPr id="9" name="Rectangle 8">
              <a:extLst>
                <a:ext uri="{FF2B5EF4-FFF2-40B4-BE49-F238E27FC236}">
                  <a16:creationId xmlns:a16="http://schemas.microsoft.com/office/drawing/2014/main" id="{39FCD273-7B84-45A0-6696-B6366C234E27}"/>
                </a:ext>
              </a:extLst>
            </p:cNvPr>
            <p:cNvSpPr/>
            <p:nvPr/>
          </p:nvSpPr>
          <p:spPr>
            <a:xfrm>
              <a:off x="4399689" y="1997838"/>
              <a:ext cx="3498273" cy="3920917"/>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618BD03-FEC0-F897-7229-9085563C8BC8}"/>
                </a:ext>
              </a:extLst>
            </p:cNvPr>
            <p:cNvSpPr/>
            <p:nvPr/>
          </p:nvSpPr>
          <p:spPr>
            <a:xfrm>
              <a:off x="4504467" y="2792303"/>
              <a:ext cx="3198659" cy="1474956"/>
            </a:xfrm>
            <a:prstGeom prst="rect">
              <a:avLst/>
            </a:prstGeom>
          </p:spPr>
          <p:txBody>
            <a:bodyPr wrap="square">
              <a:spAutoFit/>
            </a:bodyPr>
            <a:lstStyle/>
            <a:p>
              <a:pPr>
                <a:lnSpc>
                  <a:spcPts val="2220"/>
                </a:lnSpc>
              </a:pPr>
              <a:r>
                <a:rPr lang="en-US" sz="1600" b="1" dirty="0">
                  <a:solidFill>
                    <a:srgbClr val="0070C0"/>
                  </a:solidFill>
                  <a:latin typeface="Verdana" panose="020B0604030504040204" pitchFamily="34" charset="0"/>
                  <a:ea typeface="Verdana" panose="020B0604030504040204" pitchFamily="34" charset="0"/>
                  <a:cs typeface="Verdana" panose="020B0604030504040204" pitchFamily="34" charset="0"/>
                </a:rPr>
                <a:t>We are the U.S. market leader in ILEs</a:t>
              </a:r>
              <a:r>
                <a:rPr lang="en-US" sz="1600" baseline="30000" dirty="0">
                  <a:latin typeface="Verdana" panose="020B0604030504040204" pitchFamily="34" charset="0"/>
                  <a:ea typeface="Verdana" panose="020B0604030504040204" pitchFamily="34" charset="0"/>
                  <a:cs typeface="Verdana" panose="020B0604030504040204" pitchFamily="34" charset="0"/>
                </a:rPr>
                <a:t>1</a:t>
              </a:r>
              <a:r>
                <a:rPr lang="en-US" sz="1600" dirty="0">
                  <a:latin typeface="Verdana" panose="020B0604030504040204" pitchFamily="34" charset="0"/>
                  <a:ea typeface="Verdana" panose="020B0604030504040204" pitchFamily="34" charset="0"/>
                  <a:cs typeface="Verdana" panose="020B0604030504040204" pitchFamily="34" charset="0"/>
                </a:rPr>
                <a:t> committed to delivering safe PN options to the healthcare community and their patients.</a:t>
              </a:r>
            </a:p>
          </p:txBody>
        </p:sp>
        <p:pic>
          <p:nvPicPr>
            <p:cNvPr id="20" name="Picture 19" descr="Shape&#10;&#10;Description automatically generated with low confidence">
              <a:extLst>
                <a:ext uri="{FF2B5EF4-FFF2-40B4-BE49-F238E27FC236}">
                  <a16:creationId xmlns:a16="http://schemas.microsoft.com/office/drawing/2014/main" id="{D5EFA810-3A3A-AD50-F36A-C522B441D883}"/>
                </a:ext>
              </a:extLst>
            </p:cNvPr>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25265" t="24862" r="26010" b="36864"/>
            <a:stretch/>
          </p:blipFill>
          <p:spPr>
            <a:xfrm>
              <a:off x="5628409" y="2088936"/>
              <a:ext cx="926584" cy="727845"/>
            </a:xfrm>
            <a:prstGeom prst="rect">
              <a:avLst/>
            </a:prstGeom>
          </p:spPr>
        </p:pic>
      </p:grpSp>
    </p:spTree>
    <p:extLst>
      <p:ext uri="{BB962C8B-B14F-4D97-AF65-F5344CB8AC3E}">
        <p14:creationId xmlns:p14="http://schemas.microsoft.com/office/powerpoint/2010/main" val="196757359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7FB3EF-E795-E1C7-6AC1-6308B7BF6B69}"/>
              </a:ext>
            </a:extLst>
          </p:cNvPr>
          <p:cNvSpPr txBox="1"/>
          <p:nvPr/>
        </p:nvSpPr>
        <p:spPr>
          <a:xfrm>
            <a:off x="985760" y="1513115"/>
            <a:ext cx="10368040" cy="4493538"/>
          </a:xfrm>
          <a:prstGeom prst="rect">
            <a:avLst/>
          </a:prstGeom>
          <a:noFill/>
        </p:spPr>
        <p:txBody>
          <a:bodyPr wrap="square" rtlCol="0">
            <a:spAutoFit/>
          </a:bodyPr>
          <a:lstStyle/>
          <a:p>
            <a:r>
              <a:rPr lang="en-US" sz="1100" b="1" dirty="0">
                <a:latin typeface="Verdana" panose="020B0604030504040204" pitchFamily="34" charset="0"/>
                <a:ea typeface="Verdana" panose="020B0604030504040204" pitchFamily="34" charset="0"/>
                <a:cs typeface="Verdana" panose="020B0604030504040204" pitchFamily="34" charset="0"/>
              </a:rPr>
              <a:t>CONTRAINDICATIONS</a:t>
            </a:r>
            <a:endParaRPr lang="en-US" sz="11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100" dirty="0">
                <a:latin typeface="Verdana" panose="020B0604030504040204" pitchFamily="34" charset="0"/>
                <a:ea typeface="Verdana" panose="020B0604030504040204" pitchFamily="34" charset="0"/>
                <a:cs typeface="Verdana" panose="020B0604030504040204" pitchFamily="34" charset="0"/>
              </a:rPr>
              <a:t>Known hypersensitivity to fish, egg, soybean, or peanut protein, or to any of the active ingredients or inactive ingredients in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a:t>
            </a:r>
          </a:p>
          <a:p>
            <a:pPr marL="171450" indent="-171450">
              <a:buFont typeface="Arial" panose="020B0604020202020204" pitchFamily="34" charset="0"/>
              <a:buChar char="•"/>
            </a:pPr>
            <a:r>
              <a:rPr lang="en-US" sz="1100" dirty="0">
                <a:latin typeface="Verdana" panose="020B0604030504040204" pitchFamily="34" charset="0"/>
                <a:ea typeface="Verdana" panose="020B0604030504040204" pitchFamily="34" charset="0"/>
                <a:cs typeface="Verdana" panose="020B0604030504040204" pitchFamily="34" charset="0"/>
              </a:rPr>
              <a:t>Severe disorders of lipid metabolism characterized by hypertriglyceridemia (serum triglycerides &gt; 1,000 mg/dL).</a:t>
            </a: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b="1" dirty="0">
                <a:latin typeface="Verdana" panose="020B0604030504040204" pitchFamily="34" charset="0"/>
                <a:ea typeface="Verdana" panose="020B0604030504040204" pitchFamily="34" charset="0"/>
                <a:cs typeface="Verdana" panose="020B0604030504040204" pitchFamily="34" charset="0"/>
              </a:rPr>
              <a:t>WARNINGS AND PRECAUTIONS </a:t>
            </a:r>
            <a:endParaRPr lang="en-US" sz="11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100" dirty="0">
                <a:latin typeface="Verdana" panose="020B0604030504040204" pitchFamily="34" charset="0"/>
                <a:ea typeface="Verdana" panose="020B0604030504040204" pitchFamily="34" charset="0"/>
                <a:cs typeface="Verdana" panose="020B0604030504040204" pitchFamily="34" charset="0"/>
              </a:rPr>
              <a:t>Risk of Parenteral Nutrition-Associated Liver Disease (PNALD) and Other Hepatobiliary Disorders: PNALD, or Intestinal failure associated liver disease (IFALD) can present as cholestasis or hepatic stenosis, and may progress to steatohepatitis with fibrosis and cirrhosis (possibly leading to chronic hepatic failure). The etiology of PNALD is multifactorial; however, intravenously administered phytosterols (plant sterols) contained in plant-derived lipid emulsions, including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have been associated with development of PNALD.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In a randomized study of neonates and infants expected to be treated with PN for at least 28 days, parenteral nutrition-associated cholestasis (PNAC), a precursor to PNALD, developed less frequently in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-treated patients than in 100% soybean oil lipid emulsion-treated patients.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Monitor liver tests in patients treated with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and consider discontinuation or dosage reduction if abnormalities occur.</a:t>
            </a: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u="sng" dirty="0">
                <a:latin typeface="Verdana" panose="020B0604030504040204" pitchFamily="34" charset="0"/>
                <a:ea typeface="Verdana" panose="020B0604030504040204" pitchFamily="34" charset="0"/>
                <a:cs typeface="Verdana" panose="020B0604030504040204" pitchFamily="34" charset="0"/>
              </a:rPr>
              <a:t>Other Hepatobiliary Disorders</a:t>
            </a: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Hepatobiliary disorders including cholecystitis and cholelithiasis have developed in some parenteral nutrition-treated patients without preexisting liver disease. Monitor liver tests when administering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Patients developing signs of hepatobiliary disorders should be assessed early to determine whether these conditions are related to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use.</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100" dirty="0">
                <a:latin typeface="Verdana" panose="020B0604030504040204" pitchFamily="34" charset="0"/>
                <a:ea typeface="Verdana" panose="020B0604030504040204" pitchFamily="34" charset="0"/>
                <a:cs typeface="Verdana" panose="020B0604030504040204" pitchFamily="34" charset="0"/>
              </a:rPr>
              <a:t>Death in Preterm Neonates: Deaths in preterm neonates after infusion of lipid injectable emulsions containing only soybean oil have been reported in the medical literature. Autopsy findings in these preterm neonates included intravascular lipid accumulation in the lungs. Preterm and small-for-gestational-age neonates have poor clearance of intravenous lipid emulsion and increased free fatty acid plasma levels following lipid emulsion infusion. This risk due to poor lipid clearance should be considered when administering intravenous lipid emulsions. Monitor patients receiving SMOFlipid for signs and symptoms of pleural or pericardial effusion. </a:t>
            </a:r>
          </a:p>
        </p:txBody>
      </p:sp>
      <p:sp>
        <p:nvSpPr>
          <p:cNvPr id="6" name="Title 6">
            <a:extLst>
              <a:ext uri="{FF2B5EF4-FFF2-40B4-BE49-F238E27FC236}">
                <a16:creationId xmlns:a16="http://schemas.microsoft.com/office/drawing/2014/main" id="{53537F8D-06AA-A1B4-C23C-A31AEB596EAA}"/>
              </a:ext>
            </a:extLst>
          </p:cNvPr>
          <p:cNvSpPr>
            <a:spLocks noGrp="1"/>
          </p:cNvSpPr>
          <p:nvPr>
            <p:ph type="title"/>
          </p:nvPr>
        </p:nvSpPr>
        <p:spPr>
          <a:xfrm>
            <a:off x="985760" y="486696"/>
            <a:ext cx="9236670" cy="751555"/>
          </a:xfrm>
        </p:spPr>
        <p:txBody>
          <a:bodyPr>
            <a:noAutofit/>
          </a:bodyPr>
          <a:lstStyle/>
          <a:p>
            <a:r>
              <a:rPr lang="en-US" sz="2900" dirty="0">
                <a:latin typeface="Verdana" panose="020B0604030504040204" pitchFamily="34" charset="0"/>
                <a:ea typeface="Verdana" panose="020B0604030504040204" pitchFamily="34" charset="0"/>
                <a:cs typeface="Verdana" panose="020B0604030504040204" pitchFamily="34" charset="0"/>
              </a:rPr>
              <a:t>Brief Summary of Prescribing Information</a:t>
            </a:r>
            <a:br>
              <a:rPr lang="en-US" sz="2900" dirty="0">
                <a:latin typeface="Verdana" panose="020B0604030504040204" pitchFamily="34" charset="0"/>
                <a:ea typeface="Verdana" panose="020B0604030504040204" pitchFamily="34" charset="0"/>
                <a:cs typeface="Verdana" panose="020B0604030504040204" pitchFamily="34" charset="0"/>
              </a:rPr>
            </a:br>
            <a:r>
              <a:rPr lang="en-US" sz="1800" dirty="0" err="1">
                <a:latin typeface="Verdana" panose="020B0604030504040204" pitchFamily="34" charset="0"/>
                <a:ea typeface="Verdana" panose="020B0604030504040204" pitchFamily="34" charset="0"/>
                <a:cs typeface="Verdana" panose="020B0604030504040204" pitchFamily="34" charset="0"/>
              </a:rPr>
              <a:t>SMOFlipid</a:t>
            </a:r>
            <a:r>
              <a:rPr lang="en-US" sz="1800" baseline="30000" dirty="0">
                <a:latin typeface="Verdana" panose="020B0604030504040204" pitchFamily="34" charset="0"/>
                <a:ea typeface="Verdana" panose="020B0604030504040204" pitchFamily="34" charset="0"/>
                <a:cs typeface="Verdana" panose="020B0604030504040204" pitchFamily="34" charset="0"/>
              </a:rPr>
              <a:t>®</a:t>
            </a:r>
            <a:r>
              <a:rPr lang="en-US" sz="2900" baseline="30000" dirty="0">
                <a:latin typeface="Verdana" panose="020B0604030504040204" pitchFamily="34" charset="0"/>
                <a:ea typeface="Verdana" panose="020B0604030504040204" pitchFamily="34" charset="0"/>
                <a:cs typeface="Verdana" panose="020B0604030504040204" pitchFamily="34" charset="0"/>
              </a:rPr>
              <a:t> </a:t>
            </a:r>
            <a:r>
              <a:rPr lang="en-US" sz="1800" dirty="0">
                <a:latin typeface="Verdana" panose="020B0604030504040204" pitchFamily="34" charset="0"/>
                <a:ea typeface="Verdana" panose="020B0604030504040204" pitchFamily="34" charset="0"/>
                <a:cs typeface="Verdana" panose="020B0604030504040204" pitchFamily="34" charset="0"/>
              </a:rPr>
              <a:t>Lipid Injectable Emulsion, USP 20% </a:t>
            </a:r>
          </a:p>
        </p:txBody>
      </p:sp>
      <p:sp>
        <p:nvSpPr>
          <p:cNvPr id="7" name="Rectangle 6">
            <a:extLst>
              <a:ext uri="{FF2B5EF4-FFF2-40B4-BE49-F238E27FC236}">
                <a16:creationId xmlns:a16="http://schemas.microsoft.com/office/drawing/2014/main" id="{AC68F3B9-B2D2-DBAE-EA5E-323D53649AD5}"/>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spTree>
    <p:extLst>
      <p:ext uri="{BB962C8B-B14F-4D97-AF65-F5344CB8AC3E}">
        <p14:creationId xmlns:p14="http://schemas.microsoft.com/office/powerpoint/2010/main" val="210404600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EF13AA-6E80-7715-E688-C89DF807F7E8}"/>
              </a:ext>
            </a:extLst>
          </p:cNvPr>
          <p:cNvSpPr txBox="1"/>
          <p:nvPr/>
        </p:nvSpPr>
        <p:spPr>
          <a:xfrm>
            <a:off x="985760" y="1514270"/>
            <a:ext cx="10368040" cy="4154984"/>
          </a:xfrm>
          <a:prstGeom prst="rect">
            <a:avLst/>
          </a:prstGeom>
          <a:noFill/>
        </p:spPr>
        <p:txBody>
          <a:bodyPr wrap="square" rtlCol="0">
            <a:spAutoFit/>
          </a:bodyPr>
          <a:lstStyle/>
          <a:p>
            <a:pPr marL="171450" indent="-171450">
              <a:buFont typeface="Arial" panose="020B0604020202020204" pitchFamily="34" charset="0"/>
              <a:buChar char="•"/>
            </a:pPr>
            <a:r>
              <a:rPr lang="en-US" sz="1100" dirty="0">
                <a:latin typeface="Verdana" panose="020B0604030504040204" pitchFamily="34" charset="0"/>
                <a:ea typeface="Verdana" panose="020B0604030504040204" pitchFamily="34" charset="0"/>
                <a:cs typeface="Verdana" panose="020B0604030504040204" pitchFamily="34" charset="0"/>
              </a:rPr>
              <a:t>Hypersensitivity Reactions: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contains soybean oil, fish oil, and egg phospholipids, which may cause hypersensitivity reactions. Cross reactions have been observed between soybean and peanut.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is contraindicated in patients with known hypersensitivity to fish, egg, soybean, peanut protein, or to any of the active or inactive ingredients in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If a hypersensitivity reaction occurs, stop infusion of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immediately and initiate appropriate treatment and supportive measures.</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100" dirty="0">
                <a:latin typeface="Verdana" panose="020B0604030504040204" pitchFamily="34" charset="0"/>
                <a:ea typeface="Verdana" panose="020B0604030504040204" pitchFamily="34" charset="0"/>
                <a:cs typeface="Verdana" panose="020B0604030504040204" pitchFamily="34" charset="0"/>
              </a:rPr>
              <a:t>Infections: Lipid emulsions, such as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can support microbial growth and are an independent risk factor for the development of catheter-related bloodstream infections. To decrease the risk of infectious complications, ensure aseptic techniques are used for catheter placement, catheter maintenance, and preparation and administration of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Monitor for signs and symptoms of infection including fever and chills, as well as laboratory test results that might indicate infection (including leukocytosis and hyperglycemia). Perform frequent checks of the intravenous catheter insertion site for edema, redness, and discharge.</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100" dirty="0">
                <a:latin typeface="Verdana" panose="020B0604030504040204" pitchFamily="34" charset="0"/>
                <a:ea typeface="Verdana" panose="020B0604030504040204" pitchFamily="34" charset="0"/>
                <a:cs typeface="Verdana" panose="020B0604030504040204" pitchFamily="34" charset="0"/>
              </a:rPr>
              <a:t>Fat Overload Syndrome: This is a rare condition that has been reported with intravenous lipid emulsions, and is characterized by a sudden deterioration in the patient’s condition (e.g., fever, anemia, leukopenia, thrombocytopenia, coagulation disorders, hyperlipidemia, hepatomegaly, deteriorating liver function, and central nervous system manifestations such as coma). A reduced or limited ability to metabolize lipids, accompanied by prolonged plasma clearance (resulting in higher lipid levels), may result in this syndrome. Although fat overload syndrome has been most frequently observed when the recommended lipid dose or infusion rate was exceeded, cases have also been described when the lipid formulation was administered according to instructions.</a:t>
            </a:r>
          </a:p>
          <a:p>
            <a:r>
              <a:rPr lang="en-US" sz="1100" dirty="0">
                <a:latin typeface="Verdana" panose="020B0604030504040204" pitchFamily="34" charset="0"/>
                <a:ea typeface="Verdana" panose="020B0604030504040204" pitchFamily="34" charset="0"/>
                <a:cs typeface="Verdana" panose="020B0604030504040204" pitchFamily="34" charset="0"/>
              </a:rPr>
              <a:t> </a:t>
            </a:r>
          </a:p>
          <a:p>
            <a:r>
              <a:rPr lang="en-US" sz="1100" dirty="0">
                <a:latin typeface="Verdana" panose="020B0604030504040204" pitchFamily="34" charset="0"/>
                <a:ea typeface="Verdana" panose="020B0604030504040204" pitchFamily="34" charset="0"/>
                <a:cs typeface="Verdana" panose="020B0604030504040204" pitchFamily="34" charset="0"/>
              </a:rPr>
              <a:t>If signs or symptoms of fat overload syndrome occur, stop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The syndrome is usually reversible when the infusion of the lipid emulsion is stopped.</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100" dirty="0">
                <a:latin typeface="Verdana" panose="020B0604030504040204" pitchFamily="34" charset="0"/>
                <a:ea typeface="Verdana" panose="020B0604030504040204" pitchFamily="34" charset="0"/>
                <a:cs typeface="Verdana" panose="020B0604030504040204" pitchFamily="34" charset="0"/>
              </a:rPr>
              <a:t>Refeeding Syndrome: Administering PN to severely malnourished patients may result in refeeding syndrome, which is characterized by the intracellular shift of potassium, phosphorus, and magnesium as patients become anabolic. Thiamine deficiency and fluid retention may also develop. To prevent these complications, closely monitor severely malnourished patients and slowly increase their nutrient intake.</a:t>
            </a:r>
          </a:p>
        </p:txBody>
      </p:sp>
      <p:sp>
        <p:nvSpPr>
          <p:cNvPr id="6" name="Title 6">
            <a:extLst>
              <a:ext uri="{FF2B5EF4-FFF2-40B4-BE49-F238E27FC236}">
                <a16:creationId xmlns:a16="http://schemas.microsoft.com/office/drawing/2014/main" id="{B94750EC-BD76-3E6F-4800-1268DF647717}"/>
              </a:ext>
            </a:extLst>
          </p:cNvPr>
          <p:cNvSpPr>
            <a:spLocks noGrp="1"/>
          </p:cNvSpPr>
          <p:nvPr>
            <p:ph type="title"/>
          </p:nvPr>
        </p:nvSpPr>
        <p:spPr>
          <a:xfrm>
            <a:off x="985760" y="486696"/>
            <a:ext cx="9236670" cy="751555"/>
          </a:xfrm>
        </p:spPr>
        <p:txBody>
          <a:bodyPr>
            <a:noAutofit/>
          </a:bodyPr>
          <a:lstStyle/>
          <a:p>
            <a:r>
              <a:rPr lang="en-US" sz="2900" dirty="0">
                <a:latin typeface="Verdana" panose="020B0604030504040204" pitchFamily="34" charset="0"/>
                <a:ea typeface="Verdana" panose="020B0604030504040204" pitchFamily="34" charset="0"/>
                <a:cs typeface="Verdana" panose="020B0604030504040204" pitchFamily="34" charset="0"/>
              </a:rPr>
              <a:t>Brief Summary of Prescribing Information</a:t>
            </a:r>
            <a:br>
              <a:rPr lang="en-US" sz="2900" dirty="0">
                <a:latin typeface="Verdana" panose="020B0604030504040204" pitchFamily="34" charset="0"/>
                <a:ea typeface="Verdana" panose="020B0604030504040204" pitchFamily="34" charset="0"/>
                <a:cs typeface="Verdana" panose="020B0604030504040204" pitchFamily="34" charset="0"/>
              </a:rPr>
            </a:br>
            <a:r>
              <a:rPr lang="en-US" sz="1800" dirty="0" err="1">
                <a:latin typeface="Verdana" panose="020B0604030504040204" pitchFamily="34" charset="0"/>
                <a:ea typeface="Verdana" panose="020B0604030504040204" pitchFamily="34" charset="0"/>
                <a:cs typeface="Verdana" panose="020B0604030504040204" pitchFamily="34" charset="0"/>
              </a:rPr>
              <a:t>SMOFlipid</a:t>
            </a:r>
            <a:r>
              <a:rPr lang="en-US" sz="1800" baseline="30000" dirty="0">
                <a:latin typeface="Verdana" panose="020B0604030504040204" pitchFamily="34" charset="0"/>
                <a:ea typeface="Verdana" panose="020B0604030504040204" pitchFamily="34" charset="0"/>
                <a:cs typeface="Verdana" panose="020B0604030504040204" pitchFamily="34" charset="0"/>
              </a:rPr>
              <a:t>®</a:t>
            </a:r>
            <a:r>
              <a:rPr lang="en-US" sz="2900" baseline="30000" dirty="0">
                <a:latin typeface="Verdana" panose="020B0604030504040204" pitchFamily="34" charset="0"/>
                <a:ea typeface="Verdana" panose="020B0604030504040204" pitchFamily="34" charset="0"/>
                <a:cs typeface="Verdana" panose="020B0604030504040204" pitchFamily="34" charset="0"/>
              </a:rPr>
              <a:t> </a:t>
            </a:r>
            <a:r>
              <a:rPr lang="en-US" sz="1800" dirty="0">
                <a:latin typeface="Verdana" panose="020B0604030504040204" pitchFamily="34" charset="0"/>
                <a:ea typeface="Verdana" panose="020B0604030504040204" pitchFamily="34" charset="0"/>
                <a:cs typeface="Verdana" panose="020B0604030504040204" pitchFamily="34" charset="0"/>
              </a:rPr>
              <a:t>Lipid Injectable Emulsion, USP 20% </a:t>
            </a:r>
          </a:p>
        </p:txBody>
      </p:sp>
      <p:sp>
        <p:nvSpPr>
          <p:cNvPr id="7" name="Rectangle 6">
            <a:extLst>
              <a:ext uri="{FF2B5EF4-FFF2-40B4-BE49-F238E27FC236}">
                <a16:creationId xmlns:a16="http://schemas.microsoft.com/office/drawing/2014/main" id="{8364D0FA-7E6E-CF8B-D368-8C344E6D468C}"/>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spTree>
    <p:extLst>
      <p:ext uri="{BB962C8B-B14F-4D97-AF65-F5344CB8AC3E}">
        <p14:creationId xmlns:p14="http://schemas.microsoft.com/office/powerpoint/2010/main" val="190853189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6D480E-B448-6903-E8BC-E56774B2F318}"/>
              </a:ext>
            </a:extLst>
          </p:cNvPr>
          <p:cNvSpPr txBox="1"/>
          <p:nvPr/>
        </p:nvSpPr>
        <p:spPr>
          <a:xfrm>
            <a:off x="985760" y="1513047"/>
            <a:ext cx="10368040" cy="4601260"/>
          </a:xfrm>
          <a:prstGeom prst="rect">
            <a:avLst/>
          </a:prstGeom>
          <a:noFill/>
        </p:spPr>
        <p:txBody>
          <a:bodyPr wrap="square" rtlCol="0">
            <a:spAutoFit/>
          </a:bodyPr>
          <a:lstStyle/>
          <a:p>
            <a:pPr marL="171450" indent="-171450">
              <a:buFont typeface="Arial" panose="020B0604020202020204" pitchFamily="34" charset="0"/>
              <a:buChar char="•"/>
            </a:pPr>
            <a:r>
              <a:rPr lang="en-US" sz="1100" dirty="0">
                <a:latin typeface="Verdana" panose="020B0604030504040204" pitchFamily="34" charset="0"/>
                <a:ea typeface="Verdana" panose="020B0604030504040204" pitchFamily="34" charset="0"/>
                <a:cs typeface="Verdana" panose="020B0604030504040204" pitchFamily="34" charset="0"/>
              </a:rPr>
              <a:t>Hypertriglyceridemia: The use of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is contraindicated in patients with hypertriglyceridemia with serum triglyceride concentrations &gt;1,000 mg/dL.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Patients with conditions such as inherited lipid disorders, obesity, diabetes mellitus, or metabolic syndromes have a higher risk of developing hypertriglyceridemia with the use of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In addition, patients with hypertriglyceridemia may have worsening of their hypertriglyceridemia with administration of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Excessive dextrose administration may further increase such risk.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Evaluate patients’ capacity to metabolize and eliminate the infused lipid emulsion by measuring serum triglycerides before the start of infusion (baseline value) and regularly throughout treatment. If triglyceride levels are above 400 mg/dL in adults, stop the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infusion and monitor serum triglyceride levels to avoid clinical consequences of hypertriglyceridemia such as pancreatitis. In pediatric patients with hypertriglyceridemia, lower triglyceride levels (i.e., below 400 mg/dL) may be associated with adverse reactions. Monitor serum triglyceride levels to avoid potential complications with hypertriglyceridemia such as pancreatitis, lipid pneumonitis, and neurologic changes, including kernicterus.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To minimize the risk of new or worsening of hypertriglyceridemia, assess high-risk patients for their overall energy intake including other sources of lipids and dextrose, as well as concomitant drugs that may affect lipid and dextrose metabolism.</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100" dirty="0">
                <a:latin typeface="Verdana" panose="020B0604030504040204" pitchFamily="34" charset="0"/>
                <a:ea typeface="Verdana" panose="020B0604030504040204" pitchFamily="34" charset="0"/>
                <a:cs typeface="Verdana" panose="020B0604030504040204" pitchFamily="34" charset="0"/>
              </a:rPr>
              <a:t>Aluminum Toxicity: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contains no more than 25 mcg/L of aluminum. Prolonged PN administration in patients with renal impairment may result in aluminum reaching toxic levels. Preterm infants are at greater risk because their kidneys are immature, and they require large amounts of calcium and phosphate solutions, which contain aluminum. Patients with impaired kidney function, including preterm infants, who receive parenteral levels of aluminum at greater than 4 to 5 mcg/kg/day can accumulate aluminum at levels associated with central nervous system and bone toxicity. Tissue loading may occur at even lower rates of administration.</a:t>
            </a:r>
          </a:p>
          <a:p>
            <a:endParaRPr lang="en-US" sz="1100" dirty="0">
              <a:latin typeface="Verdana" panose="020B0604030504040204" pitchFamily="34" charset="0"/>
              <a:ea typeface="Verdana" panose="020B0604030504040204" pitchFamily="34" charset="0"/>
              <a:cs typeface="Verdana" panose="020B0604030504040204" pitchFamily="34" charset="0"/>
            </a:endParaRPr>
          </a:p>
          <a:p>
            <a:endParaRPr lang="en-US" sz="1100" dirty="0">
              <a:latin typeface="Verdana" panose="020B0604030504040204" pitchFamily="34" charset="0"/>
              <a:ea typeface="Verdana" panose="020B0604030504040204" pitchFamily="34" charset="0"/>
              <a:cs typeface="Verdana" panose="020B0604030504040204" pitchFamily="34" charset="0"/>
            </a:endParaRPr>
          </a:p>
          <a:p>
            <a:endParaRPr lang="en-US" sz="1100"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7" name="Title 6">
            <a:extLst>
              <a:ext uri="{FF2B5EF4-FFF2-40B4-BE49-F238E27FC236}">
                <a16:creationId xmlns:a16="http://schemas.microsoft.com/office/drawing/2014/main" id="{E42F679B-6C61-718E-092B-EA023B2C604A}"/>
              </a:ext>
            </a:extLst>
          </p:cNvPr>
          <p:cNvSpPr>
            <a:spLocks noGrp="1"/>
          </p:cNvSpPr>
          <p:nvPr>
            <p:ph type="title"/>
          </p:nvPr>
        </p:nvSpPr>
        <p:spPr>
          <a:xfrm>
            <a:off x="985760" y="486696"/>
            <a:ext cx="9236670" cy="751555"/>
          </a:xfrm>
        </p:spPr>
        <p:txBody>
          <a:bodyPr>
            <a:noAutofit/>
          </a:bodyPr>
          <a:lstStyle/>
          <a:p>
            <a:r>
              <a:rPr lang="en-US" sz="2900" dirty="0">
                <a:latin typeface="Verdana" panose="020B0604030504040204" pitchFamily="34" charset="0"/>
                <a:ea typeface="Verdana" panose="020B0604030504040204" pitchFamily="34" charset="0"/>
                <a:cs typeface="Verdana" panose="020B0604030504040204" pitchFamily="34" charset="0"/>
              </a:rPr>
              <a:t>Brief Summary of Prescribing Information</a:t>
            </a:r>
            <a:br>
              <a:rPr lang="en-US" sz="2900" dirty="0">
                <a:latin typeface="Verdana" panose="020B0604030504040204" pitchFamily="34" charset="0"/>
                <a:ea typeface="Verdana" panose="020B0604030504040204" pitchFamily="34" charset="0"/>
                <a:cs typeface="Verdana" panose="020B0604030504040204" pitchFamily="34" charset="0"/>
              </a:rPr>
            </a:br>
            <a:r>
              <a:rPr lang="en-US" sz="1800" dirty="0" err="1">
                <a:latin typeface="Verdana" panose="020B0604030504040204" pitchFamily="34" charset="0"/>
                <a:ea typeface="Verdana" panose="020B0604030504040204" pitchFamily="34" charset="0"/>
                <a:cs typeface="Verdana" panose="020B0604030504040204" pitchFamily="34" charset="0"/>
              </a:rPr>
              <a:t>SMOFlipid</a:t>
            </a:r>
            <a:r>
              <a:rPr lang="en-US" sz="1800" baseline="30000" dirty="0">
                <a:latin typeface="Verdana" panose="020B0604030504040204" pitchFamily="34" charset="0"/>
                <a:ea typeface="Verdana" panose="020B0604030504040204" pitchFamily="34" charset="0"/>
                <a:cs typeface="Verdana" panose="020B0604030504040204" pitchFamily="34" charset="0"/>
              </a:rPr>
              <a:t>®</a:t>
            </a:r>
            <a:r>
              <a:rPr lang="en-US" sz="2900" baseline="30000" dirty="0">
                <a:latin typeface="Verdana" panose="020B0604030504040204" pitchFamily="34" charset="0"/>
                <a:ea typeface="Verdana" panose="020B0604030504040204" pitchFamily="34" charset="0"/>
                <a:cs typeface="Verdana" panose="020B0604030504040204" pitchFamily="34" charset="0"/>
              </a:rPr>
              <a:t> </a:t>
            </a:r>
            <a:r>
              <a:rPr lang="en-US" sz="1800" dirty="0">
                <a:latin typeface="Verdana" panose="020B0604030504040204" pitchFamily="34" charset="0"/>
                <a:ea typeface="Verdana" panose="020B0604030504040204" pitchFamily="34" charset="0"/>
                <a:cs typeface="Verdana" panose="020B0604030504040204" pitchFamily="34" charset="0"/>
              </a:rPr>
              <a:t>Lipid Injectable Emulsion, USP 20% </a:t>
            </a:r>
          </a:p>
        </p:txBody>
      </p:sp>
      <p:sp>
        <p:nvSpPr>
          <p:cNvPr id="8" name="Rectangle 7">
            <a:extLst>
              <a:ext uri="{FF2B5EF4-FFF2-40B4-BE49-F238E27FC236}">
                <a16:creationId xmlns:a16="http://schemas.microsoft.com/office/drawing/2014/main" id="{90399072-3565-4B12-4F81-F21BD6EF4105}"/>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spTree>
    <p:extLst>
      <p:ext uri="{BB962C8B-B14F-4D97-AF65-F5344CB8AC3E}">
        <p14:creationId xmlns:p14="http://schemas.microsoft.com/office/powerpoint/2010/main" val="223738148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27CB93-5EDD-8977-9D75-4927C63B775F}"/>
              </a:ext>
            </a:extLst>
          </p:cNvPr>
          <p:cNvSpPr txBox="1"/>
          <p:nvPr/>
        </p:nvSpPr>
        <p:spPr>
          <a:xfrm>
            <a:off x="985759" y="1436914"/>
            <a:ext cx="10538185" cy="4832092"/>
          </a:xfrm>
          <a:prstGeom prst="rect">
            <a:avLst/>
          </a:prstGeom>
          <a:noFill/>
        </p:spPr>
        <p:txBody>
          <a:bodyPr wrap="square" rtlCol="0">
            <a:spAutoFit/>
          </a:bodyPr>
          <a:lstStyle/>
          <a:p>
            <a:pPr marL="171450" indent="-171450">
              <a:buFont typeface="Arial" panose="020B0604020202020204" pitchFamily="34" charset="0"/>
              <a:buChar char="•"/>
            </a:pPr>
            <a:r>
              <a:rPr lang="en-US" sz="1100" dirty="0">
                <a:latin typeface="Verdana" panose="020B0604030504040204" pitchFamily="34" charset="0"/>
                <a:ea typeface="Verdana" panose="020B0604030504040204" pitchFamily="34" charset="0"/>
                <a:cs typeface="Verdana" panose="020B0604030504040204" pitchFamily="34" charset="0"/>
              </a:rPr>
              <a:t>Essential Fatty Acid Deficiency: Treatment-emergent cases of moderate or severe essential fatty acid deficiency (EFAD) (defined as the triene [Mead acid] to tetraene [arachidonic acid] ratio &gt;0.2 and &gt;0.4, respectively) were not observed in pediatric clinical trials of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up to 28 days. However, cases of EFAD have been reported in adults and pediatric patients in the </a:t>
            </a:r>
            <a:r>
              <a:rPr lang="en-US" sz="1100" dirty="0" err="1">
                <a:latin typeface="Verdana" panose="020B0604030504040204" pitchFamily="34" charset="0"/>
                <a:ea typeface="Verdana" panose="020B0604030504040204" pitchFamily="34" charset="0"/>
                <a:cs typeface="Verdana" panose="020B0604030504040204" pitchFamily="34" charset="0"/>
              </a:rPr>
              <a:t>postmarketing</a:t>
            </a:r>
            <a:r>
              <a:rPr lang="en-US" sz="1100" dirty="0">
                <a:latin typeface="Verdana" panose="020B0604030504040204" pitchFamily="34" charset="0"/>
                <a:ea typeface="Verdana" panose="020B0604030504040204" pitchFamily="34" charset="0"/>
                <a:cs typeface="Verdana" panose="020B0604030504040204" pitchFamily="34" charset="0"/>
              </a:rPr>
              <a:t> period with the use of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The median time to onset was greater than 28 days among cases that reported time to onset. Monitor patients for laboratory evidence (e.g., abnormal fatty acid levels) and clinical symptoms of EFAD (e.g., skin manifestations and poor growth) because these signs may emerge before laboratory evidence of EFAD is confirmed. Laboratory testing using the triene to tetraene ratio may not be adequate to diagnose EFAD, and assessment of individual fatty acid levels may be needed. Ensure patients are receiving recommended dosages of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to prevent EFAD.</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100" dirty="0">
                <a:latin typeface="Verdana" panose="020B0604030504040204" pitchFamily="34" charset="0"/>
                <a:ea typeface="Verdana" panose="020B0604030504040204" pitchFamily="34" charset="0"/>
                <a:cs typeface="Verdana" panose="020B0604030504040204" pitchFamily="34" charset="0"/>
              </a:rPr>
              <a:t>Monitoring/Laboratory Tests: Throughout treatment monitor serum triglycerides, fluid and electrolyte status, blood glucose, liver and kidney function, coagulation parameters, and complete blood count including platelets.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The lipids contained in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may interfere with some laboratory blood tests (e.g., hemoglobin, lactate dehydrogenase [LDH], bilirubin, and oxygen saturation) if blood is sampled before lipids have cleared from the bloodstream. Conduct these blood tests at least 6 hours after stopping the infusion.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contains vitamin K that may counteract anticoagulant activity.</a:t>
            </a:r>
          </a:p>
          <a:p>
            <a:endParaRPr lang="en-US" sz="1100" b="1" dirty="0">
              <a:latin typeface="Verdana" panose="020B0604030504040204" pitchFamily="34" charset="0"/>
              <a:ea typeface="Verdana" panose="020B0604030504040204" pitchFamily="34" charset="0"/>
              <a:cs typeface="Verdana" panose="020B0604030504040204" pitchFamily="34" charset="0"/>
            </a:endParaRPr>
          </a:p>
          <a:p>
            <a:r>
              <a:rPr lang="en-US" sz="1100" b="1" dirty="0">
                <a:latin typeface="Verdana" panose="020B0604030504040204" pitchFamily="34" charset="0"/>
                <a:ea typeface="Verdana" panose="020B0604030504040204" pitchFamily="34" charset="0"/>
                <a:cs typeface="Verdana" panose="020B0604030504040204" pitchFamily="34" charset="0"/>
              </a:rPr>
              <a:t>ADVERSE REACTIONS</a:t>
            </a: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Most common adverse drug reactions &gt;1% of adult patients who received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from clinical trials were nausea, vomiting, hyperglycemia, flatulence, pyrexia, abdominal pain, increased blood triglycerides, hypertension, sepsis, dyspepsia, urinary tract infection, anemia and device-related infection.</a:t>
            </a: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Less common adverse reactions in ≤ 1% of adult patients who received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were dyspnea, leukocytosis, diarrhea, pneumonia, cholestasis, dysgeusia, increased blood alkaline phosphatase, increased gamma-</a:t>
            </a:r>
            <a:r>
              <a:rPr lang="en-US" sz="1100" dirty="0" err="1">
                <a:latin typeface="Verdana" panose="020B0604030504040204" pitchFamily="34" charset="0"/>
                <a:ea typeface="Verdana" panose="020B0604030504040204" pitchFamily="34" charset="0"/>
                <a:cs typeface="Verdana" panose="020B0604030504040204" pitchFamily="34" charset="0"/>
              </a:rPr>
              <a:t>glutamyltransferase</a:t>
            </a:r>
            <a:r>
              <a:rPr lang="en-US" sz="1100" dirty="0">
                <a:latin typeface="Verdana" panose="020B0604030504040204" pitchFamily="34" charset="0"/>
                <a:ea typeface="Verdana" panose="020B0604030504040204" pitchFamily="34" charset="0"/>
                <a:cs typeface="Verdana" panose="020B0604030504040204" pitchFamily="34" charset="0"/>
              </a:rPr>
              <a:t>, increased C-reactive protein, tachycardia, liver function test abnormalities, headache, pruritis, dizziness, rash and thrombophlebitis.</a:t>
            </a: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The most common adverse drug reactions in &gt;1% of pediatric patients who received SMOFlipid anemia, vomiting, gamma-</a:t>
            </a:r>
            <a:r>
              <a:rPr lang="en-US" sz="1100" dirty="0" err="1">
                <a:latin typeface="Verdana" panose="020B0604030504040204" pitchFamily="34" charset="0"/>
                <a:ea typeface="Verdana" panose="020B0604030504040204" pitchFamily="34" charset="0"/>
                <a:cs typeface="Verdana" panose="020B0604030504040204" pitchFamily="34" charset="0"/>
              </a:rPr>
              <a:t>glutamyltransferase</a:t>
            </a:r>
            <a:r>
              <a:rPr lang="en-US" sz="1100" dirty="0">
                <a:latin typeface="Verdana" panose="020B0604030504040204" pitchFamily="34" charset="0"/>
                <a:ea typeface="Verdana" panose="020B0604030504040204" pitchFamily="34" charset="0"/>
                <a:cs typeface="Verdana" panose="020B0604030504040204" pitchFamily="34" charset="0"/>
              </a:rPr>
              <a:t> increased, nosocomial infection, cholestasis, pyrexia, C-reactive protein increased, hyperbilirubinemia, abdominal pain, bilirubin conjugated increased, diarrhea, tachycardia, thrombocytopenia, hyperglycemia, sepsis.</a:t>
            </a:r>
          </a:p>
        </p:txBody>
      </p:sp>
      <p:sp>
        <p:nvSpPr>
          <p:cNvPr id="6" name="Title 6">
            <a:extLst>
              <a:ext uri="{FF2B5EF4-FFF2-40B4-BE49-F238E27FC236}">
                <a16:creationId xmlns:a16="http://schemas.microsoft.com/office/drawing/2014/main" id="{27227C51-B39D-3DA3-FA86-CC1386110514}"/>
              </a:ext>
            </a:extLst>
          </p:cNvPr>
          <p:cNvSpPr>
            <a:spLocks noGrp="1"/>
          </p:cNvSpPr>
          <p:nvPr>
            <p:ph type="title"/>
          </p:nvPr>
        </p:nvSpPr>
        <p:spPr>
          <a:xfrm>
            <a:off x="985760" y="486696"/>
            <a:ext cx="9236670" cy="751555"/>
          </a:xfrm>
        </p:spPr>
        <p:txBody>
          <a:bodyPr>
            <a:noAutofit/>
          </a:bodyPr>
          <a:lstStyle/>
          <a:p>
            <a:r>
              <a:rPr lang="en-US" sz="2900" dirty="0">
                <a:latin typeface="Verdana" panose="020B0604030504040204" pitchFamily="34" charset="0"/>
                <a:ea typeface="Verdana" panose="020B0604030504040204" pitchFamily="34" charset="0"/>
                <a:cs typeface="Verdana" panose="020B0604030504040204" pitchFamily="34" charset="0"/>
              </a:rPr>
              <a:t>Brief Summary of Prescribing Information</a:t>
            </a:r>
            <a:br>
              <a:rPr lang="en-US" sz="2900" dirty="0">
                <a:latin typeface="Verdana" panose="020B0604030504040204" pitchFamily="34" charset="0"/>
                <a:ea typeface="Verdana" panose="020B0604030504040204" pitchFamily="34" charset="0"/>
                <a:cs typeface="Verdana" panose="020B0604030504040204" pitchFamily="34" charset="0"/>
              </a:rPr>
            </a:br>
            <a:r>
              <a:rPr lang="en-US" sz="1800" dirty="0" err="1">
                <a:latin typeface="Verdana" panose="020B0604030504040204" pitchFamily="34" charset="0"/>
                <a:ea typeface="Verdana" panose="020B0604030504040204" pitchFamily="34" charset="0"/>
                <a:cs typeface="Verdana" panose="020B0604030504040204" pitchFamily="34" charset="0"/>
              </a:rPr>
              <a:t>SMOFlipid</a:t>
            </a:r>
            <a:r>
              <a:rPr lang="en-US" sz="1800" baseline="30000" dirty="0">
                <a:latin typeface="Verdana" panose="020B0604030504040204" pitchFamily="34" charset="0"/>
                <a:ea typeface="Verdana" panose="020B0604030504040204" pitchFamily="34" charset="0"/>
                <a:cs typeface="Verdana" panose="020B0604030504040204" pitchFamily="34" charset="0"/>
              </a:rPr>
              <a:t>®</a:t>
            </a:r>
            <a:r>
              <a:rPr lang="en-US" sz="2900" baseline="30000" dirty="0">
                <a:latin typeface="Verdana" panose="020B0604030504040204" pitchFamily="34" charset="0"/>
                <a:ea typeface="Verdana" panose="020B0604030504040204" pitchFamily="34" charset="0"/>
                <a:cs typeface="Verdana" panose="020B0604030504040204" pitchFamily="34" charset="0"/>
              </a:rPr>
              <a:t> </a:t>
            </a:r>
            <a:r>
              <a:rPr lang="en-US" sz="1800" dirty="0">
                <a:latin typeface="Verdana" panose="020B0604030504040204" pitchFamily="34" charset="0"/>
                <a:ea typeface="Verdana" panose="020B0604030504040204" pitchFamily="34" charset="0"/>
                <a:cs typeface="Verdana" panose="020B0604030504040204" pitchFamily="34" charset="0"/>
              </a:rPr>
              <a:t>Lipid Injectable Emulsion, USP 20% </a:t>
            </a:r>
          </a:p>
        </p:txBody>
      </p:sp>
      <p:sp>
        <p:nvSpPr>
          <p:cNvPr id="7" name="Rectangle 6">
            <a:extLst>
              <a:ext uri="{FF2B5EF4-FFF2-40B4-BE49-F238E27FC236}">
                <a16:creationId xmlns:a16="http://schemas.microsoft.com/office/drawing/2014/main" id="{F61CFACA-54CC-94FA-DFD5-4DDBD36EED3A}"/>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spTree>
    <p:extLst>
      <p:ext uri="{BB962C8B-B14F-4D97-AF65-F5344CB8AC3E}">
        <p14:creationId xmlns:p14="http://schemas.microsoft.com/office/powerpoint/2010/main" val="62243386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644793-C80B-7F96-BBA7-E25BF24BCB6B}"/>
              </a:ext>
            </a:extLst>
          </p:cNvPr>
          <p:cNvSpPr txBox="1"/>
          <p:nvPr/>
        </p:nvSpPr>
        <p:spPr>
          <a:xfrm>
            <a:off x="985760" y="988622"/>
            <a:ext cx="10368040" cy="4647426"/>
          </a:xfrm>
          <a:prstGeom prst="rect">
            <a:avLst/>
          </a:prstGeom>
          <a:noFill/>
        </p:spPr>
        <p:txBody>
          <a:bodyPr wrap="square" rtlCol="0">
            <a:spAutoFit/>
          </a:bodyPr>
          <a:lstStyle/>
          <a:p>
            <a:endParaRPr lang="en-US" sz="1100" dirty="0">
              <a:latin typeface="Verdana" panose="020B0604030504040204" pitchFamily="34" charset="0"/>
              <a:ea typeface="Verdana" panose="020B0604030504040204" pitchFamily="34" charset="0"/>
              <a:cs typeface="Verdana" panose="020B0604030504040204" pitchFamily="34" charset="0"/>
            </a:endParaRPr>
          </a:p>
          <a:p>
            <a:endParaRPr lang="en-US" dirty="0"/>
          </a:p>
          <a:p>
            <a:r>
              <a:rPr lang="en-US" sz="1100" dirty="0">
                <a:latin typeface="Verdana" panose="020B0604030504040204" pitchFamily="34" charset="0"/>
                <a:ea typeface="Verdana" panose="020B0604030504040204" pitchFamily="34" charset="0"/>
                <a:cs typeface="Verdana" panose="020B0604030504040204" pitchFamily="34" charset="0"/>
              </a:rPr>
              <a:t>Less common adverse reactions in ≤1% of pediatric patients who received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were decreased hematocrit, metabolic acidosis, increased blood triglycerides, infection, increased blood alkaline phosphatase, increased alanine aminotransferase, fluid overload, hypertension, hypertriglyceridemia, and rash.</a:t>
            </a: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The following adverse reactions have been identified during post-approval use of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in countries where it is registered. Cardiac disorders: palpitations; General disorders and administration site conditions: chills, chest pain, malaise; Hepatobiliary disorders: cholestasis; Infections and Infestations: infection; Metabolism and nutrition disorders: fatty acid deficiency; Respiratory, Thoracic and Mediastinal Disorders: dyspnea; Skin and subcutaneous tissue disorders: hyperhidrosis; Vascular disorders: phlebitis. </a:t>
            </a:r>
          </a:p>
          <a:p>
            <a:endParaRPr lang="en-US" sz="1100" b="1" dirty="0">
              <a:latin typeface="Verdana" panose="020B0604030504040204" pitchFamily="34" charset="0"/>
              <a:ea typeface="Verdana" panose="020B0604030504040204" pitchFamily="34" charset="0"/>
              <a:cs typeface="Verdana" panose="020B0604030504040204" pitchFamily="34" charset="0"/>
            </a:endParaRPr>
          </a:p>
          <a:p>
            <a:r>
              <a:rPr lang="en-US" sz="1100" b="1" dirty="0">
                <a:latin typeface="Verdana" panose="020B0604030504040204" pitchFamily="34" charset="0"/>
                <a:ea typeface="Verdana" panose="020B0604030504040204" pitchFamily="34" charset="0"/>
                <a:cs typeface="Verdana" panose="020B0604030504040204" pitchFamily="34" charset="0"/>
              </a:rPr>
              <a:t>To report SUSPECTED ADVERSE REACTIONS, contact Fresenius </a:t>
            </a:r>
            <a:r>
              <a:rPr lang="en-US" sz="1100" b="1" dirty="0" err="1">
                <a:latin typeface="Verdana" panose="020B0604030504040204" pitchFamily="34" charset="0"/>
                <a:ea typeface="Verdana" panose="020B0604030504040204" pitchFamily="34" charset="0"/>
                <a:cs typeface="Verdana" panose="020B0604030504040204" pitchFamily="34" charset="0"/>
              </a:rPr>
              <a:t>Kabi</a:t>
            </a:r>
            <a:r>
              <a:rPr lang="en-US" sz="1100" b="1" dirty="0">
                <a:latin typeface="Verdana" panose="020B0604030504040204" pitchFamily="34" charset="0"/>
                <a:ea typeface="Verdana" panose="020B0604030504040204" pitchFamily="34" charset="0"/>
                <a:cs typeface="Verdana" panose="020B0604030504040204" pitchFamily="34" charset="0"/>
              </a:rPr>
              <a:t> USA, LLC at 1-800-551-7176, option 5, or FDA at 1-800-FDA-1088 or www.fda.gov/medwatch.</a:t>
            </a:r>
          </a:p>
          <a:p>
            <a:endParaRPr lang="en-US" sz="1100" b="1" dirty="0">
              <a:latin typeface="Verdana" panose="020B0604030504040204" pitchFamily="34" charset="0"/>
              <a:ea typeface="Verdana" panose="020B0604030504040204" pitchFamily="34" charset="0"/>
              <a:cs typeface="Verdana" panose="020B0604030504040204" pitchFamily="34" charset="0"/>
            </a:endParaRP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b="1" dirty="0">
                <a:latin typeface="Verdana" panose="020B0604030504040204" pitchFamily="34" charset="0"/>
                <a:ea typeface="Verdana" panose="020B0604030504040204" pitchFamily="34" charset="0"/>
                <a:cs typeface="Verdana" panose="020B0604030504040204" pitchFamily="34" charset="0"/>
              </a:rPr>
              <a:t>DRUG INTERACTIONS</a:t>
            </a: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Soybean and olive oils in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contain vitamin K</a:t>
            </a:r>
            <a:r>
              <a:rPr lang="en-US" sz="1100" baseline="-25000" dirty="0">
                <a:latin typeface="Verdana" panose="020B0604030504040204" pitchFamily="34" charset="0"/>
                <a:ea typeface="Verdana" panose="020B0604030504040204" pitchFamily="34" charset="0"/>
                <a:cs typeface="Verdana" panose="020B0604030504040204" pitchFamily="34" charset="0"/>
              </a:rPr>
              <a:t>1 </a:t>
            </a:r>
            <a:r>
              <a:rPr lang="en-US" sz="1100" dirty="0">
                <a:latin typeface="Verdana" panose="020B0604030504040204" pitchFamily="34" charset="0"/>
                <a:ea typeface="Verdana" panose="020B0604030504040204" pitchFamily="34" charset="0"/>
                <a:cs typeface="Verdana" panose="020B0604030504040204" pitchFamily="34" charset="0"/>
              </a:rPr>
              <a:t>which may counteract the anticoagulant activity of vitamin K antagonists such as warfarin. In patients who receive concomitant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and warfarin, increase monitoring of laboratory parameters for anticoagulant activity.</a:t>
            </a:r>
          </a:p>
          <a:p>
            <a:endParaRPr lang="en-US" dirty="0"/>
          </a:p>
          <a:p>
            <a:r>
              <a:rPr lang="en-US" sz="1100" b="1" dirty="0">
                <a:latin typeface="Verdana" panose="020B0604030504040204" pitchFamily="34" charset="0"/>
                <a:ea typeface="Verdana" panose="020B0604030504040204" pitchFamily="34" charset="0"/>
                <a:cs typeface="Verdana" panose="020B0604030504040204" pitchFamily="34" charset="0"/>
              </a:rPr>
              <a:t>USE IN SPECIFIC POPULATIONS</a:t>
            </a: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 Pregnancy and Lactation: Administration of the recommended dose of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is not expected to cause major birth defects, miscarriage, or other adverse maternal or fetal outcomes. No animal reproduction studies have been conducted with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Administration of the recommended dose of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is not expected to cause harm to a breastfed infant. There are no data on the presence of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in human or animal milk or its effects on milk production. </a:t>
            </a:r>
          </a:p>
          <a:p>
            <a:endParaRPr lang="en-US" dirty="0"/>
          </a:p>
        </p:txBody>
      </p:sp>
      <p:sp>
        <p:nvSpPr>
          <p:cNvPr id="6" name="Rectangle 5">
            <a:extLst>
              <a:ext uri="{FF2B5EF4-FFF2-40B4-BE49-F238E27FC236}">
                <a16:creationId xmlns:a16="http://schemas.microsoft.com/office/drawing/2014/main" id="{5D1F02AE-0467-E0E1-9200-CBFAE921F12B}"/>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sp>
        <p:nvSpPr>
          <p:cNvPr id="7" name="Title 6">
            <a:extLst>
              <a:ext uri="{FF2B5EF4-FFF2-40B4-BE49-F238E27FC236}">
                <a16:creationId xmlns:a16="http://schemas.microsoft.com/office/drawing/2014/main" id="{6C2C8B98-F620-32B1-54DA-7E7492A3F4BF}"/>
              </a:ext>
            </a:extLst>
          </p:cNvPr>
          <p:cNvSpPr>
            <a:spLocks noGrp="1"/>
          </p:cNvSpPr>
          <p:nvPr>
            <p:ph type="title"/>
          </p:nvPr>
        </p:nvSpPr>
        <p:spPr>
          <a:xfrm>
            <a:off x="985760" y="486696"/>
            <a:ext cx="9236670" cy="751555"/>
          </a:xfrm>
        </p:spPr>
        <p:txBody>
          <a:bodyPr>
            <a:noAutofit/>
          </a:bodyPr>
          <a:lstStyle/>
          <a:p>
            <a:r>
              <a:rPr lang="en-US" sz="2900" dirty="0">
                <a:latin typeface="Verdana" panose="020B0604030504040204" pitchFamily="34" charset="0"/>
                <a:ea typeface="Verdana" panose="020B0604030504040204" pitchFamily="34" charset="0"/>
                <a:cs typeface="Verdana" panose="020B0604030504040204" pitchFamily="34" charset="0"/>
              </a:rPr>
              <a:t>Brief Summary of Prescribing Information</a:t>
            </a:r>
            <a:br>
              <a:rPr lang="en-US" sz="2900" dirty="0">
                <a:latin typeface="Verdana" panose="020B0604030504040204" pitchFamily="34" charset="0"/>
                <a:ea typeface="Verdana" panose="020B0604030504040204" pitchFamily="34" charset="0"/>
                <a:cs typeface="Verdana" panose="020B0604030504040204" pitchFamily="34" charset="0"/>
              </a:rPr>
            </a:br>
            <a:r>
              <a:rPr lang="en-US" sz="1800" dirty="0" err="1">
                <a:latin typeface="Verdana" panose="020B0604030504040204" pitchFamily="34" charset="0"/>
                <a:ea typeface="Verdana" panose="020B0604030504040204" pitchFamily="34" charset="0"/>
                <a:cs typeface="Verdana" panose="020B0604030504040204" pitchFamily="34" charset="0"/>
              </a:rPr>
              <a:t>SMOFlipid</a:t>
            </a:r>
            <a:r>
              <a:rPr lang="en-US" sz="1800" baseline="30000" dirty="0">
                <a:latin typeface="Verdana" panose="020B0604030504040204" pitchFamily="34" charset="0"/>
                <a:ea typeface="Verdana" panose="020B0604030504040204" pitchFamily="34" charset="0"/>
                <a:cs typeface="Verdana" panose="020B0604030504040204" pitchFamily="34" charset="0"/>
              </a:rPr>
              <a:t>®</a:t>
            </a:r>
            <a:r>
              <a:rPr lang="en-US" sz="2900" baseline="30000" dirty="0">
                <a:latin typeface="Verdana" panose="020B0604030504040204" pitchFamily="34" charset="0"/>
                <a:ea typeface="Verdana" panose="020B0604030504040204" pitchFamily="34" charset="0"/>
                <a:cs typeface="Verdana" panose="020B0604030504040204" pitchFamily="34" charset="0"/>
              </a:rPr>
              <a:t> </a:t>
            </a:r>
            <a:r>
              <a:rPr lang="en-US" sz="1800" dirty="0">
                <a:latin typeface="Verdana" panose="020B0604030504040204" pitchFamily="34" charset="0"/>
                <a:ea typeface="Verdana" panose="020B0604030504040204" pitchFamily="34" charset="0"/>
                <a:cs typeface="Verdana" panose="020B0604030504040204" pitchFamily="34" charset="0"/>
              </a:rPr>
              <a:t>Lipid Injectable Emulsion, USP 20% </a:t>
            </a:r>
          </a:p>
        </p:txBody>
      </p:sp>
    </p:spTree>
    <p:extLst>
      <p:ext uri="{BB962C8B-B14F-4D97-AF65-F5344CB8AC3E}">
        <p14:creationId xmlns:p14="http://schemas.microsoft.com/office/powerpoint/2010/main" val="179515621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62672BC3-7756-ECE0-115C-6D41D58F5F1D}"/>
              </a:ext>
            </a:extLst>
          </p:cNvPr>
          <p:cNvSpPr>
            <a:spLocks noGrp="1"/>
          </p:cNvSpPr>
          <p:nvPr>
            <p:ph type="title"/>
          </p:nvPr>
        </p:nvSpPr>
        <p:spPr>
          <a:xfrm>
            <a:off x="985760" y="486696"/>
            <a:ext cx="9236670" cy="751555"/>
          </a:xfrm>
        </p:spPr>
        <p:txBody>
          <a:bodyPr>
            <a:noAutofit/>
          </a:bodyPr>
          <a:lstStyle/>
          <a:p>
            <a:r>
              <a:rPr lang="en-US" sz="2900" dirty="0">
                <a:latin typeface="Verdana" panose="020B0604030504040204" pitchFamily="34" charset="0"/>
                <a:ea typeface="Verdana" panose="020B0604030504040204" pitchFamily="34" charset="0"/>
                <a:cs typeface="Verdana" panose="020B0604030504040204" pitchFamily="34" charset="0"/>
              </a:rPr>
              <a:t>Brief Summary of Prescribing Information</a:t>
            </a:r>
            <a:br>
              <a:rPr lang="en-US" sz="2900" dirty="0">
                <a:latin typeface="Verdana" panose="020B0604030504040204" pitchFamily="34" charset="0"/>
                <a:ea typeface="Verdana" panose="020B0604030504040204" pitchFamily="34" charset="0"/>
                <a:cs typeface="Verdana" panose="020B0604030504040204" pitchFamily="34" charset="0"/>
              </a:rPr>
            </a:br>
            <a:r>
              <a:rPr lang="en-US" sz="1800" dirty="0" err="1">
                <a:latin typeface="Verdana" panose="020B0604030504040204" pitchFamily="34" charset="0"/>
                <a:ea typeface="Verdana" panose="020B0604030504040204" pitchFamily="34" charset="0"/>
                <a:cs typeface="Verdana" panose="020B0604030504040204" pitchFamily="34" charset="0"/>
              </a:rPr>
              <a:t>SMOFlipid</a:t>
            </a:r>
            <a:r>
              <a:rPr lang="en-US" sz="1800" baseline="30000" dirty="0">
                <a:latin typeface="Verdana" panose="020B0604030504040204" pitchFamily="34" charset="0"/>
                <a:ea typeface="Verdana" panose="020B0604030504040204" pitchFamily="34" charset="0"/>
                <a:cs typeface="Verdana" panose="020B0604030504040204" pitchFamily="34" charset="0"/>
              </a:rPr>
              <a:t>®</a:t>
            </a:r>
            <a:r>
              <a:rPr lang="en-US" sz="2900" baseline="30000" dirty="0">
                <a:latin typeface="Verdana" panose="020B0604030504040204" pitchFamily="34" charset="0"/>
                <a:ea typeface="Verdana" panose="020B0604030504040204" pitchFamily="34" charset="0"/>
                <a:cs typeface="Verdana" panose="020B0604030504040204" pitchFamily="34" charset="0"/>
              </a:rPr>
              <a:t> </a:t>
            </a:r>
            <a:r>
              <a:rPr lang="en-US" sz="1800" dirty="0">
                <a:latin typeface="Verdana" panose="020B0604030504040204" pitchFamily="34" charset="0"/>
                <a:ea typeface="Verdana" panose="020B0604030504040204" pitchFamily="34" charset="0"/>
                <a:cs typeface="Verdana" panose="020B0604030504040204" pitchFamily="34" charset="0"/>
              </a:rPr>
              <a:t>Lipid Injectable Emulsion, USP 20% </a:t>
            </a:r>
          </a:p>
        </p:txBody>
      </p:sp>
      <p:sp>
        <p:nvSpPr>
          <p:cNvPr id="7" name="TextBox 6">
            <a:extLst>
              <a:ext uri="{FF2B5EF4-FFF2-40B4-BE49-F238E27FC236}">
                <a16:creationId xmlns:a16="http://schemas.microsoft.com/office/drawing/2014/main" id="{C278D8A9-5827-681D-CF68-6A183CE09490}"/>
              </a:ext>
            </a:extLst>
          </p:cNvPr>
          <p:cNvSpPr txBox="1"/>
          <p:nvPr/>
        </p:nvSpPr>
        <p:spPr>
          <a:xfrm>
            <a:off x="985760" y="1502229"/>
            <a:ext cx="10368040" cy="3754874"/>
          </a:xfrm>
          <a:prstGeom prst="rect">
            <a:avLst/>
          </a:prstGeom>
          <a:noFill/>
        </p:spPr>
        <p:txBody>
          <a:bodyPr wrap="square" rtlCol="0">
            <a:spAutoFit/>
          </a:bodyPr>
          <a:lstStyle/>
          <a:p>
            <a:r>
              <a:rPr lang="en-US" sz="1100" dirty="0">
                <a:latin typeface="Verdana" panose="020B0604030504040204" pitchFamily="34" charset="0"/>
                <a:ea typeface="Verdana" panose="020B0604030504040204" pitchFamily="34" charset="0"/>
                <a:cs typeface="Verdana" panose="020B0604030504040204" pitchFamily="34" charset="0"/>
              </a:rPr>
              <a:t>Pediatric Use: The safety and effectiveness of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have been established as a source of calories and essential fatty acids for parenteral nutrition when oral or enteral nutrition is not possible, insufficient, or contraindicated in pediatric patients, including term and preterm neonates. Use of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in neonates is supported by evidence from short-term (i.e., 1- to 4- week) studies, and one study following neonates beyond 4 weeks [</a:t>
            </a:r>
            <a:r>
              <a:rPr lang="en-US" sz="1100" i="1" dirty="0">
                <a:latin typeface="Verdana" panose="020B0604030504040204" pitchFamily="34" charset="0"/>
                <a:ea typeface="Verdana" panose="020B0604030504040204" pitchFamily="34" charset="0"/>
                <a:cs typeface="Verdana" panose="020B0604030504040204" pitchFamily="34" charset="0"/>
              </a:rPr>
              <a:t>see Clinical Studies (14.2)</a:t>
            </a:r>
            <a:r>
              <a:rPr lang="en-US" sz="1100" dirty="0">
                <a:latin typeface="Verdana" panose="020B0604030504040204" pitchFamily="34" charset="0"/>
                <a:ea typeface="Verdana" panose="020B0604030504040204" pitchFamily="34" charset="0"/>
                <a:cs typeface="Verdana" panose="020B0604030504040204" pitchFamily="34" charset="0"/>
              </a:rPr>
              <a:t>]. Use of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in older pediatric patients is supported by evidence from a short-term (i.e., &lt;28 days) study in pediatric patients 28 days to 12 years of age and additional evidence from studies in adults [</a:t>
            </a:r>
            <a:r>
              <a:rPr lang="en-US" sz="1100" i="1" dirty="0">
                <a:latin typeface="Verdana" panose="020B0604030504040204" pitchFamily="34" charset="0"/>
                <a:ea typeface="Verdana" panose="020B0604030504040204" pitchFamily="34" charset="0"/>
                <a:cs typeface="Verdana" panose="020B0604030504040204" pitchFamily="34" charset="0"/>
              </a:rPr>
              <a:t>see Clinical Studies (14)</a:t>
            </a:r>
            <a:r>
              <a:rPr lang="en-US" sz="1100" dirty="0">
                <a:latin typeface="Verdana" panose="020B0604030504040204" pitchFamily="34" charset="0"/>
                <a:ea typeface="Verdana" panose="020B0604030504040204" pitchFamily="34" charset="0"/>
                <a:cs typeface="Verdana" panose="020B0604030504040204" pitchFamily="34" charset="0"/>
              </a:rPr>
              <a:t>]. The most common adverse reactions in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-treated pediatric patients were anemia, vomiting, gamma-</a:t>
            </a:r>
            <a:r>
              <a:rPr lang="en-US" sz="1100" dirty="0" err="1">
                <a:latin typeface="Verdana" panose="020B0604030504040204" pitchFamily="34" charset="0"/>
                <a:ea typeface="Verdana" panose="020B0604030504040204" pitchFamily="34" charset="0"/>
                <a:cs typeface="Verdana" panose="020B0604030504040204" pitchFamily="34" charset="0"/>
              </a:rPr>
              <a:t>glutamyltransferase</a:t>
            </a:r>
            <a:r>
              <a:rPr lang="en-US" sz="1100" dirty="0">
                <a:latin typeface="Verdana" panose="020B0604030504040204" pitchFamily="34" charset="0"/>
                <a:ea typeface="Verdana" panose="020B0604030504040204" pitchFamily="34" charset="0"/>
                <a:cs typeface="Verdana" panose="020B0604030504040204" pitchFamily="34" charset="0"/>
              </a:rPr>
              <a:t> increased, and nosocomial infection [</a:t>
            </a:r>
            <a:r>
              <a:rPr lang="en-US" sz="1100" i="1" dirty="0">
                <a:latin typeface="Verdana" panose="020B0604030504040204" pitchFamily="34" charset="0"/>
                <a:ea typeface="Verdana" panose="020B0604030504040204" pitchFamily="34" charset="0"/>
                <a:cs typeface="Verdana" panose="020B0604030504040204" pitchFamily="34" charset="0"/>
              </a:rPr>
              <a:t>see Adverse Reactions (6.1)</a:t>
            </a:r>
            <a:r>
              <a:rPr lang="en-US" sz="1100" dirty="0">
                <a:latin typeface="Verdana" panose="020B0604030504040204" pitchFamily="34" charset="0"/>
                <a:ea typeface="Verdana" panose="020B0604030504040204" pitchFamily="34" charset="0"/>
                <a:cs typeface="Verdana" panose="020B0604030504040204" pitchFamily="34" charset="0"/>
              </a:rPr>
              <a:t>]. PNALD, also referred to as IFALD, has been reported in pediatric patients who received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for more than 2 weeks. PNAC (a precursor to PNALD) was reported less frequently in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treated patients compared to soybean oil lipid emulsion-treated patients in Pediatric Study 1 [see Warnings and Precautions (5.1) and Adverse Reactions (6.1)]. Although clinically significant cases of EFAD were not observed during short-term use in pediatric clinical studies, cases of EFAD have been reported with the use of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in the </a:t>
            </a:r>
            <a:r>
              <a:rPr lang="en-US" sz="1100" dirty="0" err="1">
                <a:latin typeface="Verdana" panose="020B0604030504040204" pitchFamily="34" charset="0"/>
                <a:ea typeface="Verdana" panose="020B0604030504040204" pitchFamily="34" charset="0"/>
                <a:cs typeface="Verdana" panose="020B0604030504040204" pitchFamily="34" charset="0"/>
              </a:rPr>
              <a:t>postmarketing</a:t>
            </a:r>
            <a:r>
              <a:rPr lang="en-US" sz="1100" dirty="0">
                <a:latin typeface="Verdana" panose="020B0604030504040204" pitchFamily="34" charset="0"/>
                <a:ea typeface="Verdana" panose="020B0604030504040204" pitchFamily="34" charset="0"/>
                <a:cs typeface="Verdana" panose="020B0604030504040204" pitchFamily="34" charset="0"/>
              </a:rPr>
              <a:t> setting [see Warnings and Precautions (5.9), Adverse Reactions (6.1)]. Monitor pediatric patients for laboratory evidence of EFAD because they may be particularly vulnerable to neurologic complications if adequate amounts of essential fatty acids are not provided [see Warnings and Precautions (5.9)]. Deaths in preterm infants after infusion of lipid injectable emulsions containing only soybean oil have been reported in medical literature [see Warnings and Precautions (5.2)]. Because of immature renal function, preterm infants receiving prolonged treatment with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may be at risk for aluminum toxicity [see Warnings and Precautions (5.8)].</a:t>
            </a:r>
          </a:p>
          <a:p>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b="1" dirty="0">
                <a:latin typeface="Verdana" panose="020B0604030504040204" pitchFamily="34" charset="0"/>
                <a:ea typeface="Verdana" panose="020B0604030504040204" pitchFamily="34" charset="0"/>
                <a:cs typeface="Verdana" panose="020B0604030504040204" pitchFamily="34" charset="0"/>
              </a:rPr>
              <a:t>OVERDOSAGE</a:t>
            </a: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In the event of an overdose, fat overload syndrome may occur. Stop the </a:t>
            </a:r>
            <a:r>
              <a:rPr lang="en-US" sz="1100" dirty="0" err="1">
                <a:latin typeface="Verdana" panose="020B0604030504040204" pitchFamily="34" charset="0"/>
                <a:ea typeface="Verdana" panose="020B0604030504040204" pitchFamily="34" charset="0"/>
                <a:cs typeface="Verdana" panose="020B0604030504040204" pitchFamily="34" charset="0"/>
              </a:rPr>
              <a:t>SMOFlipid</a:t>
            </a:r>
            <a:r>
              <a:rPr lang="en-US" sz="1100" dirty="0">
                <a:latin typeface="Verdana" panose="020B0604030504040204" pitchFamily="34" charset="0"/>
                <a:ea typeface="Verdana" panose="020B0604030504040204" pitchFamily="34" charset="0"/>
                <a:cs typeface="Verdana" panose="020B0604030504040204" pitchFamily="34" charset="0"/>
              </a:rPr>
              <a:t> infusion until triglyceride levels have normalized and symptoms have abated. The effects are usually reversible by stopping the lipid infusion. If medically appropriate, further intervention may be indicated. Lipids are not dialyzable from plasma. </a:t>
            </a:r>
          </a:p>
          <a:p>
            <a:endParaRPr lang="en-US" dirty="0"/>
          </a:p>
        </p:txBody>
      </p:sp>
    </p:spTree>
    <p:extLst>
      <p:ext uri="{BB962C8B-B14F-4D97-AF65-F5344CB8AC3E}">
        <p14:creationId xmlns:p14="http://schemas.microsoft.com/office/powerpoint/2010/main" val="151838187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BDF96F-87E4-8B4C-A9FB-8A267C4AD302}"/>
              </a:ext>
            </a:extLst>
          </p:cNvPr>
          <p:cNvSpPr>
            <a:spLocks noGrp="1"/>
          </p:cNvSpPr>
          <p:nvPr>
            <p:ph type="title"/>
          </p:nvPr>
        </p:nvSpPr>
        <p:spPr>
          <a:xfrm>
            <a:off x="985760" y="486696"/>
            <a:ext cx="9236670" cy="751555"/>
          </a:xfrm>
        </p:spPr>
        <p:txBody>
          <a:bodyPr>
            <a:normAutofit fontScale="90000"/>
          </a:bodyPr>
          <a:lstStyle/>
          <a:p>
            <a:r>
              <a:rPr lang="en-US" dirty="0">
                <a:latin typeface="Verdana" panose="020B0604030504040204" pitchFamily="34" charset="0"/>
                <a:ea typeface="Verdana" panose="020B0604030504040204" pitchFamily="34" charset="0"/>
                <a:cs typeface="Verdana" panose="020B0604030504040204" pitchFamily="34" charset="0"/>
              </a:rPr>
              <a:t>Brief Summary of Prescribing Information</a:t>
            </a:r>
            <a:br>
              <a:rPr lang="en-US" dirty="0">
                <a:latin typeface="Verdana" panose="020B0604030504040204" pitchFamily="34" charset="0"/>
                <a:ea typeface="Verdana" panose="020B0604030504040204" pitchFamily="34" charset="0"/>
                <a:cs typeface="Verdana" panose="020B0604030504040204" pitchFamily="34" charset="0"/>
              </a:rPr>
            </a:br>
            <a:r>
              <a:rPr lang="en-US" sz="2000" b="1" dirty="0">
                <a:latin typeface="Verdana" panose="020B0604030504040204" pitchFamily="34" charset="0"/>
                <a:ea typeface="Verdana" panose="020B0604030504040204" pitchFamily="34" charset="0"/>
                <a:cs typeface="Verdana" panose="020B0604030504040204" pitchFamily="34" charset="0"/>
              </a:rPr>
              <a:t>Omegaven</a:t>
            </a:r>
            <a:r>
              <a:rPr lang="en-US" sz="2000" dirty="0">
                <a:latin typeface="Verdana" panose="020B0604030504040204" pitchFamily="34" charset="0"/>
                <a:ea typeface="Verdana" panose="020B0604030504040204" pitchFamily="34" charset="0"/>
                <a:cs typeface="Verdana" panose="020B0604030504040204" pitchFamily="34" charset="0"/>
              </a:rPr>
              <a:t> (fish oil triglycerides) injectable emulsion, for intravenous use</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8" name="Content Placeholder 7">
            <a:extLst>
              <a:ext uri="{FF2B5EF4-FFF2-40B4-BE49-F238E27FC236}">
                <a16:creationId xmlns:a16="http://schemas.microsoft.com/office/drawing/2014/main" id="{CC480007-3A2C-7240-A002-64DFA8B76C12}"/>
              </a:ext>
            </a:extLst>
          </p:cNvPr>
          <p:cNvSpPr>
            <a:spLocks noGrp="1"/>
          </p:cNvSpPr>
          <p:nvPr>
            <p:ph idx="1"/>
          </p:nvPr>
        </p:nvSpPr>
        <p:spPr>
          <a:xfrm>
            <a:off x="985760" y="1449325"/>
            <a:ext cx="10687128" cy="4921979"/>
          </a:xfrm>
        </p:spPr>
        <p:txBody>
          <a:bodyPr>
            <a:noAutofit/>
          </a:bodyPr>
          <a:lstStyle/>
          <a:p>
            <a:pPr marL="0" indent="0">
              <a:spcBef>
                <a:spcPts val="0"/>
              </a:spcBef>
              <a:spcAft>
                <a:spcPts val="0"/>
              </a:spcAft>
              <a:buNone/>
            </a:pPr>
            <a:r>
              <a:rPr lang="en-US" sz="1100" b="1" dirty="0">
                <a:latin typeface="Verdana" panose="020B0604030504040204" pitchFamily="34" charset="0"/>
                <a:ea typeface="Verdana" panose="020B0604030504040204" pitchFamily="34" charset="0"/>
                <a:cs typeface="Verdana" panose="020B0604030504040204" pitchFamily="34" charset="0"/>
              </a:rPr>
              <a:t>This brief summary does not include all the information needed to use Omegaven safely and effectively. Please see full prescribing information for Omegaven (fish oil triglycerides) injectable emulsion for intravenous use at </a:t>
            </a:r>
            <a:r>
              <a:rPr lang="en-US" sz="1100" b="1" dirty="0" err="1">
                <a:latin typeface="Verdana" panose="020B0604030504040204" pitchFamily="34" charset="0"/>
                <a:ea typeface="Verdana" panose="020B0604030504040204" pitchFamily="34" charset="0"/>
                <a:cs typeface="Verdana" panose="020B0604030504040204" pitchFamily="34" charset="0"/>
              </a:rPr>
              <a:t>www.freseniuskabinutrition.com</a:t>
            </a:r>
            <a:r>
              <a:rPr lang="en-US" sz="1100" b="1" dirty="0">
                <a:latin typeface="Verdana" panose="020B0604030504040204" pitchFamily="34" charset="0"/>
                <a:ea typeface="Verdana" panose="020B0604030504040204" pitchFamily="34" charset="0"/>
                <a:cs typeface="Verdana" panose="020B0604030504040204" pitchFamily="34" charset="0"/>
              </a:rPr>
              <a:t>.</a:t>
            </a:r>
          </a:p>
          <a:p>
            <a:pPr marL="0" indent="0">
              <a:spcBef>
                <a:spcPts val="0"/>
              </a:spcBef>
              <a:spcAft>
                <a:spcPts val="0"/>
              </a:spcAft>
              <a:buNone/>
            </a:pPr>
            <a:r>
              <a:rPr lang="en-US" sz="1100" dirty="0">
                <a:latin typeface="Verdana" panose="020B0604030504040204" pitchFamily="34" charset="0"/>
                <a:ea typeface="Verdana" panose="020B0604030504040204" pitchFamily="34" charset="0"/>
                <a:cs typeface="Verdana" panose="020B0604030504040204" pitchFamily="34" charset="0"/>
              </a:rPr>
              <a:t> </a:t>
            </a:r>
          </a:p>
          <a:p>
            <a:pPr marL="0" indent="0">
              <a:spcBef>
                <a:spcPts val="0"/>
              </a:spcBef>
              <a:spcAft>
                <a:spcPts val="0"/>
              </a:spcAft>
              <a:buNone/>
            </a:pPr>
            <a:r>
              <a:rPr lang="en-US" sz="1100" b="1" dirty="0">
                <a:latin typeface="Verdana" panose="020B0604030504040204" pitchFamily="34" charset="0"/>
                <a:ea typeface="Verdana" panose="020B0604030504040204" pitchFamily="34" charset="0"/>
                <a:cs typeface="Verdana" panose="020B0604030504040204" pitchFamily="34" charset="0"/>
              </a:rPr>
              <a:t>INDICATIONS AND USAGE</a:t>
            </a:r>
          </a:p>
          <a:p>
            <a:pPr marL="0" indent="0">
              <a:spcBef>
                <a:spcPts val="0"/>
              </a:spcBef>
              <a:spcAft>
                <a:spcPts val="0"/>
              </a:spcAft>
              <a:buNone/>
            </a:pPr>
            <a:r>
              <a:rPr lang="en-US" sz="1100" dirty="0">
                <a:latin typeface="Verdana" panose="020B0604030504040204" pitchFamily="34" charset="0"/>
                <a:ea typeface="Verdana" panose="020B0604030504040204" pitchFamily="34" charset="0"/>
                <a:cs typeface="Verdana" panose="020B0604030504040204" pitchFamily="34" charset="0"/>
              </a:rPr>
              <a:t>Omegaven is indicated as a source of calories and fatty acids in pediatric patients with parenteral nutrition-associated cholestasis (PNAC). </a:t>
            </a:r>
          </a:p>
          <a:p>
            <a:pPr marL="0" indent="0">
              <a:spcBef>
                <a:spcPts val="0"/>
              </a:spcBef>
              <a:spcAft>
                <a:spcPts val="0"/>
              </a:spcAft>
              <a:buNone/>
            </a:pPr>
            <a:r>
              <a:rPr lang="en-US" sz="1100" dirty="0">
                <a:latin typeface="Verdana" panose="020B0604030504040204" pitchFamily="34" charset="0"/>
                <a:ea typeface="Verdana" panose="020B0604030504040204" pitchFamily="34" charset="0"/>
                <a:cs typeface="Verdana" panose="020B0604030504040204" pitchFamily="34" charset="0"/>
              </a:rPr>
              <a:t> </a:t>
            </a:r>
          </a:p>
          <a:p>
            <a:pPr marL="0" indent="0">
              <a:spcBef>
                <a:spcPts val="0"/>
              </a:spcBef>
              <a:spcAft>
                <a:spcPts val="0"/>
              </a:spcAft>
              <a:buNone/>
            </a:pPr>
            <a:r>
              <a:rPr lang="en-US" sz="1100" u="sng" dirty="0">
                <a:latin typeface="Verdana" panose="020B0604030504040204" pitchFamily="34" charset="0"/>
                <a:ea typeface="Verdana" panose="020B0604030504040204" pitchFamily="34" charset="0"/>
                <a:cs typeface="Verdana" panose="020B0604030504040204" pitchFamily="34" charset="0"/>
              </a:rPr>
              <a:t>Limitations of Use</a:t>
            </a:r>
          </a:p>
          <a:p>
            <a:pPr marL="0" indent="0">
              <a:spcBef>
                <a:spcPts val="0"/>
              </a:spcBef>
              <a:spcAft>
                <a:spcPts val="0"/>
              </a:spcAft>
              <a:buNone/>
            </a:pPr>
            <a:r>
              <a:rPr lang="en-US" sz="1100" dirty="0">
                <a:latin typeface="Verdana" panose="020B0604030504040204" pitchFamily="34" charset="0"/>
                <a:ea typeface="Verdana" panose="020B0604030504040204" pitchFamily="34" charset="0"/>
                <a:cs typeface="Verdana" panose="020B0604030504040204" pitchFamily="34" charset="0"/>
              </a:rPr>
              <a:t>Omegaven is not indicated for the prevention of PNAC.  It has not been demonstrated that Omegaven prevents PNAC in parenteral nutrition (PN)-dependent patients.   </a:t>
            </a:r>
          </a:p>
          <a:p>
            <a:pPr marL="0" indent="0">
              <a:spcBef>
                <a:spcPts val="0"/>
              </a:spcBef>
              <a:spcAft>
                <a:spcPts val="0"/>
              </a:spcAft>
              <a:buNone/>
            </a:pPr>
            <a:r>
              <a:rPr lang="en-US" sz="1100" dirty="0">
                <a:latin typeface="Verdana" panose="020B0604030504040204" pitchFamily="34" charset="0"/>
                <a:ea typeface="Verdana" panose="020B0604030504040204" pitchFamily="34" charset="0"/>
                <a:cs typeface="Verdana" panose="020B0604030504040204" pitchFamily="34" charset="0"/>
              </a:rPr>
              <a:t> </a:t>
            </a:r>
          </a:p>
          <a:p>
            <a:pPr marL="0" indent="0">
              <a:spcBef>
                <a:spcPts val="0"/>
              </a:spcBef>
              <a:spcAft>
                <a:spcPts val="0"/>
              </a:spcAft>
              <a:buNone/>
            </a:pPr>
            <a:r>
              <a:rPr lang="en-US" sz="1100" dirty="0">
                <a:latin typeface="Verdana" panose="020B0604030504040204" pitchFamily="34" charset="0"/>
                <a:ea typeface="Verdana" panose="020B0604030504040204" pitchFamily="34" charset="0"/>
                <a:cs typeface="Verdana" panose="020B0604030504040204" pitchFamily="34" charset="0"/>
              </a:rPr>
              <a:t>It has not been demonstrated that the clinical outcomes observed in patients treated with Omegaven are a result of the omega-6: omega-3 fatty acid ratio of the product. </a:t>
            </a:r>
          </a:p>
          <a:p>
            <a:pPr marL="0" indent="0">
              <a:spcBef>
                <a:spcPts val="0"/>
              </a:spcBef>
              <a:spcAft>
                <a:spcPts val="0"/>
              </a:spcAft>
              <a:buNone/>
            </a:pPr>
            <a:r>
              <a:rPr lang="en-US" sz="1100" dirty="0">
                <a:latin typeface="Verdana" panose="020B0604030504040204" pitchFamily="34" charset="0"/>
                <a:ea typeface="Verdana" panose="020B0604030504040204" pitchFamily="34" charset="0"/>
                <a:cs typeface="Verdana" panose="020B0604030504040204" pitchFamily="34" charset="0"/>
              </a:rPr>
              <a:t> </a:t>
            </a:r>
          </a:p>
          <a:p>
            <a:pPr marL="0" indent="0">
              <a:spcBef>
                <a:spcPts val="0"/>
              </a:spcBef>
              <a:spcAft>
                <a:spcPts val="0"/>
              </a:spcAft>
              <a:buNone/>
            </a:pPr>
            <a:r>
              <a:rPr lang="en-US" sz="1100" b="1" dirty="0">
                <a:latin typeface="Verdana" panose="020B0604030504040204" pitchFamily="34" charset="0"/>
                <a:ea typeface="Verdana" panose="020B0604030504040204" pitchFamily="34" charset="0"/>
                <a:cs typeface="Verdana" panose="020B0604030504040204" pitchFamily="34" charset="0"/>
              </a:rPr>
              <a:t>DOSAGE AND ADMINISTRATION</a:t>
            </a:r>
          </a:p>
          <a:p>
            <a:pPr marL="0" indent="0">
              <a:spcBef>
                <a:spcPts val="0"/>
              </a:spcBef>
              <a:spcAft>
                <a:spcPts val="0"/>
              </a:spcAft>
              <a:buNone/>
            </a:pPr>
            <a:r>
              <a:rPr lang="en-US" sz="1100" dirty="0">
                <a:latin typeface="Verdana" panose="020B0604030504040204" pitchFamily="34" charset="0"/>
                <a:ea typeface="Verdana" panose="020B0604030504040204" pitchFamily="34" charset="0"/>
                <a:cs typeface="Verdana" panose="020B0604030504040204" pitchFamily="34" charset="0"/>
              </a:rPr>
              <a:t>Protect the admixed PN solution from light. Prior to administration, correct severe fluid and electrolyte disorders and measure serum triglycerides to establish a baseline level. Initiate dosing in PN-dependent pediatric patients as soon as direct or conjugated bilirubin levels are 2 mg/dL or greater.  The recommended daily dose (and the maximum dose) in pediatric patients is 1 g/kg/day. Administer Omegaven until direct or conjugated bilirubin levels are less than 2 mg/dL or until the patient no longer requires PN. </a:t>
            </a:r>
          </a:p>
          <a:p>
            <a:pPr marL="0" indent="0">
              <a:spcBef>
                <a:spcPts val="0"/>
              </a:spcBef>
              <a:spcAft>
                <a:spcPts val="0"/>
              </a:spcAft>
              <a:buNone/>
            </a:pPr>
            <a:r>
              <a:rPr lang="en-US" sz="1100" dirty="0">
                <a:latin typeface="Verdana" panose="020B0604030504040204" pitchFamily="34" charset="0"/>
                <a:ea typeface="Verdana" panose="020B0604030504040204" pitchFamily="34" charset="0"/>
                <a:cs typeface="Verdana" panose="020B0604030504040204" pitchFamily="34" charset="0"/>
              </a:rPr>
              <a:t> </a:t>
            </a:r>
          </a:p>
          <a:p>
            <a:pPr marL="0" indent="0">
              <a:spcBef>
                <a:spcPts val="0"/>
              </a:spcBef>
              <a:spcAft>
                <a:spcPts val="0"/>
              </a:spcAft>
              <a:buNone/>
            </a:pPr>
            <a:r>
              <a:rPr lang="en-US" sz="1100" b="1" dirty="0">
                <a:latin typeface="Verdana" panose="020B0604030504040204" pitchFamily="34" charset="0"/>
                <a:ea typeface="Verdana" panose="020B0604030504040204" pitchFamily="34" charset="0"/>
                <a:cs typeface="Verdana" panose="020B0604030504040204" pitchFamily="34" charset="0"/>
              </a:rPr>
              <a:t>CONTRAINDICATIONS</a:t>
            </a:r>
          </a:p>
          <a:p>
            <a:pPr marL="0" indent="0">
              <a:spcBef>
                <a:spcPts val="0"/>
              </a:spcBef>
              <a:spcAft>
                <a:spcPts val="0"/>
              </a:spcAft>
              <a:buNone/>
            </a:pPr>
            <a:r>
              <a:rPr lang="en-US" sz="1100" dirty="0">
                <a:latin typeface="Verdana" panose="020B0604030504040204" pitchFamily="34" charset="0"/>
                <a:ea typeface="Verdana" panose="020B0604030504040204" pitchFamily="34" charset="0"/>
                <a:cs typeface="Verdana" panose="020B0604030504040204" pitchFamily="34" charset="0"/>
              </a:rPr>
              <a:t>Omegaven is contraindicated in patients with known hypersensitivity to fish or egg protein or to any of the active ingredients or excipients, severe hemorrhagic disorders due to a potential effect on platelet aggregation, severe hyperlipidemia or severe disorders of lipid metabolism characterized by hypertriglyceridemia (serum triglyceride concentrations greater than 1,000 mg/dL).</a:t>
            </a:r>
          </a:p>
        </p:txBody>
      </p:sp>
      <p:sp>
        <p:nvSpPr>
          <p:cNvPr id="2" name="Rectangle 1">
            <a:extLst>
              <a:ext uri="{FF2B5EF4-FFF2-40B4-BE49-F238E27FC236}">
                <a16:creationId xmlns:a16="http://schemas.microsoft.com/office/drawing/2014/main" id="{D8AEB7BE-5E11-114F-88E5-D604DBB9B979}"/>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spTree>
    <p:extLst>
      <p:ext uri="{BB962C8B-B14F-4D97-AF65-F5344CB8AC3E}">
        <p14:creationId xmlns:p14="http://schemas.microsoft.com/office/powerpoint/2010/main" val="328619781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C480007-3A2C-7240-A002-64DFA8B76C12}"/>
              </a:ext>
            </a:extLst>
          </p:cNvPr>
          <p:cNvSpPr>
            <a:spLocks noGrp="1"/>
          </p:cNvSpPr>
          <p:nvPr>
            <p:ph idx="1"/>
          </p:nvPr>
        </p:nvSpPr>
        <p:spPr>
          <a:xfrm>
            <a:off x="985760" y="1468192"/>
            <a:ext cx="10553710" cy="4903112"/>
          </a:xfrm>
        </p:spPr>
        <p:txBody>
          <a:bodyPr>
            <a:noAutofit/>
          </a:bodyPr>
          <a:lstStyle/>
          <a:p>
            <a:pPr marL="0" indent="0">
              <a:buNone/>
            </a:pPr>
            <a:r>
              <a:rPr lang="en-US" sz="1100" b="1" dirty="0">
                <a:latin typeface="Verdana" panose="020B0604030504040204" pitchFamily="34" charset="0"/>
                <a:ea typeface="Verdana" panose="020B0604030504040204" pitchFamily="34" charset="0"/>
                <a:cs typeface="Verdana" panose="020B0604030504040204" pitchFamily="34" charset="0"/>
              </a:rPr>
              <a:t>WARNINGS AND PRECAUTIONS </a:t>
            </a:r>
          </a:p>
          <a:p>
            <a:r>
              <a:rPr lang="en-US" sz="1100" dirty="0">
                <a:latin typeface="Verdana" panose="020B0604030504040204" pitchFamily="34" charset="0"/>
                <a:ea typeface="Verdana" panose="020B0604030504040204" pitchFamily="34" charset="0"/>
                <a:cs typeface="Verdana" panose="020B0604030504040204" pitchFamily="34" charset="0"/>
              </a:rPr>
              <a:t>Risk of Death in Preterm Infants due to Pulmonary Lipid Accumulation: Deaths in preterm infants after infusion of soybean oil-based intravenous lipid emulsions have been reported in medical literature. Autopsy findings in these preterm infants included intravascular lipid accumulation in the lungs. The risk of pulmonary lipid accumulation with Omegaven is unknown. Preterm and small-for-gestational-age infants have poor clearance of intravenous lipid emulsion and increased free fatty acid plasma levels following lipid emulsion infusion. This risk due to poor lipid clearance should be considered when administering intravenous lipid emulsions. Monitor patients receiving Omegaven for signs and symptoms of pleural or pericardial effusion. </a:t>
            </a:r>
          </a:p>
          <a:p>
            <a:r>
              <a:rPr lang="en-US" sz="1100" dirty="0">
                <a:latin typeface="Verdana" panose="020B0604030504040204" pitchFamily="34" charset="0"/>
                <a:ea typeface="Verdana" panose="020B0604030504040204" pitchFamily="34" charset="0"/>
                <a:cs typeface="Verdana" panose="020B0604030504040204" pitchFamily="34" charset="0"/>
              </a:rPr>
              <a:t>Hypersensitivity Reactions: Omegaven contains fish oil and egg phospholipids, which may cause hypersensitivity reactions. Signs or symptoms of a hypersensitivity reaction may include: tachypnea, dyspnea, hypoxia, bronchospasm, tachycardia, hypotension, cyanosis, vomiting, nausea, headache, sweating, dizziness, altered mentation, flushing, rash, urticaria, erythema, fever, or chills. If a hypersensitivity reaction occurs, stop infusion of Omegaven immediately and initiate appropriate treatment and supportive measures. </a:t>
            </a:r>
          </a:p>
          <a:p>
            <a:r>
              <a:rPr lang="en-US" sz="1100" dirty="0">
                <a:latin typeface="Verdana" panose="020B0604030504040204" pitchFamily="34" charset="0"/>
                <a:ea typeface="Verdana" panose="020B0604030504040204" pitchFamily="34" charset="0"/>
                <a:cs typeface="Verdana" panose="020B0604030504040204" pitchFamily="34" charset="0"/>
              </a:rPr>
              <a:t>Risk of Infections: The risk of infection is increased in patients with malnutrition-associated immunosuppression, long-term use and poor maintenance of intravenous catheters, or immunosuppressive effects of other conditions or concomitant drugs. To decrease the risk of infectious complications, ensure aseptic technique in catheter placement and maintenance, as well as in the preparation and administration of </a:t>
            </a:r>
            <a:r>
              <a:rPr lang="en-US" sz="1100" dirty="0" err="1">
                <a:latin typeface="Verdana" panose="020B0604030504040204" pitchFamily="34" charset="0"/>
                <a:ea typeface="Verdana" panose="020B0604030504040204" pitchFamily="34" charset="0"/>
                <a:cs typeface="Verdana" panose="020B0604030504040204" pitchFamily="34" charset="0"/>
              </a:rPr>
              <a:t>Omegaven</a:t>
            </a:r>
            <a:r>
              <a:rPr lang="en-US" sz="1100" dirty="0">
                <a:latin typeface="Verdana" panose="020B0604030504040204" pitchFamily="34" charset="0"/>
                <a:ea typeface="Verdana" panose="020B0604030504040204" pitchFamily="34" charset="0"/>
                <a:cs typeface="Verdana" panose="020B0604030504040204" pitchFamily="34" charset="0"/>
              </a:rPr>
              <a:t>. Monitor for signs and symptoms of early infections including fever and chills, laboratory test results that might indicate infection (including leukocytosis and hyperglycemia), and frequently inspect the intravenous catheter insertion site for edema, redness, and discharge.</a:t>
            </a:r>
          </a:p>
          <a:p>
            <a:r>
              <a:rPr lang="en-US" sz="1100" dirty="0">
                <a:latin typeface="Verdana" panose="020B0604030504040204" pitchFamily="34" charset="0"/>
                <a:ea typeface="Verdana" panose="020B0604030504040204" pitchFamily="34" charset="0"/>
                <a:cs typeface="Verdana" panose="020B0604030504040204" pitchFamily="34" charset="0"/>
              </a:rPr>
              <a:t>Fat Overload Syndrome: A reduced or limited ability to metabolize lipids accompanied by prolonged plasma clearance may result in this syndrome, which is characterized by a sudden deterioration in the patient's condition including fever, anemia, leukopenia, thrombocytopenia, coagulation disorders, hyperlipidemia, hepatomegaly, deteriorating liver function, and central nervous system manifestations (e.g., coma).   </a:t>
            </a:r>
          </a:p>
          <a:p>
            <a:r>
              <a:rPr lang="en-US" sz="1100" dirty="0">
                <a:latin typeface="Verdana" panose="020B0604030504040204" pitchFamily="34" charset="0"/>
                <a:ea typeface="Verdana" panose="020B0604030504040204" pitchFamily="34" charset="0"/>
                <a:cs typeface="Verdana" panose="020B0604030504040204" pitchFamily="34" charset="0"/>
              </a:rPr>
              <a:t>Refeeding Syndrome: Administering PN to severely malnourished patients may result in refeeding syndrome, which is characterized by the intracellular shift of potassium, phosphorus, and magnesium as the patient becomes anabolic. Thiamine deficiency and fluid retention may also develop. To prevent these complications, closely monitor severely malnourished patients and slowly increase their nutrient intake.</a:t>
            </a:r>
          </a:p>
          <a:p>
            <a:pPr marL="0" indent="0">
              <a:buNone/>
            </a:pPr>
            <a:endParaRPr lang="en-US" sz="1100" dirty="0"/>
          </a:p>
        </p:txBody>
      </p:sp>
      <p:sp>
        <p:nvSpPr>
          <p:cNvPr id="4" name="Rectangle 3">
            <a:extLst>
              <a:ext uri="{FF2B5EF4-FFF2-40B4-BE49-F238E27FC236}">
                <a16:creationId xmlns:a16="http://schemas.microsoft.com/office/drawing/2014/main" id="{D694993C-E782-4247-88F3-C01913EC583C}"/>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sp>
        <p:nvSpPr>
          <p:cNvPr id="9" name="Title 6">
            <a:extLst>
              <a:ext uri="{FF2B5EF4-FFF2-40B4-BE49-F238E27FC236}">
                <a16:creationId xmlns:a16="http://schemas.microsoft.com/office/drawing/2014/main" id="{046DB054-A1B0-6452-E94A-2FF867C39001}"/>
              </a:ext>
            </a:extLst>
          </p:cNvPr>
          <p:cNvSpPr txBox="1">
            <a:spLocks/>
          </p:cNvSpPr>
          <p:nvPr/>
        </p:nvSpPr>
        <p:spPr>
          <a:xfrm>
            <a:off x="985760" y="486696"/>
            <a:ext cx="9236670" cy="751555"/>
          </a:xfrm>
          <a:prstGeom prst="rect">
            <a:avLst/>
          </a:prstGeom>
        </p:spPr>
        <p:txBody>
          <a:bodyPr vert="horz" lIns="91440" tIns="45720" rIns="91440" bIns="45720" rtlCol="0" anchor="t">
            <a:normAutofit fontScale="90000"/>
          </a:bodyPr>
          <a:lstStyle>
            <a:lvl1pPr algn="l" defTabSz="914400" rtl="0" eaLnBrk="1" latinLnBrk="0" hangingPunct="1">
              <a:lnSpc>
                <a:spcPct val="90000"/>
              </a:lnSpc>
              <a:spcBef>
                <a:spcPct val="0"/>
              </a:spcBef>
              <a:buNone/>
              <a:defRPr kumimoji="0" lang="en-US" sz="3200" b="0" i="0" u="none" strike="noStrike" kern="0" cap="none" spc="0" normalizeH="0" baseline="0">
                <a:ln>
                  <a:noFill/>
                </a:ln>
                <a:solidFill>
                  <a:srgbClr val="0070C0"/>
                </a:solidFill>
                <a:effectLst/>
                <a:uLnTx/>
                <a:uFillTx/>
                <a:latin typeface="Verdana"/>
                <a:ea typeface="+mj-ea"/>
                <a:cs typeface="+mj-cs"/>
              </a:defRPr>
            </a:lvl1pPr>
          </a:lstStyle>
          <a:p>
            <a:pPr fontAlgn="auto">
              <a:spcAft>
                <a:spcPts val="0"/>
              </a:spcAft>
            </a:pPr>
            <a:r>
              <a:rPr lang="en-US">
                <a:latin typeface="Verdana" panose="020B0604030504040204" pitchFamily="34" charset="0"/>
                <a:ea typeface="Verdana" panose="020B0604030504040204" pitchFamily="34" charset="0"/>
                <a:cs typeface="Verdana" panose="020B0604030504040204" pitchFamily="34" charset="0"/>
              </a:rPr>
              <a:t>Brief Summary of Prescribing Information</a:t>
            </a:r>
            <a:br>
              <a:rPr lang="en-US">
                <a:latin typeface="Verdana" panose="020B0604030504040204" pitchFamily="34" charset="0"/>
                <a:ea typeface="Verdana" panose="020B0604030504040204" pitchFamily="34" charset="0"/>
                <a:cs typeface="Verdana" panose="020B0604030504040204" pitchFamily="34" charset="0"/>
              </a:rPr>
            </a:br>
            <a:r>
              <a:rPr lang="en-US" sz="2000" b="1">
                <a:latin typeface="Verdana" panose="020B0604030504040204" pitchFamily="34" charset="0"/>
                <a:ea typeface="Verdana" panose="020B0604030504040204" pitchFamily="34" charset="0"/>
                <a:cs typeface="Verdana" panose="020B0604030504040204" pitchFamily="34" charset="0"/>
              </a:rPr>
              <a:t>Omegaven</a:t>
            </a:r>
            <a:r>
              <a:rPr lang="en-US" sz="2000">
                <a:latin typeface="Verdana" panose="020B0604030504040204" pitchFamily="34" charset="0"/>
                <a:ea typeface="Verdana" panose="020B0604030504040204" pitchFamily="34" charset="0"/>
                <a:cs typeface="Verdana" panose="020B0604030504040204" pitchFamily="34" charset="0"/>
              </a:rPr>
              <a:t> (fish oil triglycerides) injectable emulsion, for intravenous use</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6810736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C480007-3A2C-7240-A002-64DFA8B76C12}"/>
              </a:ext>
            </a:extLst>
          </p:cNvPr>
          <p:cNvSpPr>
            <a:spLocks noGrp="1"/>
          </p:cNvSpPr>
          <p:nvPr>
            <p:ph idx="1"/>
          </p:nvPr>
        </p:nvSpPr>
        <p:spPr>
          <a:xfrm>
            <a:off x="985760" y="1678456"/>
            <a:ext cx="10553710" cy="4692848"/>
          </a:xfrm>
        </p:spPr>
        <p:txBody>
          <a:bodyPr>
            <a:noAutofit/>
          </a:bodyPr>
          <a:lstStyle/>
          <a:p>
            <a:pPr lvl="0"/>
            <a:r>
              <a:rPr lang="en-US" sz="1100" dirty="0">
                <a:latin typeface="Verdana" panose="020B0604030504040204" pitchFamily="34" charset="0"/>
                <a:ea typeface="Verdana" panose="020B0604030504040204" pitchFamily="34" charset="0"/>
                <a:cs typeface="Verdana" panose="020B0604030504040204" pitchFamily="34" charset="0"/>
              </a:rPr>
              <a:t>Hypertriglyceridemia: Impaired lipid metabolism with hypertriglyceridemia may occur in conditions such as inherited lipid disorders, obesity, diabetes mellitus, and metabolic syndrome. Serum triglyceride levels greater than 1,000 mg/dL have been associated with an increased risk of pancreatitis. To evaluate the patient’s capacity to metabolize and eliminate the infused lipid emulsion, measure serum triglycerides before the start of infusion (baseline value), and regularly throughout treatment. If hypertriglyceridemia (triglycerides greater than 250 mg/dL in neonates and infants or greater than 400 mg/dL in older children) develops, consider stopping the administration of Omegaven for 4 hours and obtain a repeat serum triglyceride level. Resume Omegaven based on new result as indicated.</a:t>
            </a:r>
          </a:p>
          <a:p>
            <a:pPr lvl="0"/>
            <a:r>
              <a:rPr lang="en-US" sz="1100" dirty="0">
                <a:latin typeface="Verdana" panose="020B0604030504040204" pitchFamily="34" charset="0"/>
                <a:ea typeface="Verdana" panose="020B0604030504040204" pitchFamily="34" charset="0"/>
                <a:cs typeface="Verdana" panose="020B0604030504040204" pitchFamily="34" charset="0"/>
              </a:rPr>
              <a:t>Aluminum Toxicity: Aluminum may reach toxic levels with prolonged parenteral administration if kidney function is impaired. Preterm infants are particularly at risk because their kidneys are immature, and they require large amounts of calcium and phosphate solutions, which contain aluminum. Patients with impaired kidney function, including preterm infants, who receive parenteral levels of aluminum at greater than 4 to 5 mcg/kg/day accumulate aluminum at levels associated with central nervous system and bone toxicity. Tissue loading may occur at even lower rates of administration.</a:t>
            </a:r>
          </a:p>
          <a:p>
            <a:pPr lvl="0"/>
            <a:r>
              <a:rPr lang="en-US" sz="1100" dirty="0">
                <a:latin typeface="Verdana" panose="020B0604030504040204" pitchFamily="34" charset="0"/>
                <a:ea typeface="Verdana" panose="020B0604030504040204" pitchFamily="34" charset="0"/>
                <a:cs typeface="Verdana" panose="020B0604030504040204" pitchFamily="34" charset="0"/>
              </a:rPr>
              <a:t>Monitoring and Laboratory Tests: </a:t>
            </a:r>
            <a:r>
              <a:rPr lang="en-US" sz="1100" u="sng" dirty="0">
                <a:latin typeface="Verdana" panose="020B0604030504040204" pitchFamily="34" charset="0"/>
                <a:ea typeface="Verdana" panose="020B0604030504040204" pitchFamily="34" charset="0"/>
                <a:cs typeface="Verdana" panose="020B0604030504040204" pitchFamily="34" charset="0"/>
              </a:rPr>
              <a:t>Routine Monitoring:</a:t>
            </a:r>
            <a:r>
              <a:rPr lang="en-US" sz="1100" dirty="0">
                <a:latin typeface="Verdana" panose="020B0604030504040204" pitchFamily="34" charset="0"/>
                <a:ea typeface="Verdana" panose="020B0604030504040204" pitchFamily="34" charset="0"/>
                <a:cs typeface="Verdana" panose="020B0604030504040204" pitchFamily="34" charset="0"/>
              </a:rPr>
              <a:t> Monitor serum triglycerides, fluid and electrolyte status, blood glucose, liver and kidney function, coagulation parameters, and complete blood count including platelets throughout treatment. </a:t>
            </a:r>
            <a:r>
              <a:rPr lang="en-US" sz="1100" u="sng" dirty="0">
                <a:latin typeface="Verdana" panose="020B0604030504040204" pitchFamily="34" charset="0"/>
                <a:ea typeface="Verdana" panose="020B0604030504040204" pitchFamily="34" charset="0"/>
                <a:cs typeface="Verdana" panose="020B0604030504040204" pitchFamily="34" charset="0"/>
              </a:rPr>
              <a:t>Essential Fatty Acids:</a:t>
            </a:r>
            <a:r>
              <a:rPr lang="en-US" sz="1100" dirty="0">
                <a:latin typeface="Verdana" panose="020B0604030504040204" pitchFamily="34" charset="0"/>
                <a:ea typeface="Verdana" panose="020B0604030504040204" pitchFamily="34" charset="0"/>
                <a:cs typeface="Verdana" panose="020B0604030504040204" pitchFamily="34" charset="0"/>
              </a:rPr>
              <a:t> Monitoring patients for laboratory evidence of essential fatty acid deficiency (EFAD) is recommended. Laboratory tests are available to determine serum fatty acids levels. Reference values should be consulted to help determine adequacy of essential fatty acid status.</a:t>
            </a:r>
          </a:p>
          <a:p>
            <a:pPr lvl="0"/>
            <a:r>
              <a:rPr lang="en-US" sz="1100" dirty="0">
                <a:latin typeface="Verdana" panose="020B0604030504040204" pitchFamily="34" charset="0"/>
                <a:ea typeface="Verdana" panose="020B0604030504040204" pitchFamily="34" charset="0"/>
                <a:cs typeface="Verdana" panose="020B0604030504040204" pitchFamily="34" charset="0"/>
              </a:rPr>
              <a:t>Interference with Laboratory Tests: The lipids contained in Omegaven may interfere with some laboratory blood tests (e.g., hemoglobin, lactate dehydrogenase, bilirubin, and oxygen saturation) if blood is sampled before lipids have cleared from the bloodstream. Lipids are normally cleared after a period of 5 to 6 hours once the lipid infusion is stopped.</a:t>
            </a:r>
          </a:p>
          <a:p>
            <a:pPr marL="0" lvl="0" indent="0">
              <a:buNone/>
            </a:pPr>
            <a:r>
              <a:rPr lang="en-US" sz="1100" b="1" dirty="0">
                <a:latin typeface="Verdana" panose="020B0604030504040204" pitchFamily="34" charset="0"/>
                <a:ea typeface="Verdana" panose="020B0604030504040204" pitchFamily="34" charset="0"/>
                <a:cs typeface="Verdana" panose="020B0604030504040204" pitchFamily="34" charset="0"/>
              </a:rPr>
              <a:t>ADVERSE REACTIONS</a:t>
            </a:r>
            <a:br>
              <a:rPr lang="en-US" sz="1100" dirty="0">
                <a:latin typeface="Verdana" panose="020B0604030504040204" pitchFamily="34" charset="0"/>
                <a:ea typeface="Verdana" panose="020B0604030504040204" pitchFamily="34" charset="0"/>
                <a:cs typeface="Verdana" panose="020B0604030504040204" pitchFamily="34" charset="0"/>
              </a:rPr>
            </a:br>
            <a:r>
              <a:rPr lang="en-US" sz="1100" dirty="0">
                <a:latin typeface="Verdana" panose="020B0604030504040204" pitchFamily="34" charset="0"/>
                <a:ea typeface="Verdana" panose="020B0604030504040204" pitchFamily="34" charset="0"/>
                <a:cs typeface="Verdana" panose="020B0604030504040204" pitchFamily="34" charset="0"/>
              </a:rPr>
              <a:t>The most common adverse drug reactions (&gt;15%) are: vomiting, agitation, bradycardia, apnea and viral infection.</a:t>
            </a:r>
          </a:p>
        </p:txBody>
      </p:sp>
      <p:sp>
        <p:nvSpPr>
          <p:cNvPr id="4" name="Rectangle 3">
            <a:extLst>
              <a:ext uri="{FF2B5EF4-FFF2-40B4-BE49-F238E27FC236}">
                <a16:creationId xmlns:a16="http://schemas.microsoft.com/office/drawing/2014/main" id="{A7494A1E-9A34-F14E-B387-8EE880E0248A}"/>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sp>
        <p:nvSpPr>
          <p:cNvPr id="9" name="Title 6">
            <a:extLst>
              <a:ext uri="{FF2B5EF4-FFF2-40B4-BE49-F238E27FC236}">
                <a16:creationId xmlns:a16="http://schemas.microsoft.com/office/drawing/2014/main" id="{740CFC4B-2390-6898-7D35-63FB289A138F}"/>
              </a:ext>
            </a:extLst>
          </p:cNvPr>
          <p:cNvSpPr txBox="1">
            <a:spLocks/>
          </p:cNvSpPr>
          <p:nvPr/>
        </p:nvSpPr>
        <p:spPr>
          <a:xfrm>
            <a:off x="985760" y="486696"/>
            <a:ext cx="9236670" cy="751555"/>
          </a:xfrm>
          <a:prstGeom prst="rect">
            <a:avLst/>
          </a:prstGeom>
        </p:spPr>
        <p:txBody>
          <a:bodyPr vert="horz" lIns="91440" tIns="45720" rIns="91440" bIns="45720" rtlCol="0" anchor="t">
            <a:normAutofit fontScale="90000"/>
          </a:bodyPr>
          <a:lstStyle>
            <a:lvl1pPr algn="l" defTabSz="914400" rtl="0" eaLnBrk="1" latinLnBrk="0" hangingPunct="1">
              <a:lnSpc>
                <a:spcPct val="90000"/>
              </a:lnSpc>
              <a:spcBef>
                <a:spcPct val="0"/>
              </a:spcBef>
              <a:buNone/>
              <a:defRPr kumimoji="0" lang="en-US" sz="3200" b="0" i="0" u="none" strike="noStrike" kern="0" cap="none" spc="0" normalizeH="0" baseline="0">
                <a:ln>
                  <a:noFill/>
                </a:ln>
                <a:solidFill>
                  <a:srgbClr val="0070C0"/>
                </a:solidFill>
                <a:effectLst/>
                <a:uLnTx/>
                <a:uFillTx/>
                <a:latin typeface="Verdana"/>
                <a:ea typeface="+mj-ea"/>
                <a:cs typeface="+mj-cs"/>
              </a:defRPr>
            </a:lvl1pPr>
          </a:lstStyle>
          <a:p>
            <a:pPr fontAlgn="auto">
              <a:spcAft>
                <a:spcPts val="0"/>
              </a:spcAft>
            </a:pPr>
            <a:r>
              <a:rPr lang="en-US">
                <a:latin typeface="Verdana" panose="020B0604030504040204" pitchFamily="34" charset="0"/>
                <a:ea typeface="Verdana" panose="020B0604030504040204" pitchFamily="34" charset="0"/>
                <a:cs typeface="Verdana" panose="020B0604030504040204" pitchFamily="34" charset="0"/>
              </a:rPr>
              <a:t>Brief Summary of Prescribing Information</a:t>
            </a:r>
            <a:br>
              <a:rPr lang="en-US">
                <a:latin typeface="Verdana" panose="020B0604030504040204" pitchFamily="34" charset="0"/>
                <a:ea typeface="Verdana" panose="020B0604030504040204" pitchFamily="34" charset="0"/>
                <a:cs typeface="Verdana" panose="020B0604030504040204" pitchFamily="34" charset="0"/>
              </a:rPr>
            </a:br>
            <a:r>
              <a:rPr lang="en-US" sz="2000" b="1">
                <a:latin typeface="Verdana" panose="020B0604030504040204" pitchFamily="34" charset="0"/>
                <a:ea typeface="Verdana" panose="020B0604030504040204" pitchFamily="34" charset="0"/>
                <a:cs typeface="Verdana" panose="020B0604030504040204" pitchFamily="34" charset="0"/>
              </a:rPr>
              <a:t>Omegaven</a:t>
            </a:r>
            <a:r>
              <a:rPr lang="en-US" sz="2000">
                <a:latin typeface="Verdana" panose="020B0604030504040204" pitchFamily="34" charset="0"/>
                <a:ea typeface="Verdana" panose="020B0604030504040204" pitchFamily="34" charset="0"/>
                <a:cs typeface="Verdana" panose="020B0604030504040204" pitchFamily="34" charset="0"/>
              </a:rPr>
              <a:t> (fish oil triglycerides) injectable emulsion, for intravenous use</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0451090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C480007-3A2C-7240-A002-64DFA8B76C12}"/>
              </a:ext>
            </a:extLst>
          </p:cNvPr>
          <p:cNvSpPr>
            <a:spLocks noGrp="1"/>
          </p:cNvSpPr>
          <p:nvPr>
            <p:ph idx="1"/>
          </p:nvPr>
        </p:nvSpPr>
        <p:spPr>
          <a:xfrm>
            <a:off x="985759" y="1420875"/>
            <a:ext cx="10527953" cy="5173107"/>
          </a:xfrm>
        </p:spPr>
        <p:txBody>
          <a:bodyPr>
            <a:noAutofit/>
          </a:bodyPr>
          <a:lstStyle/>
          <a:p>
            <a:pPr marL="0" indent="0">
              <a:buNone/>
            </a:pPr>
            <a:r>
              <a:rPr lang="en-US" sz="1100" u="sng" dirty="0">
                <a:latin typeface="Verdana" panose="020B0604030504040204" pitchFamily="34" charset="0"/>
                <a:ea typeface="Verdana" panose="020B0604030504040204" pitchFamily="34" charset="0"/>
                <a:cs typeface="Verdana" panose="020B0604030504040204" pitchFamily="34" charset="0"/>
              </a:rPr>
              <a:t>Clinical Trials Experience</a:t>
            </a:r>
          </a:p>
          <a:p>
            <a:pPr marL="0" indent="0">
              <a:buNone/>
            </a:pPr>
            <a:r>
              <a:rPr lang="en-US" sz="1100" dirty="0">
                <a:latin typeface="Verdana" panose="020B0604030504040204" pitchFamily="34" charset="0"/>
                <a:ea typeface="Verdana" panose="020B0604030504040204" pitchFamily="34" charset="0"/>
                <a:cs typeface="Verdana" panose="020B0604030504040204" pitchFamily="34" charset="0"/>
              </a:rPr>
              <a:t>The safety database for Omegaven reflects exposure in 189 pediatric patients (19 days to 15 years of age) treated for a median of 14 weeks (3 days to 8 years) in two clinical trials.</a:t>
            </a:r>
          </a:p>
          <a:p>
            <a:pPr marL="0" indent="0">
              <a:buNone/>
            </a:pPr>
            <a:r>
              <a:rPr lang="en-US" sz="1100" dirty="0">
                <a:latin typeface="Verdana" panose="020B0604030504040204" pitchFamily="34" charset="0"/>
                <a:ea typeface="Verdana" panose="020B0604030504040204" pitchFamily="34" charset="0"/>
                <a:cs typeface="Verdana" panose="020B0604030504040204" pitchFamily="34" charset="0"/>
              </a:rPr>
              <a:t>Adverse reactions that occurred in more than 5% of patients who received Omegaven and with a higher incidence than the comparator group are:  vomiting, agitation, bradycardia, apnea, viral infection, erythema, rash, abscess, neutropenia, hypertonia and incision site erythema. Patients had a complicated medical and surgical history prior to receiving Omegaven treatment and the mortality was 13%. Underlying clinical conditions prior to the initiation of Omegaven therapy included prematurity, low birth weight, necrotizing enterocolitis, short bowel syndrome, ventilator dependence, coagulopathy, intraventricular hemorrhage, and sepsis.</a:t>
            </a:r>
          </a:p>
          <a:p>
            <a:pPr marL="0" indent="0">
              <a:buNone/>
            </a:pPr>
            <a:r>
              <a:rPr lang="en-US" sz="1100" dirty="0">
                <a:latin typeface="Verdana" panose="020B0604030504040204" pitchFamily="34" charset="0"/>
                <a:ea typeface="Verdana" panose="020B0604030504040204" pitchFamily="34" charset="0"/>
                <a:cs typeface="Verdana" panose="020B0604030504040204" pitchFamily="34" charset="0"/>
              </a:rPr>
              <a:t>Twelve (6%) Omegaven-treated patients were listed for liver transplantation (1 patient was listed 18 days before treatment, and 11 patients after a median of 42 days [range: 2 days to 8 months] of treatment); 9 (5%) received a transplant after a median of 121 days (range: 25 days to 6 months) of treatment, and 3 (2%) were taken off the waiting list because cholestasis resolved. </a:t>
            </a:r>
          </a:p>
          <a:p>
            <a:pPr marL="0" indent="0">
              <a:buNone/>
            </a:pPr>
            <a:r>
              <a:rPr lang="en-US" sz="1100" dirty="0">
                <a:latin typeface="Verdana" panose="020B0604030504040204" pitchFamily="34" charset="0"/>
                <a:ea typeface="Verdana" panose="020B0604030504040204" pitchFamily="34" charset="0"/>
                <a:cs typeface="Verdana" panose="020B0604030504040204" pitchFamily="34" charset="0"/>
              </a:rPr>
              <a:t>One hundred thirteen (60%) Omegaven-treated patients reached </a:t>
            </a:r>
            <a:r>
              <a:rPr lang="en-US" sz="1100" dirty="0" err="1">
                <a:latin typeface="Verdana" panose="020B0604030504040204" pitchFamily="34" charset="0"/>
                <a:ea typeface="Verdana" panose="020B0604030504040204" pitchFamily="34" charset="0"/>
                <a:cs typeface="Verdana" panose="020B0604030504040204" pitchFamily="34" charset="0"/>
              </a:rPr>
              <a:t>DBil</a:t>
            </a:r>
            <a:r>
              <a:rPr lang="en-US" sz="1100" dirty="0">
                <a:latin typeface="Verdana" panose="020B0604030504040204" pitchFamily="34" charset="0"/>
                <a:ea typeface="Verdana" panose="020B0604030504040204" pitchFamily="34" charset="0"/>
                <a:cs typeface="Verdana" panose="020B0604030504040204" pitchFamily="34" charset="0"/>
              </a:rPr>
              <a:t> levels less than 2 mg/dL and AST or ALT levels less than 3 times the upper limit of normal, with median AST and ALT levels for Omegaven-treated patients at 89 and 65 U/L, respectively, by the end of the study. </a:t>
            </a:r>
          </a:p>
          <a:p>
            <a:pPr marL="0" indent="0">
              <a:buNone/>
            </a:pPr>
            <a:r>
              <a:rPr lang="en-US" sz="1100" dirty="0">
                <a:latin typeface="Verdana" panose="020B0604030504040204" pitchFamily="34" charset="0"/>
                <a:ea typeface="Verdana" panose="020B0604030504040204" pitchFamily="34" charset="0"/>
                <a:cs typeface="Verdana" panose="020B0604030504040204" pitchFamily="34" charset="0"/>
              </a:rPr>
              <a:t>Median hemoglobin levels and platelet counts for Omegaven-treated patients at baseline were 10.2 g/dL and 173 × 10</a:t>
            </a:r>
            <a:r>
              <a:rPr lang="en-US" sz="1100" baseline="30000" dirty="0">
                <a:latin typeface="Verdana" panose="020B0604030504040204" pitchFamily="34" charset="0"/>
                <a:ea typeface="Verdana" panose="020B0604030504040204" pitchFamily="34" charset="0"/>
                <a:cs typeface="Verdana" panose="020B0604030504040204" pitchFamily="34" charset="0"/>
              </a:rPr>
              <a:t>9</a:t>
            </a:r>
            <a:r>
              <a:rPr lang="en-US" sz="1100" dirty="0">
                <a:latin typeface="Verdana" panose="020B0604030504040204" pitchFamily="34" charset="0"/>
                <a:ea typeface="Verdana" panose="020B0604030504040204" pitchFamily="34" charset="0"/>
                <a:cs typeface="Verdana" panose="020B0604030504040204" pitchFamily="34" charset="0"/>
              </a:rPr>
              <a:t>/L, and by the end of the study these levels were 10.5 g/dL and 217 × 10</a:t>
            </a:r>
            <a:r>
              <a:rPr lang="en-US" sz="1100" baseline="30000" dirty="0">
                <a:latin typeface="Verdana" panose="020B0604030504040204" pitchFamily="34" charset="0"/>
                <a:ea typeface="Verdana" panose="020B0604030504040204" pitchFamily="34" charset="0"/>
                <a:cs typeface="Verdana" panose="020B0604030504040204" pitchFamily="34" charset="0"/>
              </a:rPr>
              <a:t>9</a:t>
            </a:r>
            <a:r>
              <a:rPr lang="en-US" sz="1100" dirty="0">
                <a:latin typeface="Verdana" panose="020B0604030504040204" pitchFamily="34" charset="0"/>
                <a:ea typeface="Verdana" panose="020B0604030504040204" pitchFamily="34" charset="0"/>
                <a:cs typeface="Verdana" panose="020B0604030504040204" pitchFamily="34" charset="0"/>
              </a:rPr>
              <a:t>/L, respectively. Adverse reactions associated with bleeding were experienced by 74 (39%) of Omegaven-treated patients.</a:t>
            </a:r>
          </a:p>
          <a:p>
            <a:pPr marL="0" indent="0">
              <a:buNone/>
            </a:pPr>
            <a:r>
              <a:rPr lang="en-US" sz="1100" dirty="0">
                <a:latin typeface="Verdana" panose="020B0604030504040204" pitchFamily="34" charset="0"/>
                <a:ea typeface="Verdana" panose="020B0604030504040204" pitchFamily="34" charset="0"/>
                <a:cs typeface="Verdana" panose="020B0604030504040204" pitchFamily="34" charset="0"/>
              </a:rPr>
              <a:t>Median glucose levels at baseline and the end of the study were 86 and 87 mg/dL for Omegaven-treated patients, respectively. Hyperglycemia was experienced by 13 (7%) Omegaven-treated patients.</a:t>
            </a:r>
          </a:p>
          <a:p>
            <a:pPr marL="0" indent="0">
              <a:buNone/>
            </a:pPr>
            <a:r>
              <a:rPr lang="en-US" sz="1100" dirty="0">
                <a:latin typeface="Verdana" panose="020B0604030504040204" pitchFamily="34" charset="0"/>
                <a:ea typeface="Verdana" panose="020B0604030504040204" pitchFamily="34" charset="0"/>
                <a:cs typeface="Verdana" panose="020B0604030504040204" pitchFamily="34" charset="0"/>
              </a:rPr>
              <a:t>Median triglyceride levels at baseline and the end of the study were 121 mg/dL and 72 mg/dL for Omegaven-treated patients respectively.  Hypertriglyceridemia was experienced by 5 (3%) Omegaven-treated patients. </a:t>
            </a:r>
          </a:p>
        </p:txBody>
      </p:sp>
      <p:sp>
        <p:nvSpPr>
          <p:cNvPr id="4" name="Rectangle 3">
            <a:extLst>
              <a:ext uri="{FF2B5EF4-FFF2-40B4-BE49-F238E27FC236}">
                <a16:creationId xmlns:a16="http://schemas.microsoft.com/office/drawing/2014/main" id="{A4CD5E63-26AD-F64A-A679-258065F957CE}"/>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sp>
        <p:nvSpPr>
          <p:cNvPr id="9" name="Title 6">
            <a:extLst>
              <a:ext uri="{FF2B5EF4-FFF2-40B4-BE49-F238E27FC236}">
                <a16:creationId xmlns:a16="http://schemas.microsoft.com/office/drawing/2014/main" id="{59BD5F89-BA6C-1FD7-BE3B-24FDEEE90092}"/>
              </a:ext>
            </a:extLst>
          </p:cNvPr>
          <p:cNvSpPr txBox="1">
            <a:spLocks/>
          </p:cNvSpPr>
          <p:nvPr/>
        </p:nvSpPr>
        <p:spPr>
          <a:xfrm>
            <a:off x="985760" y="486696"/>
            <a:ext cx="9236670" cy="751555"/>
          </a:xfrm>
          <a:prstGeom prst="rect">
            <a:avLst/>
          </a:prstGeom>
        </p:spPr>
        <p:txBody>
          <a:bodyPr vert="horz" lIns="91440" tIns="45720" rIns="91440" bIns="45720" rtlCol="0" anchor="t">
            <a:normAutofit fontScale="90000"/>
          </a:bodyPr>
          <a:lstStyle>
            <a:lvl1pPr algn="l" defTabSz="914400" rtl="0" eaLnBrk="1" latinLnBrk="0" hangingPunct="1">
              <a:lnSpc>
                <a:spcPct val="90000"/>
              </a:lnSpc>
              <a:spcBef>
                <a:spcPct val="0"/>
              </a:spcBef>
              <a:buNone/>
              <a:defRPr kumimoji="0" lang="en-US" sz="3200" b="0" i="0" u="none" strike="noStrike" kern="0" cap="none" spc="0" normalizeH="0" baseline="0">
                <a:ln>
                  <a:noFill/>
                </a:ln>
                <a:solidFill>
                  <a:srgbClr val="0070C0"/>
                </a:solidFill>
                <a:effectLst/>
                <a:uLnTx/>
                <a:uFillTx/>
                <a:latin typeface="Verdana"/>
                <a:ea typeface="+mj-ea"/>
                <a:cs typeface="+mj-cs"/>
              </a:defRPr>
            </a:lvl1pPr>
          </a:lstStyle>
          <a:p>
            <a:pPr fontAlgn="auto">
              <a:spcAft>
                <a:spcPts val="0"/>
              </a:spcAft>
            </a:pPr>
            <a:r>
              <a:rPr lang="en-US">
                <a:latin typeface="Verdana" panose="020B0604030504040204" pitchFamily="34" charset="0"/>
                <a:ea typeface="Verdana" panose="020B0604030504040204" pitchFamily="34" charset="0"/>
                <a:cs typeface="Verdana" panose="020B0604030504040204" pitchFamily="34" charset="0"/>
              </a:rPr>
              <a:t>Brief Summary of Prescribing Information</a:t>
            </a:r>
            <a:br>
              <a:rPr lang="en-US">
                <a:latin typeface="Verdana" panose="020B0604030504040204" pitchFamily="34" charset="0"/>
                <a:ea typeface="Verdana" panose="020B0604030504040204" pitchFamily="34" charset="0"/>
                <a:cs typeface="Verdana" panose="020B0604030504040204" pitchFamily="34" charset="0"/>
              </a:rPr>
            </a:br>
            <a:r>
              <a:rPr lang="en-US" sz="2000" b="1">
                <a:latin typeface="Verdana" panose="020B0604030504040204" pitchFamily="34" charset="0"/>
                <a:ea typeface="Verdana" panose="020B0604030504040204" pitchFamily="34" charset="0"/>
                <a:cs typeface="Verdana" panose="020B0604030504040204" pitchFamily="34" charset="0"/>
              </a:rPr>
              <a:t>Omegaven</a:t>
            </a:r>
            <a:r>
              <a:rPr lang="en-US" sz="2000">
                <a:latin typeface="Verdana" panose="020B0604030504040204" pitchFamily="34" charset="0"/>
                <a:ea typeface="Verdana" panose="020B0604030504040204" pitchFamily="34" charset="0"/>
                <a:cs typeface="Verdana" panose="020B0604030504040204" pitchFamily="34" charset="0"/>
              </a:rPr>
              <a:t> (fish oil triglycerides) injectable emulsion, for intravenous use</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751699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4BF952-3C68-705C-47E6-AE5E66E9EBBA}"/>
              </a:ext>
            </a:extLst>
          </p:cNvPr>
          <p:cNvSpPr/>
          <p:nvPr/>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C6E65B3-9D02-6E42-9ECD-202B2A3686C9}"/>
              </a:ext>
            </a:extLst>
          </p:cNvPr>
          <p:cNvSpPr/>
          <p:nvPr/>
        </p:nvSpPr>
        <p:spPr>
          <a:xfrm>
            <a:off x="0" y="2514600"/>
            <a:ext cx="12192000" cy="2247900"/>
          </a:xfrm>
          <a:prstGeom prst="rect">
            <a:avLst/>
          </a:prstGeom>
          <a:solidFill>
            <a:srgbClr val="E8F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website&#10;&#10;Description automatically generated">
            <a:extLst>
              <a:ext uri="{FF2B5EF4-FFF2-40B4-BE49-F238E27FC236}">
                <a16:creationId xmlns:a16="http://schemas.microsoft.com/office/drawing/2014/main" id="{BC55E118-29EC-174E-A78D-967F5ABA8527}"/>
              </a:ext>
            </a:extLst>
          </p:cNvPr>
          <p:cNvPicPr>
            <a:picLocks noChangeAspect="1"/>
          </p:cNvPicPr>
          <p:nvPr/>
        </p:nvPicPr>
        <p:blipFill rotWithShape="1">
          <a:blip r:embed="rId3">
            <a:extLst>
              <a:ext uri="{28A0092B-C50C-407E-A947-70E740481C1C}">
                <a14:useLocalDpi xmlns:a14="http://schemas.microsoft.com/office/drawing/2010/main" val="0"/>
              </a:ext>
            </a:extLst>
          </a:blip>
          <a:srcRect l="26507" t="32046" r="25526" b="35868"/>
          <a:stretch/>
        </p:blipFill>
        <p:spPr>
          <a:xfrm>
            <a:off x="5218386" y="1157810"/>
            <a:ext cx="6973614" cy="3604690"/>
          </a:xfrm>
          <a:prstGeom prst="rect">
            <a:avLst/>
          </a:prstGeom>
        </p:spPr>
      </p:pic>
      <p:sp>
        <p:nvSpPr>
          <p:cNvPr id="12" name="Title 3">
            <a:extLst>
              <a:ext uri="{FF2B5EF4-FFF2-40B4-BE49-F238E27FC236}">
                <a16:creationId xmlns:a16="http://schemas.microsoft.com/office/drawing/2014/main" id="{1C154D8E-FDA4-334F-AB9A-411907D8FF71}"/>
              </a:ext>
            </a:extLst>
          </p:cNvPr>
          <p:cNvSpPr txBox="1">
            <a:spLocks/>
          </p:cNvSpPr>
          <p:nvPr/>
        </p:nvSpPr>
        <p:spPr>
          <a:xfrm>
            <a:off x="308971" y="2400831"/>
            <a:ext cx="4799056" cy="179337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0" lang="en-US" sz="3600" b="1" i="0" u="none" strike="noStrike" kern="0" cap="none" spc="0" normalizeH="0" baseline="0">
                <a:ln>
                  <a:noFill/>
                </a:ln>
                <a:solidFill>
                  <a:srgbClr val="0070C0"/>
                </a:solidFill>
                <a:effectLst/>
                <a:uLnTx/>
                <a:uFillTx/>
                <a:latin typeface="Verdana"/>
                <a:ea typeface="+mj-ea"/>
                <a:cs typeface="+mj-cs"/>
              </a:defRPr>
            </a:lvl1pPr>
          </a:lstStyle>
          <a:p>
            <a:pPr fontAlgn="auto">
              <a:lnSpc>
                <a:spcPct val="100000"/>
              </a:lnSpc>
              <a:spcAft>
                <a:spcPts val="0"/>
              </a:spcAft>
            </a:pPr>
            <a:r>
              <a:rPr lang="en-US" sz="3200" dirty="0"/>
              <a:t>The omega-3 </a:t>
            </a:r>
            <a:br>
              <a:rPr lang="en-US" sz="3200" dirty="0"/>
            </a:br>
            <a:r>
              <a:rPr lang="en-US" sz="3200" dirty="0"/>
              <a:t>family of fatty acids</a:t>
            </a:r>
          </a:p>
        </p:txBody>
      </p:sp>
      <p:sp>
        <p:nvSpPr>
          <p:cNvPr id="7" name="Slide Number Placeholder 2">
            <a:extLst>
              <a:ext uri="{FF2B5EF4-FFF2-40B4-BE49-F238E27FC236}">
                <a16:creationId xmlns:a16="http://schemas.microsoft.com/office/drawing/2014/main" id="{B4E7001E-EA4B-CB8D-C42B-9C1931AC5578}"/>
              </a:ext>
            </a:extLst>
          </p:cNvPr>
          <p:cNvSpPr txBox="1">
            <a:spLocks/>
          </p:cNvSpPr>
          <p:nvPr/>
        </p:nvSpPr>
        <p:spPr>
          <a:xfrm>
            <a:off x="10845218" y="6508718"/>
            <a:ext cx="933367" cy="184213"/>
          </a:xfrm>
          <a:prstGeom prst="rect">
            <a:avLst/>
          </a:prstGeom>
        </p:spPr>
        <p:txBody>
          <a:bodyPr wrap="square"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r">
              <a:lnSpc>
                <a:spcPct val="90000"/>
              </a:lnSpc>
              <a:spcAft>
                <a:spcPts val="600"/>
              </a:spcAft>
            </a:pPr>
            <a:fld id="{970626E4-0832-4070-B87F-A0A782BFF129}" type="slidenum">
              <a:rPr lang="de-DE" sz="800" smtClean="0">
                <a:solidFill>
                  <a:schemeClr val="bg1"/>
                </a:solidFill>
                <a:latin typeface="Verdana" panose="020B0604030504040204" pitchFamily="34" charset="0"/>
                <a:ea typeface="Verdana" panose="020B0604030504040204" pitchFamily="34" charset="0"/>
                <a:cs typeface="Verdana" panose="020B0604030504040204" pitchFamily="34" charset="0"/>
              </a:rPr>
              <a:pPr algn="r">
                <a:lnSpc>
                  <a:spcPct val="90000"/>
                </a:lnSpc>
                <a:spcAft>
                  <a:spcPts val="600"/>
                </a:spcAft>
              </a:pPr>
              <a:t>4</a:t>
            </a:fld>
            <a:endParaRPr lang="de-DE"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1">
            <a:extLst>
              <a:ext uri="{FF2B5EF4-FFF2-40B4-BE49-F238E27FC236}">
                <a16:creationId xmlns:a16="http://schemas.microsoft.com/office/drawing/2014/main" id="{3754307F-692A-5813-FA30-0D5074C9FEE9}"/>
              </a:ext>
            </a:extLst>
          </p:cNvPr>
          <p:cNvSpPr txBox="1">
            <a:spLocks/>
          </p:cNvSpPr>
          <p:nvPr/>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bg1"/>
                </a:solidFill>
                <a:latin typeface="Verdana" panose="020B0604030504040204" pitchFamily="34" charset="0"/>
                <a:ea typeface="Verdana" panose="020B0604030504040204" pitchFamily="34" charset="0"/>
                <a:cs typeface="Verdana" panose="020B0604030504040204" pitchFamily="34" charset="0"/>
              </a:rPr>
              <a:t>©2022 Fresenius Kabi USA, LLC.    All Rights Reserved.    3094-SMF-08-08/22        </a:t>
            </a:r>
          </a:p>
        </p:txBody>
      </p:sp>
    </p:spTree>
    <p:extLst>
      <p:ext uri="{BB962C8B-B14F-4D97-AF65-F5344CB8AC3E}">
        <p14:creationId xmlns:p14="http://schemas.microsoft.com/office/powerpoint/2010/main" val="426113662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C480007-3A2C-7240-A002-64DFA8B76C12}"/>
              </a:ext>
            </a:extLst>
          </p:cNvPr>
          <p:cNvSpPr>
            <a:spLocks noGrp="1"/>
          </p:cNvSpPr>
          <p:nvPr>
            <p:ph idx="1"/>
          </p:nvPr>
        </p:nvSpPr>
        <p:spPr>
          <a:xfrm>
            <a:off x="985760" y="1511028"/>
            <a:ext cx="10540832" cy="4825375"/>
          </a:xfrm>
        </p:spPr>
        <p:txBody>
          <a:bodyPr>
            <a:noAutofit/>
          </a:bodyPr>
          <a:lstStyle/>
          <a:p>
            <a:pPr marL="0" indent="0">
              <a:buNone/>
            </a:pPr>
            <a:r>
              <a:rPr lang="en-GB" sz="1100" dirty="0">
                <a:latin typeface="Verdana" panose="020B0604030504040204" pitchFamily="34" charset="0"/>
                <a:ea typeface="Verdana" panose="020B0604030504040204" pitchFamily="34" charset="0"/>
                <a:cs typeface="Verdana" panose="020B0604030504040204" pitchFamily="34" charset="0"/>
              </a:rPr>
              <a:t>The </a:t>
            </a:r>
            <a:r>
              <a:rPr lang="en-GB" sz="1100" dirty="0" err="1">
                <a:latin typeface="Verdana" panose="020B0604030504040204" pitchFamily="34" charset="0"/>
                <a:ea typeface="Verdana" panose="020B0604030504040204" pitchFamily="34" charset="0"/>
                <a:cs typeface="Verdana" panose="020B0604030504040204" pitchFamily="34" charset="0"/>
              </a:rPr>
              <a:t>triene:tetraene</a:t>
            </a:r>
            <a:r>
              <a:rPr lang="en-GB" sz="1100" dirty="0">
                <a:latin typeface="Verdana" panose="020B0604030504040204" pitchFamily="34" charset="0"/>
                <a:ea typeface="Verdana" panose="020B0604030504040204" pitchFamily="34" charset="0"/>
                <a:cs typeface="Verdana" panose="020B0604030504040204" pitchFamily="34" charset="0"/>
              </a:rPr>
              <a:t> (Mead </a:t>
            </a:r>
            <a:r>
              <a:rPr lang="en-GB" sz="1100" dirty="0" err="1">
                <a:latin typeface="Verdana" panose="020B0604030504040204" pitchFamily="34" charset="0"/>
                <a:ea typeface="Verdana" panose="020B0604030504040204" pitchFamily="34" charset="0"/>
                <a:cs typeface="Verdana" panose="020B0604030504040204" pitchFamily="34" charset="0"/>
              </a:rPr>
              <a:t>acid:arachidonic</a:t>
            </a:r>
            <a:r>
              <a:rPr lang="en-GB" sz="1100" dirty="0">
                <a:latin typeface="Verdana" panose="020B0604030504040204" pitchFamily="34" charset="0"/>
                <a:ea typeface="Verdana" panose="020B0604030504040204" pitchFamily="34" charset="0"/>
                <a:cs typeface="Verdana" panose="020B0604030504040204" pitchFamily="34" charset="0"/>
              </a:rPr>
              <a:t> acid) ratio was used to monitor essential fatty acid status in Omegaven-treated patients only in Study 1 (n = 123). The median </a:t>
            </a:r>
            <a:r>
              <a:rPr lang="en-GB" sz="1100" dirty="0" err="1">
                <a:latin typeface="Verdana" panose="020B0604030504040204" pitchFamily="34" charset="0"/>
                <a:ea typeface="Verdana" panose="020B0604030504040204" pitchFamily="34" charset="0"/>
                <a:cs typeface="Verdana" panose="020B0604030504040204" pitchFamily="34" charset="0"/>
              </a:rPr>
              <a:t>triene:tetraene</a:t>
            </a:r>
            <a:r>
              <a:rPr lang="en-GB" sz="1100" dirty="0">
                <a:latin typeface="Verdana" panose="020B0604030504040204" pitchFamily="34" charset="0"/>
                <a:ea typeface="Verdana" panose="020B0604030504040204" pitchFamily="34" charset="0"/>
                <a:cs typeface="Verdana" panose="020B0604030504040204" pitchFamily="34" charset="0"/>
              </a:rPr>
              <a:t> ratio was 0.02 (interquartile range: 0.01 to 0.03) at both baseline and the end of the study. Blood samples for analysis may have been drawn while the lipid emulsion was being infused and patients received enteral or oral nutrition.</a:t>
            </a:r>
          </a:p>
          <a:p>
            <a:pPr marL="0" indent="0">
              <a:buNone/>
            </a:pPr>
            <a:r>
              <a:rPr lang="en-GB" sz="1100" u="sng" dirty="0" err="1">
                <a:latin typeface="Verdana" panose="020B0604030504040204" pitchFamily="34" charset="0"/>
                <a:ea typeface="Verdana" panose="020B0604030504040204" pitchFamily="34" charset="0"/>
                <a:cs typeface="Verdana" panose="020B0604030504040204" pitchFamily="34" charset="0"/>
              </a:rPr>
              <a:t>Postmarketing</a:t>
            </a:r>
            <a:r>
              <a:rPr lang="en-GB" sz="1100" u="sng" dirty="0">
                <a:latin typeface="Verdana" panose="020B0604030504040204" pitchFamily="34" charset="0"/>
                <a:ea typeface="Verdana" panose="020B0604030504040204" pitchFamily="34" charset="0"/>
                <a:cs typeface="Verdana" panose="020B0604030504040204" pitchFamily="34" charset="0"/>
              </a:rPr>
              <a:t> Experience </a:t>
            </a:r>
            <a:br>
              <a:rPr lang="en-GB" sz="1100" u="sng" dirty="0">
                <a:latin typeface="Verdana" panose="020B0604030504040204" pitchFamily="34" charset="0"/>
                <a:ea typeface="Verdana" panose="020B0604030504040204" pitchFamily="34" charset="0"/>
                <a:cs typeface="Verdana" panose="020B0604030504040204" pitchFamily="34" charset="0"/>
              </a:rPr>
            </a:br>
            <a:r>
              <a:rPr lang="en-GB" sz="1100" dirty="0">
                <a:latin typeface="Verdana" panose="020B0604030504040204" pitchFamily="34" charset="0"/>
                <a:ea typeface="Verdana" panose="020B0604030504040204" pitchFamily="34" charset="0"/>
                <a:cs typeface="Verdana" panose="020B0604030504040204" pitchFamily="34" charset="0"/>
              </a:rPr>
              <a:t>The following adverse reaction has been identified with use of Omegaven in another country. Life-threatening </a:t>
            </a:r>
            <a:r>
              <a:rPr lang="en-GB" sz="1100" dirty="0" err="1">
                <a:latin typeface="Verdana" panose="020B0604030504040204" pitchFamily="34" charset="0"/>
                <a:ea typeface="Verdana" panose="020B0604030504040204" pitchFamily="34" charset="0"/>
                <a:cs typeface="Verdana" panose="020B0604030504040204" pitchFamily="34" charset="0"/>
              </a:rPr>
              <a:t>hemorrhage</a:t>
            </a:r>
            <a:r>
              <a:rPr lang="en-GB" sz="1100" dirty="0">
                <a:latin typeface="Verdana" panose="020B0604030504040204" pitchFamily="34" charset="0"/>
                <a:ea typeface="Verdana" panose="020B0604030504040204" pitchFamily="34" charset="0"/>
                <a:cs typeface="Verdana" panose="020B0604030504040204" pitchFamily="34" charset="0"/>
              </a:rPr>
              <a:t> following a central venous catheter change was reported in a 9‑month-old infant with intestinal failure who received PN with Omegaven as the sole lipid source; he had no prior history of bleeding, coagulopathy, or portal hypertension.  </a:t>
            </a:r>
          </a:p>
          <a:p>
            <a:pPr marL="0" indent="0">
              <a:buNone/>
            </a:pPr>
            <a:r>
              <a:rPr lang="en-GB" sz="1100" b="1" dirty="0">
                <a:latin typeface="Verdana" panose="020B0604030504040204" pitchFamily="34" charset="0"/>
                <a:ea typeface="Verdana" panose="020B0604030504040204" pitchFamily="34" charset="0"/>
                <a:cs typeface="Verdana" panose="020B0604030504040204" pitchFamily="34" charset="0"/>
              </a:rPr>
              <a:t>To report SUSPECTED ADVERSE REACTIONS, contact Fresenius Kabi USA, LLC, at 1-800-551-7176, option 5, or FDA at 1-800-FDA-1088 or www.fda.gov/medwatch. </a:t>
            </a:r>
          </a:p>
          <a:p>
            <a:pPr marL="0" indent="0">
              <a:buNone/>
            </a:pPr>
            <a:r>
              <a:rPr lang="en-GB" sz="1100" b="1" dirty="0">
                <a:latin typeface="Verdana" panose="020B0604030504040204" pitchFamily="34" charset="0"/>
                <a:ea typeface="Verdana" panose="020B0604030504040204" pitchFamily="34" charset="0"/>
                <a:cs typeface="Verdana" panose="020B0604030504040204" pitchFamily="34" charset="0"/>
              </a:rPr>
              <a:t>DRUG INTERACTIONS</a:t>
            </a:r>
            <a:br>
              <a:rPr lang="en-GB" sz="1100" dirty="0">
                <a:latin typeface="Verdana" panose="020B0604030504040204" pitchFamily="34" charset="0"/>
                <a:ea typeface="Verdana" panose="020B0604030504040204" pitchFamily="34" charset="0"/>
                <a:cs typeface="Verdana" panose="020B0604030504040204" pitchFamily="34" charset="0"/>
              </a:rPr>
            </a:br>
            <a:r>
              <a:rPr lang="en-GB" sz="1100" dirty="0">
                <a:latin typeface="Verdana" panose="020B0604030504040204" pitchFamily="34" charset="0"/>
                <a:ea typeface="Verdana" panose="020B0604030504040204" pitchFamily="34" charset="0"/>
                <a:cs typeface="Verdana" panose="020B0604030504040204" pitchFamily="34" charset="0"/>
              </a:rPr>
              <a:t>Prolonged bleeding time has been reported in patients taking antiplatelet agents or anticoagulants and oral omega-3 fatty acids. Periodically monitor bleeding time in patients receiving Omegaven and concomitant antiplatelet agents or anticoagulants.</a:t>
            </a:r>
          </a:p>
          <a:p>
            <a:pPr marL="0" indent="0">
              <a:buNone/>
            </a:pPr>
            <a:endParaRPr lang="en-GB" sz="1100" dirty="0">
              <a:latin typeface="Verdana" panose="020B0604030504040204" pitchFamily="34" charset="0"/>
              <a:ea typeface="Verdana" panose="020B0604030504040204" pitchFamily="34" charset="0"/>
              <a:cs typeface="Verdana" panose="020B0604030504040204" pitchFamily="34" charset="0"/>
            </a:endParaRPr>
          </a:p>
          <a:p>
            <a:pPr marL="0" indent="0">
              <a:lnSpc>
                <a:spcPct val="50000"/>
              </a:lnSpc>
              <a:spcBef>
                <a:spcPts val="0"/>
              </a:spcBef>
              <a:buNone/>
            </a:pPr>
            <a:r>
              <a:rPr lang="en-GB" sz="1100" b="1" dirty="0">
                <a:latin typeface="Verdana" panose="020B0604030504040204" pitchFamily="34" charset="0"/>
                <a:ea typeface="Verdana" panose="020B0604030504040204" pitchFamily="34" charset="0"/>
                <a:cs typeface="Verdana" panose="020B0604030504040204" pitchFamily="34" charset="0"/>
              </a:rPr>
              <a:t>USE IN SPECIFIC POPULATIONS</a:t>
            </a:r>
            <a:br>
              <a:rPr lang="en-GB" sz="1100" dirty="0">
                <a:latin typeface="Verdana" panose="020B0604030504040204" pitchFamily="34" charset="0"/>
                <a:ea typeface="Verdana" panose="020B0604030504040204" pitchFamily="34" charset="0"/>
                <a:cs typeface="Verdana" panose="020B0604030504040204" pitchFamily="34" charset="0"/>
              </a:rPr>
            </a:br>
            <a:endParaRPr lang="en-GB" sz="1100" dirty="0">
              <a:latin typeface="Verdana" panose="020B0604030504040204" pitchFamily="34" charset="0"/>
              <a:ea typeface="Verdana" panose="020B0604030504040204" pitchFamily="34" charset="0"/>
              <a:cs typeface="Verdana" panose="020B0604030504040204" pitchFamily="34" charset="0"/>
            </a:endParaRPr>
          </a:p>
          <a:p>
            <a:pPr>
              <a:lnSpc>
                <a:spcPct val="100000"/>
              </a:lnSpc>
              <a:spcBef>
                <a:spcPts val="0"/>
              </a:spcBef>
            </a:pPr>
            <a:r>
              <a:rPr lang="en-GB" sz="1100" dirty="0">
                <a:latin typeface="Verdana" panose="020B0604030504040204" pitchFamily="34" charset="0"/>
                <a:ea typeface="Verdana" panose="020B0604030504040204" pitchFamily="34" charset="0"/>
                <a:cs typeface="Verdana" panose="020B0604030504040204" pitchFamily="34" charset="0"/>
              </a:rPr>
              <a:t>Pregnancy: There are no available data on </a:t>
            </a:r>
            <a:r>
              <a:rPr lang="en-GB" sz="1100" dirty="0" err="1">
                <a:latin typeface="Verdana" panose="020B0604030504040204" pitchFamily="34" charset="0"/>
                <a:ea typeface="Verdana" panose="020B0604030504040204" pitchFamily="34" charset="0"/>
                <a:cs typeface="Verdana" panose="020B0604030504040204" pitchFamily="34" charset="0"/>
              </a:rPr>
              <a:t>Omegaven</a:t>
            </a:r>
            <a:r>
              <a:rPr lang="en-GB" sz="1100" dirty="0">
                <a:latin typeface="Verdana" panose="020B0604030504040204" pitchFamily="34" charset="0"/>
                <a:ea typeface="Verdana" panose="020B0604030504040204" pitchFamily="34" charset="0"/>
                <a:cs typeface="Verdana" panose="020B0604030504040204" pitchFamily="34" charset="0"/>
              </a:rPr>
              <a:t> use in pregnant women to establish a drug-associated risk of major birth defects, miscarriage, or adverse maternal or </a:t>
            </a:r>
            <a:r>
              <a:rPr lang="en-GB" sz="1100" dirty="0" err="1">
                <a:latin typeface="Verdana" panose="020B0604030504040204" pitchFamily="34" charset="0"/>
                <a:ea typeface="Verdana" panose="020B0604030504040204" pitchFamily="34" charset="0"/>
                <a:cs typeface="Verdana" panose="020B0604030504040204" pitchFamily="34" charset="0"/>
              </a:rPr>
              <a:t>fetal</a:t>
            </a:r>
            <a:r>
              <a:rPr lang="en-GB" sz="1100" dirty="0">
                <a:latin typeface="Verdana" panose="020B0604030504040204" pitchFamily="34" charset="0"/>
                <a:ea typeface="Verdana" panose="020B0604030504040204" pitchFamily="34" charset="0"/>
                <a:cs typeface="Verdana" panose="020B0604030504040204" pitchFamily="34" charset="0"/>
              </a:rPr>
              <a:t> outcomes. Animal reproduction studies have not been conducted with fish oil triglycerides. The estimated background risk of major birth defects and miscarriage in the indicated population is unknown. All pregnancies have a background risk of birth defect, loss, or other adverse outcomes. In the US general population, the estimated background risk of major birth defects and miscarriage in clinically recognized pregnancies is 2% to 4% and 15% to 20%, respectively. </a:t>
            </a:r>
          </a:p>
        </p:txBody>
      </p:sp>
      <p:sp>
        <p:nvSpPr>
          <p:cNvPr id="4" name="Rectangle 3">
            <a:extLst>
              <a:ext uri="{FF2B5EF4-FFF2-40B4-BE49-F238E27FC236}">
                <a16:creationId xmlns:a16="http://schemas.microsoft.com/office/drawing/2014/main" id="{9A746AE9-A0EC-8640-A315-B357247F9AA9}"/>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sp>
        <p:nvSpPr>
          <p:cNvPr id="9" name="Title 6">
            <a:extLst>
              <a:ext uri="{FF2B5EF4-FFF2-40B4-BE49-F238E27FC236}">
                <a16:creationId xmlns:a16="http://schemas.microsoft.com/office/drawing/2014/main" id="{D23D484A-5D31-18E4-0BAE-8085AADD0BE5}"/>
              </a:ext>
            </a:extLst>
          </p:cNvPr>
          <p:cNvSpPr>
            <a:spLocks noGrp="1"/>
          </p:cNvSpPr>
          <p:nvPr>
            <p:ph type="title"/>
          </p:nvPr>
        </p:nvSpPr>
        <p:spPr>
          <a:xfrm>
            <a:off x="985760" y="486696"/>
            <a:ext cx="9236670" cy="751555"/>
          </a:xfrm>
        </p:spPr>
        <p:txBody>
          <a:bodyPr>
            <a:normAutofit fontScale="90000"/>
          </a:bodyPr>
          <a:lstStyle/>
          <a:p>
            <a:r>
              <a:rPr lang="en-US" dirty="0">
                <a:latin typeface="Verdana" panose="020B0604030504040204" pitchFamily="34" charset="0"/>
                <a:ea typeface="Verdana" panose="020B0604030504040204" pitchFamily="34" charset="0"/>
                <a:cs typeface="Verdana" panose="020B0604030504040204" pitchFamily="34" charset="0"/>
              </a:rPr>
              <a:t>Brief Summary of Prescribing Information</a:t>
            </a:r>
            <a:br>
              <a:rPr lang="en-US" dirty="0">
                <a:latin typeface="Verdana" panose="020B0604030504040204" pitchFamily="34" charset="0"/>
                <a:ea typeface="Verdana" panose="020B0604030504040204" pitchFamily="34" charset="0"/>
                <a:cs typeface="Verdana" panose="020B0604030504040204" pitchFamily="34" charset="0"/>
              </a:rPr>
            </a:br>
            <a:r>
              <a:rPr lang="en-US" sz="2000" b="1" dirty="0">
                <a:latin typeface="Verdana" panose="020B0604030504040204" pitchFamily="34" charset="0"/>
                <a:ea typeface="Verdana" panose="020B0604030504040204" pitchFamily="34" charset="0"/>
                <a:cs typeface="Verdana" panose="020B0604030504040204" pitchFamily="34" charset="0"/>
              </a:rPr>
              <a:t>Omegaven</a:t>
            </a:r>
            <a:r>
              <a:rPr lang="en-US" sz="2000" dirty="0">
                <a:latin typeface="Verdana" panose="020B0604030504040204" pitchFamily="34" charset="0"/>
                <a:ea typeface="Verdana" panose="020B0604030504040204" pitchFamily="34" charset="0"/>
                <a:cs typeface="Verdana" panose="020B0604030504040204" pitchFamily="34" charset="0"/>
              </a:rPr>
              <a:t> (fish oil triglycerides) injectable emulsion, for intravenous use</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7378828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C480007-3A2C-7240-A002-64DFA8B76C12}"/>
              </a:ext>
            </a:extLst>
          </p:cNvPr>
          <p:cNvSpPr>
            <a:spLocks noGrp="1"/>
          </p:cNvSpPr>
          <p:nvPr>
            <p:ph idx="1"/>
          </p:nvPr>
        </p:nvSpPr>
        <p:spPr>
          <a:xfrm>
            <a:off x="985760" y="1678456"/>
            <a:ext cx="9972292" cy="4349222"/>
          </a:xfrm>
        </p:spPr>
        <p:txBody>
          <a:bodyPr>
            <a:noAutofit/>
          </a:bodyPr>
          <a:lstStyle/>
          <a:p>
            <a:r>
              <a:rPr lang="en-US" sz="1100" dirty="0">
                <a:latin typeface="Verdana" panose="020B0604030504040204" pitchFamily="34" charset="0"/>
                <a:ea typeface="Verdana" panose="020B0604030504040204" pitchFamily="34" charset="0"/>
                <a:cs typeface="Verdana" panose="020B0604030504040204" pitchFamily="34" charset="0"/>
              </a:rPr>
              <a:t>Lactation: No data available regarding the presence of fish oil triglycerides from Omegaven in human milk, the effects on the breastfed infant, or the effects on milk production. Lactating women receiving oral omega-3 fatty acids have been shown to have higher levels of omega-3 fatty acids in their milk. The developmental and health benefits of breastfeeding should be considered along with the mother’s clinical need for Omegaven, and any potential adverse effects of Omegaven on the breastfed infant.</a:t>
            </a:r>
          </a:p>
          <a:p>
            <a:r>
              <a:rPr lang="en-US" sz="1100" dirty="0">
                <a:latin typeface="Verdana" panose="020B0604030504040204" pitchFamily="34" charset="0"/>
                <a:ea typeface="Verdana" panose="020B0604030504040204" pitchFamily="34" charset="0"/>
                <a:cs typeface="Verdana" panose="020B0604030504040204" pitchFamily="34" charset="0"/>
              </a:rPr>
              <a:t>Pediatric Use: The safety of Omegaven was established in 189 pediatric patients (19 days to 15 years of age). The most common adverse reactions in Omegaven-treated patients were vomiting, agitation, bradycardia, apnea and viral infection. </a:t>
            </a:r>
          </a:p>
          <a:p>
            <a:r>
              <a:rPr lang="en-US" sz="1100" dirty="0">
                <a:latin typeface="Verdana" panose="020B0604030504040204" pitchFamily="34" charset="0"/>
                <a:ea typeface="Verdana" panose="020B0604030504040204" pitchFamily="34" charset="0"/>
                <a:cs typeface="Verdana" panose="020B0604030504040204" pitchFamily="34" charset="0"/>
              </a:rPr>
              <a:t>Geriatric Use: Clinical trials of Omegaven did not include patients 65 years of age and older.</a:t>
            </a:r>
          </a:p>
          <a:p>
            <a:pPr marL="0" indent="0">
              <a:buNone/>
            </a:pPr>
            <a:r>
              <a:rPr lang="en-US" sz="1100" b="1" dirty="0">
                <a:latin typeface="Verdana" panose="020B0604030504040204" pitchFamily="34" charset="0"/>
                <a:ea typeface="Verdana" panose="020B0604030504040204" pitchFamily="34" charset="0"/>
                <a:cs typeface="Verdana" panose="020B0604030504040204" pitchFamily="34" charset="0"/>
              </a:rPr>
              <a:t>OVERDOSAGE</a:t>
            </a:r>
            <a:br>
              <a:rPr lang="en-US" sz="1100" dirty="0">
                <a:latin typeface="Verdana" panose="020B0604030504040204" pitchFamily="34" charset="0"/>
                <a:ea typeface="Verdana" panose="020B0604030504040204" pitchFamily="34" charset="0"/>
                <a:cs typeface="Verdana" panose="020B0604030504040204" pitchFamily="34" charset="0"/>
              </a:rPr>
            </a:br>
            <a:r>
              <a:rPr lang="en-US" sz="1100" dirty="0">
                <a:latin typeface="Verdana" panose="020B0604030504040204" pitchFamily="34" charset="0"/>
                <a:ea typeface="Verdana" panose="020B0604030504040204" pitchFamily="34" charset="0"/>
                <a:cs typeface="Verdana" panose="020B0604030504040204" pitchFamily="34" charset="0"/>
              </a:rPr>
              <a:t>In the event of an overdose, fat overload syndrome may occur. Stop the infusion of Omegaven until triglyceride levels have normalized and any symptoms have abated. The effects are usually reversible by stopping the lipid infusion. If medically appropriate, further intervention may be indicated. Lipids are not dialyzable from serum.</a:t>
            </a:r>
          </a:p>
        </p:txBody>
      </p:sp>
      <p:sp>
        <p:nvSpPr>
          <p:cNvPr id="6" name="Title 6">
            <a:extLst>
              <a:ext uri="{FF2B5EF4-FFF2-40B4-BE49-F238E27FC236}">
                <a16:creationId xmlns:a16="http://schemas.microsoft.com/office/drawing/2014/main" id="{9EE6967D-9876-94DD-4109-8AC204DB4C0C}"/>
              </a:ext>
            </a:extLst>
          </p:cNvPr>
          <p:cNvSpPr>
            <a:spLocks noGrp="1"/>
          </p:cNvSpPr>
          <p:nvPr>
            <p:ph type="title"/>
          </p:nvPr>
        </p:nvSpPr>
        <p:spPr>
          <a:xfrm>
            <a:off x="985760" y="486696"/>
            <a:ext cx="9236670" cy="751555"/>
          </a:xfrm>
        </p:spPr>
        <p:txBody>
          <a:bodyPr>
            <a:normAutofit fontScale="90000"/>
          </a:bodyPr>
          <a:lstStyle/>
          <a:p>
            <a:r>
              <a:rPr lang="en-US" dirty="0">
                <a:latin typeface="Verdana" panose="020B0604030504040204" pitchFamily="34" charset="0"/>
                <a:ea typeface="Verdana" panose="020B0604030504040204" pitchFamily="34" charset="0"/>
                <a:cs typeface="Verdana" panose="020B0604030504040204" pitchFamily="34" charset="0"/>
              </a:rPr>
              <a:t>Brief Summary of Prescribing Information</a:t>
            </a:r>
            <a:br>
              <a:rPr lang="en-US" dirty="0">
                <a:latin typeface="Verdana" panose="020B0604030504040204" pitchFamily="34" charset="0"/>
                <a:ea typeface="Verdana" panose="020B0604030504040204" pitchFamily="34" charset="0"/>
                <a:cs typeface="Verdana" panose="020B0604030504040204" pitchFamily="34" charset="0"/>
              </a:rPr>
            </a:br>
            <a:r>
              <a:rPr lang="en-US" sz="2000" b="1" dirty="0">
                <a:latin typeface="Verdana" panose="020B0604030504040204" pitchFamily="34" charset="0"/>
                <a:ea typeface="Verdana" panose="020B0604030504040204" pitchFamily="34" charset="0"/>
                <a:cs typeface="Verdana" panose="020B0604030504040204" pitchFamily="34" charset="0"/>
              </a:rPr>
              <a:t>Omegaven</a:t>
            </a:r>
            <a:r>
              <a:rPr lang="en-US" sz="2000" dirty="0">
                <a:latin typeface="Verdana" panose="020B0604030504040204" pitchFamily="34" charset="0"/>
                <a:ea typeface="Verdana" panose="020B0604030504040204" pitchFamily="34" charset="0"/>
                <a:cs typeface="Verdana" panose="020B0604030504040204" pitchFamily="34" charset="0"/>
              </a:rPr>
              <a:t> (fish oil triglycerides) injectable emulsion, for intravenous use</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046506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985F-B632-ECB4-E4D1-9F32383FF6E1}"/>
              </a:ext>
            </a:extLst>
          </p:cNvPr>
          <p:cNvSpPr>
            <a:spLocks noGrp="1"/>
          </p:cNvSpPr>
          <p:nvPr>
            <p:ph type="ctrTitle" idx="4294967295"/>
          </p:nvPr>
        </p:nvSpPr>
        <p:spPr>
          <a:xfrm>
            <a:off x="644527" y="4862587"/>
            <a:ext cx="8956675" cy="1001514"/>
          </a:xfrm>
        </p:spPr>
        <p:txBody>
          <a:bodyPr>
            <a:normAutofit/>
          </a:bodyPr>
          <a:lstStyle/>
          <a:p>
            <a:pPr>
              <a:lnSpc>
                <a:spcPts val="4240"/>
              </a:lnSpc>
            </a:pPr>
            <a:r>
              <a:rPr lang="en-US" sz="3200" b="1" dirty="0"/>
              <a:t>Thank you!</a:t>
            </a:r>
            <a:endParaRPr lang="en-US" sz="3200" b="0" dirty="0"/>
          </a:p>
        </p:txBody>
      </p:sp>
      <p:sp>
        <p:nvSpPr>
          <p:cNvPr id="6" name="Subtitle 5">
            <a:extLst>
              <a:ext uri="{FF2B5EF4-FFF2-40B4-BE49-F238E27FC236}">
                <a16:creationId xmlns:a16="http://schemas.microsoft.com/office/drawing/2014/main" id="{D3BDFA8C-F06F-E37E-0CEE-83DCF759B7A2}"/>
              </a:ext>
            </a:extLst>
          </p:cNvPr>
          <p:cNvSpPr>
            <a:spLocks noGrp="1"/>
          </p:cNvSpPr>
          <p:nvPr>
            <p:ph type="subTitle" idx="4294967295"/>
          </p:nvPr>
        </p:nvSpPr>
        <p:spPr>
          <a:xfrm>
            <a:off x="644527" y="5593211"/>
            <a:ext cx="6289675" cy="650875"/>
          </a:xfrm>
        </p:spPr>
        <p:txBody>
          <a:bodyPr>
            <a:normAutofit/>
          </a:bodyPr>
          <a:lstStyle/>
          <a:p>
            <a:pPr marL="0" indent="0">
              <a:buNone/>
            </a:pPr>
            <a:r>
              <a:rPr lang="en-US" sz="2000" b="0" dirty="0"/>
              <a:t>Questions?</a:t>
            </a:r>
          </a:p>
        </p:txBody>
      </p:sp>
      <p:pic>
        <p:nvPicPr>
          <p:cNvPr id="5" name="Picture 4" descr="Graphical user interface, text&#10;&#10;Description automatically generated">
            <a:extLst>
              <a:ext uri="{FF2B5EF4-FFF2-40B4-BE49-F238E27FC236}">
                <a16:creationId xmlns:a16="http://schemas.microsoft.com/office/drawing/2014/main" id="{354A210D-3B05-B7E2-95BF-E835C855C8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58" y="4380400"/>
            <a:ext cx="2027321" cy="29177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21215558-E98E-1A7D-302B-8B757BE6C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4504" y="4380486"/>
            <a:ext cx="1769562" cy="772709"/>
          </a:xfrm>
          <a:prstGeom prst="rect">
            <a:avLst/>
          </a:prstGeom>
        </p:spPr>
      </p:pic>
      <p:pic>
        <p:nvPicPr>
          <p:cNvPr id="8" name="Picture 7" descr="A family walking in the woods&#10;&#10;Description automatically generated with medium confidence">
            <a:extLst>
              <a:ext uri="{FF2B5EF4-FFF2-40B4-BE49-F238E27FC236}">
                <a16:creationId xmlns:a16="http://schemas.microsoft.com/office/drawing/2014/main" id="{DAF8491D-A863-8484-9F5A-B4B691396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94" b="40635"/>
          <a:stretch/>
        </p:blipFill>
        <p:spPr>
          <a:xfrm>
            <a:off x="0" y="0"/>
            <a:ext cx="12192000" cy="4189986"/>
          </a:xfrm>
          <a:prstGeom prst="rect">
            <a:avLst/>
          </a:prstGeom>
        </p:spPr>
      </p:pic>
    </p:spTree>
    <p:extLst>
      <p:ext uri="{BB962C8B-B14F-4D97-AF65-F5344CB8AC3E}">
        <p14:creationId xmlns:p14="http://schemas.microsoft.com/office/powerpoint/2010/main" val="74489066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4BD0-BC8E-6B40-B68A-61F806A96AA4}"/>
              </a:ext>
            </a:extLst>
          </p:cNvPr>
          <p:cNvSpPr>
            <a:spLocks noGrp="1"/>
          </p:cNvSpPr>
          <p:nvPr>
            <p:ph type="title"/>
          </p:nvPr>
        </p:nvSpPr>
        <p:spPr>
          <a:xfrm>
            <a:off x="912284" y="386746"/>
            <a:ext cx="8576733" cy="684856"/>
          </a:xfrm>
        </p:spPr>
        <p:txBody>
          <a:bodyPr>
            <a:norm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Omega-3 fatty </a:t>
            </a:r>
            <a:r>
              <a:rPr lang="en-US" dirty="0">
                <a:latin typeface="Verdana" panose="020B0604030504040204" pitchFamily="34" charset="0"/>
                <a:ea typeface="Verdana" panose="020B0604030504040204" pitchFamily="34" charset="0"/>
                <a:cs typeface="Verdana" panose="020B0604030504040204" pitchFamily="34" charset="0"/>
              </a:rPr>
              <a:t>a</a:t>
            </a:r>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cids: DHA and EPA  </a:t>
            </a:r>
          </a:p>
        </p:txBody>
      </p:sp>
      <p:sp>
        <p:nvSpPr>
          <p:cNvPr id="3" name="Rounded Rectangle 2">
            <a:extLst>
              <a:ext uri="{FF2B5EF4-FFF2-40B4-BE49-F238E27FC236}">
                <a16:creationId xmlns:a16="http://schemas.microsoft.com/office/drawing/2014/main" id="{DAA6FE24-57F6-7847-974E-1F04C28489EF}"/>
              </a:ext>
            </a:extLst>
          </p:cNvPr>
          <p:cNvSpPr/>
          <p:nvPr/>
        </p:nvSpPr>
        <p:spPr>
          <a:xfrm>
            <a:off x="588031" y="1351064"/>
            <a:ext cx="10440187" cy="10336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a:lnSpc>
                <a:spcPts val="2360"/>
              </a:lnSpc>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Considered to be important for the healthy development of infants due to their special physiological roles</a:t>
            </a:r>
            <a:r>
              <a:rPr lang="en-US"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1,2</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a:t>
            </a:r>
          </a:p>
        </p:txBody>
      </p:sp>
      <p:sp>
        <p:nvSpPr>
          <p:cNvPr id="4" name="Rectangle 3">
            <a:extLst>
              <a:ext uri="{FF2B5EF4-FFF2-40B4-BE49-F238E27FC236}">
                <a16:creationId xmlns:a16="http://schemas.microsoft.com/office/drawing/2014/main" id="{12A572A3-7BD8-9D46-A331-77F5047919D8}"/>
              </a:ext>
            </a:extLst>
          </p:cNvPr>
          <p:cNvSpPr/>
          <p:nvPr/>
        </p:nvSpPr>
        <p:spPr>
          <a:xfrm>
            <a:off x="686998" y="5692856"/>
            <a:ext cx="10723124" cy="800219"/>
          </a:xfrm>
          <a:prstGeom prst="rect">
            <a:avLst/>
          </a:prstGeom>
        </p:spPr>
        <p:txBody>
          <a:bodyPr wrap="square">
            <a:spAutoFit/>
          </a:bodyPr>
          <a:lstStyle/>
          <a:p>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1.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Agostoni</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C. Role of long-chain polyunsaturated fatty acids in the first year of life</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J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Gastroenterol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2008;47(suppl 2):S41-S44. 2. Cetin I,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Koletzko</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B. Long-chain omega-3 fatty acid supply in pregnancy and lactation.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Curr</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Opin</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Clin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Metab</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Care</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2008;11(3):297-302. 3.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Lapillonne</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 Groh-</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Wargo</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S, Gonzalez CH,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Uauy</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R. Lipid needs of preterm infants: updated recommendations. </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J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2013;162(3 Suppl):S37-47. 4.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Bistrian</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B. Clinical aspects of essential fatty acid metabolism: Jonathan Rhoads Lecture. </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JPEN J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Parenter</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Enteral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2003;27(3):168-175.</a:t>
            </a:r>
          </a:p>
          <a:p>
            <a:endParaRPr lang="en-US" sz="1000" dirty="0">
              <a:solidFill>
                <a:schemeClr val="bg2">
                  <a:lumMod val="25000"/>
                </a:schemeClr>
              </a:solidFill>
              <a:effectLst/>
              <a:latin typeface="Verdana" panose="020B0604030504040204" pitchFamily="34" charset="0"/>
              <a:ea typeface="Verdana" panose="020B0604030504040204" pitchFamily="34" charset="0"/>
              <a:cs typeface="Verdana" panose="020B0604030504040204" pitchFamily="34" charset="0"/>
            </a:endParaRPr>
          </a:p>
        </p:txBody>
      </p:sp>
      <p:grpSp>
        <p:nvGrpSpPr>
          <p:cNvPr id="26" name="Group 25">
            <a:extLst>
              <a:ext uri="{FF2B5EF4-FFF2-40B4-BE49-F238E27FC236}">
                <a16:creationId xmlns:a16="http://schemas.microsoft.com/office/drawing/2014/main" id="{5416EDD2-610E-AFC7-EF9E-FBEF7A3E5EBA}"/>
              </a:ext>
            </a:extLst>
          </p:cNvPr>
          <p:cNvGrpSpPr/>
          <p:nvPr/>
        </p:nvGrpSpPr>
        <p:grpSpPr>
          <a:xfrm>
            <a:off x="940033" y="2458366"/>
            <a:ext cx="9314402" cy="639261"/>
            <a:chOff x="940033" y="2458366"/>
            <a:chExt cx="9314402" cy="639261"/>
          </a:xfrm>
        </p:grpSpPr>
        <p:sp>
          <p:nvSpPr>
            <p:cNvPr id="5" name="Rectangle 4">
              <a:extLst>
                <a:ext uri="{FF2B5EF4-FFF2-40B4-BE49-F238E27FC236}">
                  <a16:creationId xmlns:a16="http://schemas.microsoft.com/office/drawing/2014/main" id="{5A1AFC21-2220-D64D-8991-4A058EFCAB22}"/>
                </a:ext>
              </a:extLst>
            </p:cNvPr>
            <p:cNvSpPr/>
            <p:nvPr/>
          </p:nvSpPr>
          <p:spPr>
            <a:xfrm>
              <a:off x="1586104" y="2593330"/>
              <a:ext cx="8668331" cy="369332"/>
            </a:xfrm>
            <a:prstGeom prst="rect">
              <a:avLst/>
            </a:prstGeom>
          </p:spPr>
          <p:txBody>
            <a:bodyPr wrap="square">
              <a:sp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May be considered conditionally essential for growth and development</a:t>
              </a:r>
              <a:r>
                <a:rPr lang="en-US"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3,4</a:t>
              </a:r>
              <a:endParaRPr lang="en-US" baseline="30000" dirty="0">
                <a:solidFill>
                  <a:srgbClr val="0070C0"/>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C122CB9B-17B0-9213-CE76-7EFFDE161B29}"/>
                </a:ext>
              </a:extLst>
            </p:cNvPr>
            <p:cNvPicPr>
              <a:picLocks noChangeAspect="1"/>
            </p:cNvPicPr>
            <p:nvPr/>
          </p:nvPicPr>
          <p:blipFill>
            <a:blip r:embed="rId3"/>
            <a:stretch>
              <a:fillRect/>
            </a:stretch>
          </p:blipFill>
          <p:spPr>
            <a:xfrm>
              <a:off x="940033" y="2458366"/>
              <a:ext cx="529673" cy="639261"/>
            </a:xfrm>
            <a:prstGeom prst="rect">
              <a:avLst/>
            </a:prstGeom>
          </p:spPr>
        </p:pic>
      </p:grpSp>
      <p:grpSp>
        <p:nvGrpSpPr>
          <p:cNvPr id="27" name="Group 26">
            <a:extLst>
              <a:ext uri="{FF2B5EF4-FFF2-40B4-BE49-F238E27FC236}">
                <a16:creationId xmlns:a16="http://schemas.microsoft.com/office/drawing/2014/main" id="{83D73E2A-D840-F9DB-6F60-ED3D19369B8F}"/>
              </a:ext>
            </a:extLst>
          </p:cNvPr>
          <p:cNvGrpSpPr/>
          <p:nvPr/>
        </p:nvGrpSpPr>
        <p:grpSpPr>
          <a:xfrm>
            <a:off x="845965" y="3165169"/>
            <a:ext cx="7371865" cy="626561"/>
            <a:chOff x="845965" y="3165169"/>
            <a:chExt cx="7371865" cy="626561"/>
          </a:xfrm>
        </p:grpSpPr>
        <p:sp>
          <p:nvSpPr>
            <p:cNvPr id="6" name="Rectangle 5">
              <a:extLst>
                <a:ext uri="{FF2B5EF4-FFF2-40B4-BE49-F238E27FC236}">
                  <a16:creationId xmlns:a16="http://schemas.microsoft.com/office/drawing/2014/main" id="{D4B7B8BC-B7BC-9F4C-B72D-E29D2248BF1C}"/>
                </a:ext>
              </a:extLst>
            </p:cNvPr>
            <p:cNvSpPr/>
            <p:nvPr/>
          </p:nvSpPr>
          <p:spPr>
            <a:xfrm>
              <a:off x="1586104" y="3328659"/>
              <a:ext cx="6631726" cy="369332"/>
            </a:xfrm>
            <a:prstGeom prst="rect">
              <a:avLst/>
            </a:prstGeom>
          </p:spPr>
          <p:txBody>
            <a:bodyPr wrap="square">
              <a:sp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Important structural elements of cell membranes</a:t>
              </a:r>
              <a:r>
                <a:rPr lang="en-US"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2</a:t>
              </a:r>
              <a:endParaRPr lang="en-US" baseline="30000" dirty="0">
                <a:solidFill>
                  <a:srgbClr val="0070C0"/>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a:extLst>
                <a:ext uri="{FF2B5EF4-FFF2-40B4-BE49-F238E27FC236}">
                  <a16:creationId xmlns:a16="http://schemas.microsoft.com/office/drawing/2014/main" id="{24913DF3-890F-7456-F0E8-C5ED96641D20}"/>
                </a:ext>
              </a:extLst>
            </p:cNvPr>
            <p:cNvPicPr>
              <a:picLocks noChangeAspect="1"/>
            </p:cNvPicPr>
            <p:nvPr/>
          </p:nvPicPr>
          <p:blipFill>
            <a:blip r:embed="rId4"/>
            <a:stretch>
              <a:fillRect/>
            </a:stretch>
          </p:blipFill>
          <p:spPr>
            <a:xfrm>
              <a:off x="845965" y="3165169"/>
              <a:ext cx="717808" cy="626561"/>
            </a:xfrm>
            <a:prstGeom prst="rect">
              <a:avLst/>
            </a:prstGeom>
          </p:spPr>
        </p:pic>
      </p:grpSp>
      <p:grpSp>
        <p:nvGrpSpPr>
          <p:cNvPr id="28" name="Group 27">
            <a:extLst>
              <a:ext uri="{FF2B5EF4-FFF2-40B4-BE49-F238E27FC236}">
                <a16:creationId xmlns:a16="http://schemas.microsoft.com/office/drawing/2014/main" id="{5C59C461-B539-27B9-6024-82679AFB419F}"/>
              </a:ext>
            </a:extLst>
          </p:cNvPr>
          <p:cNvGrpSpPr/>
          <p:nvPr/>
        </p:nvGrpSpPr>
        <p:grpSpPr>
          <a:xfrm>
            <a:off x="923379" y="3878947"/>
            <a:ext cx="11268621" cy="681832"/>
            <a:chOff x="923379" y="3878947"/>
            <a:chExt cx="11268621" cy="681832"/>
          </a:xfrm>
        </p:grpSpPr>
        <p:sp>
          <p:nvSpPr>
            <p:cNvPr id="7" name="Rectangle 6">
              <a:extLst>
                <a:ext uri="{FF2B5EF4-FFF2-40B4-BE49-F238E27FC236}">
                  <a16:creationId xmlns:a16="http://schemas.microsoft.com/office/drawing/2014/main" id="{4A66AFD8-AD33-6641-8517-E20B52031377}"/>
                </a:ext>
              </a:extLst>
            </p:cNvPr>
            <p:cNvSpPr/>
            <p:nvPr/>
          </p:nvSpPr>
          <p:spPr>
            <a:xfrm>
              <a:off x="1586104" y="4063988"/>
              <a:ext cx="10605896" cy="369332"/>
            </a:xfrm>
            <a:prstGeom prst="rect">
              <a:avLst/>
            </a:prstGeom>
          </p:spPr>
          <p:txBody>
            <a:bodyPr wrap="square">
              <a:sp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DHA is necessary for the normal development of the central nervous system and retina</a:t>
              </a:r>
              <a:r>
                <a:rPr lang="en-US"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2,3</a:t>
              </a:r>
              <a:endParaRPr lang="en-US" dirty="0">
                <a:solidFill>
                  <a:srgbClr val="0070C0"/>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13555C72-4ED4-88D4-8800-2D3A4A5592AE}"/>
                </a:ext>
              </a:extLst>
            </p:cNvPr>
            <p:cNvPicPr>
              <a:picLocks noChangeAspect="1"/>
            </p:cNvPicPr>
            <p:nvPr/>
          </p:nvPicPr>
          <p:blipFill>
            <a:blip r:embed="rId5"/>
            <a:stretch>
              <a:fillRect/>
            </a:stretch>
          </p:blipFill>
          <p:spPr>
            <a:xfrm>
              <a:off x="923379" y="3878947"/>
              <a:ext cx="562981" cy="681832"/>
            </a:xfrm>
            <a:prstGeom prst="rect">
              <a:avLst/>
            </a:prstGeom>
          </p:spPr>
        </p:pic>
      </p:grpSp>
      <p:grpSp>
        <p:nvGrpSpPr>
          <p:cNvPr id="29" name="Group 28">
            <a:extLst>
              <a:ext uri="{FF2B5EF4-FFF2-40B4-BE49-F238E27FC236}">
                <a16:creationId xmlns:a16="http://schemas.microsoft.com/office/drawing/2014/main" id="{40F2832E-EEC7-0BD4-A746-BF5BA9DC00C0}"/>
              </a:ext>
            </a:extLst>
          </p:cNvPr>
          <p:cNvGrpSpPr/>
          <p:nvPr/>
        </p:nvGrpSpPr>
        <p:grpSpPr>
          <a:xfrm>
            <a:off x="923379" y="4688132"/>
            <a:ext cx="10290325" cy="591705"/>
            <a:chOff x="923379" y="4688132"/>
            <a:chExt cx="10290325" cy="591705"/>
          </a:xfrm>
        </p:grpSpPr>
        <p:sp>
          <p:nvSpPr>
            <p:cNvPr id="8" name="Rectangle 7">
              <a:extLst>
                <a:ext uri="{FF2B5EF4-FFF2-40B4-BE49-F238E27FC236}">
                  <a16:creationId xmlns:a16="http://schemas.microsoft.com/office/drawing/2014/main" id="{70B8C52D-F749-E149-BD25-63095B4CF21E}"/>
                </a:ext>
              </a:extLst>
            </p:cNvPr>
            <p:cNvSpPr/>
            <p:nvPr/>
          </p:nvSpPr>
          <p:spPr>
            <a:xfrm>
              <a:off x="1563773" y="4799318"/>
              <a:ext cx="9649931" cy="369332"/>
            </a:xfrm>
            <a:prstGeom prst="rect">
              <a:avLst/>
            </a:prstGeom>
          </p:spPr>
          <p:txBody>
            <a:bodyPr wrap="square">
              <a:sp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Primary precursors of the very-long-chain fatty acids synthesized in the retina</a:t>
              </a:r>
              <a:r>
                <a:rPr lang="en-US"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2</a:t>
              </a:r>
              <a:endParaRPr lang="en-US" dirty="0">
                <a:solidFill>
                  <a:srgbClr val="0070C0"/>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25" name="Picture 24">
              <a:extLst>
                <a:ext uri="{FF2B5EF4-FFF2-40B4-BE49-F238E27FC236}">
                  <a16:creationId xmlns:a16="http://schemas.microsoft.com/office/drawing/2014/main" id="{6A3ADA77-5B7C-AB9E-AB2B-354606B94130}"/>
                </a:ext>
              </a:extLst>
            </p:cNvPr>
            <p:cNvPicPr>
              <a:picLocks noChangeAspect="1"/>
            </p:cNvPicPr>
            <p:nvPr/>
          </p:nvPicPr>
          <p:blipFill>
            <a:blip r:embed="rId6"/>
            <a:stretch>
              <a:fillRect/>
            </a:stretch>
          </p:blipFill>
          <p:spPr>
            <a:xfrm>
              <a:off x="923379" y="4688132"/>
              <a:ext cx="562981" cy="591705"/>
            </a:xfrm>
            <a:prstGeom prst="rect">
              <a:avLst/>
            </a:prstGeom>
          </p:spPr>
        </p:pic>
      </p:grpSp>
    </p:spTree>
    <p:extLst>
      <p:ext uri="{BB962C8B-B14F-4D97-AF65-F5344CB8AC3E}">
        <p14:creationId xmlns:p14="http://schemas.microsoft.com/office/powerpoint/2010/main" val="16416933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28AE6-1E15-1EC0-9CAF-97556AF74FC2}"/>
              </a:ext>
            </a:extLst>
          </p:cNvPr>
          <p:cNvSpPr>
            <a:spLocks noGrp="1"/>
          </p:cNvSpPr>
          <p:nvPr>
            <p:ph type="title"/>
          </p:nvPr>
        </p:nvSpPr>
        <p:spPr/>
        <p:txBody>
          <a:bodyPr/>
          <a:lstStyle/>
          <a:p>
            <a:r>
              <a:rPr lang="en-US" dirty="0"/>
              <a:t>Omega-3 fatty acid pathways</a:t>
            </a:r>
          </a:p>
        </p:txBody>
      </p:sp>
      <p:sp>
        <p:nvSpPr>
          <p:cNvPr id="9" name="Rectangle 8">
            <a:extLst>
              <a:ext uri="{FF2B5EF4-FFF2-40B4-BE49-F238E27FC236}">
                <a16:creationId xmlns:a16="http://schemas.microsoft.com/office/drawing/2014/main" id="{BE09056F-6056-269A-3168-6CAA905CFA13}"/>
              </a:ext>
            </a:extLst>
          </p:cNvPr>
          <p:cNvSpPr/>
          <p:nvPr/>
        </p:nvSpPr>
        <p:spPr>
          <a:xfrm>
            <a:off x="8071555" y="4899378"/>
            <a:ext cx="135466"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357D6D9-9E91-0A7C-B8AC-1E9DDAC13160}"/>
              </a:ext>
            </a:extLst>
          </p:cNvPr>
          <p:cNvGrpSpPr/>
          <p:nvPr/>
        </p:nvGrpSpPr>
        <p:grpSpPr>
          <a:xfrm>
            <a:off x="2957609" y="1432238"/>
            <a:ext cx="5452438" cy="4916783"/>
            <a:chOff x="2957609" y="1432238"/>
            <a:chExt cx="5452438" cy="4916783"/>
          </a:xfrm>
        </p:grpSpPr>
        <p:pic>
          <p:nvPicPr>
            <p:cNvPr id="14" name="Picture 13" descr="Graphical user interface, text, application, chat or text message&#10;&#10;Description automatically generated">
              <a:extLst>
                <a:ext uri="{FF2B5EF4-FFF2-40B4-BE49-F238E27FC236}">
                  <a16:creationId xmlns:a16="http://schemas.microsoft.com/office/drawing/2014/main" id="{6476AD77-6A38-7F7A-A95A-C028D43498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7609" y="1432238"/>
              <a:ext cx="5452438" cy="4916783"/>
            </a:xfrm>
            <a:prstGeom prst="rect">
              <a:avLst/>
            </a:prstGeom>
          </p:spPr>
        </p:pic>
        <p:sp>
          <p:nvSpPr>
            <p:cNvPr id="15" name="TextBox 14">
              <a:extLst>
                <a:ext uri="{FF2B5EF4-FFF2-40B4-BE49-F238E27FC236}">
                  <a16:creationId xmlns:a16="http://schemas.microsoft.com/office/drawing/2014/main" id="{B9FEF856-E35C-78C0-7F07-D720C5C66BBB}"/>
                </a:ext>
              </a:extLst>
            </p:cNvPr>
            <p:cNvSpPr txBox="1"/>
            <p:nvPr/>
          </p:nvSpPr>
          <p:spPr>
            <a:xfrm>
              <a:off x="5074073" y="4824866"/>
              <a:ext cx="135466" cy="184666"/>
            </a:xfrm>
            <a:prstGeom prst="rect">
              <a:avLst/>
            </a:prstGeom>
            <a:solidFill>
              <a:schemeClr val="bg1"/>
            </a:solidFill>
          </p:spPr>
          <p:txBody>
            <a:bodyPr wrap="square" rtlCol="0">
              <a:spAutoFit/>
            </a:bodyPr>
            <a:lstStyle/>
            <a:p>
              <a:r>
                <a:rPr lang="en-US" sz="900" baseline="30000" dirty="0">
                  <a:solidFill>
                    <a:schemeClr val="bg1">
                      <a:lumMod val="50000"/>
                    </a:schemeClr>
                  </a:solidFill>
                  <a:latin typeface="Verdana" panose="020B0604030504040204" pitchFamily="34" charset="0"/>
                  <a:ea typeface="Verdana" panose="020B0604030504040204" pitchFamily="34" charset="0"/>
                </a:rPr>
                <a:t>1</a:t>
              </a:r>
            </a:p>
          </p:txBody>
        </p:sp>
      </p:grpSp>
      <p:sp>
        <p:nvSpPr>
          <p:cNvPr id="16" name="Rectangle 15">
            <a:extLst>
              <a:ext uri="{FF2B5EF4-FFF2-40B4-BE49-F238E27FC236}">
                <a16:creationId xmlns:a16="http://schemas.microsoft.com/office/drawing/2014/main" id="{D5CBD566-E577-719B-167F-B60A5F9A0DC5}"/>
              </a:ext>
            </a:extLst>
          </p:cNvPr>
          <p:cNvSpPr/>
          <p:nvPr/>
        </p:nvSpPr>
        <p:spPr>
          <a:xfrm>
            <a:off x="724227" y="5312402"/>
            <a:ext cx="4762174" cy="507831"/>
          </a:xfrm>
          <a:prstGeom prst="rect">
            <a:avLst/>
          </a:prstGeom>
        </p:spPr>
        <p:txBody>
          <a:bodyPr wrap="square">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1. </a:t>
            </a:r>
            <a:r>
              <a:rPr lang="en-US" sz="900" dirty="0">
                <a:solidFill>
                  <a:srgbClr val="211D1E"/>
                </a:solidFill>
                <a:latin typeface="Verdana" panose="020B0604030504040204" pitchFamily="34" charset="0"/>
                <a:ea typeface="Verdana" panose="020B0604030504040204" pitchFamily="34" charset="0"/>
                <a:cs typeface="Verdana" panose="020B0604030504040204" pitchFamily="34" charset="0"/>
              </a:rPr>
              <a:t>Le HD, Meisel JA, de Meijer VE, </a:t>
            </a:r>
            <a:r>
              <a:rPr lang="en-US" sz="900" dirty="0" err="1">
                <a:solidFill>
                  <a:srgbClr val="211D1E"/>
                </a:solidFill>
                <a:latin typeface="Verdana" panose="020B0604030504040204" pitchFamily="34" charset="0"/>
                <a:ea typeface="Verdana" panose="020B0604030504040204" pitchFamily="34" charset="0"/>
                <a:cs typeface="Verdana" panose="020B0604030504040204" pitchFamily="34" charset="0"/>
              </a:rPr>
              <a:t>Gura</a:t>
            </a:r>
            <a:r>
              <a:rPr lang="en-US" sz="900" dirty="0">
                <a:solidFill>
                  <a:srgbClr val="211D1E"/>
                </a:solidFill>
                <a:latin typeface="Verdana" panose="020B0604030504040204" pitchFamily="34" charset="0"/>
                <a:ea typeface="Verdana" panose="020B0604030504040204" pitchFamily="34" charset="0"/>
                <a:cs typeface="Verdana" panose="020B0604030504040204" pitchFamily="34" charset="0"/>
              </a:rPr>
              <a:t> KM, </a:t>
            </a:r>
            <a:r>
              <a:rPr lang="en-US" sz="900" dirty="0" err="1">
                <a:solidFill>
                  <a:srgbClr val="211D1E"/>
                </a:solidFill>
                <a:latin typeface="Verdana" panose="020B0604030504040204" pitchFamily="34" charset="0"/>
                <a:ea typeface="Verdana" panose="020B0604030504040204" pitchFamily="34" charset="0"/>
                <a:cs typeface="Verdana" panose="020B0604030504040204" pitchFamily="34" charset="0"/>
              </a:rPr>
              <a:t>Puder</a:t>
            </a:r>
            <a:r>
              <a:rPr lang="en-US" sz="900" dirty="0">
                <a:solidFill>
                  <a:srgbClr val="211D1E"/>
                </a:solidFill>
                <a:latin typeface="Verdana" panose="020B0604030504040204" pitchFamily="34" charset="0"/>
                <a:ea typeface="Verdana" panose="020B0604030504040204" pitchFamily="34" charset="0"/>
                <a:cs typeface="Verdana" panose="020B0604030504040204" pitchFamily="34" charset="0"/>
              </a:rPr>
              <a:t> M. The essentiality of arachidonic acid and docosahexaenoic acid. </a:t>
            </a:r>
            <a:r>
              <a:rPr lang="en-US" sz="900" i="1" dirty="0">
                <a:solidFill>
                  <a:srgbClr val="211D1E"/>
                </a:solidFill>
                <a:latin typeface="Verdana" panose="020B0604030504040204" pitchFamily="34" charset="0"/>
                <a:ea typeface="Verdana" panose="020B0604030504040204" pitchFamily="34" charset="0"/>
                <a:cs typeface="Verdana" panose="020B0604030504040204" pitchFamily="34" charset="0"/>
              </a:rPr>
              <a:t>Prostaglandins </a:t>
            </a:r>
            <a:r>
              <a:rPr lang="en-US" sz="900" i="1" dirty="0" err="1">
                <a:solidFill>
                  <a:srgbClr val="211D1E"/>
                </a:solidFill>
                <a:latin typeface="Verdana" panose="020B0604030504040204" pitchFamily="34" charset="0"/>
                <a:ea typeface="Verdana" panose="020B0604030504040204" pitchFamily="34" charset="0"/>
                <a:cs typeface="Verdana" panose="020B0604030504040204" pitchFamily="34" charset="0"/>
              </a:rPr>
              <a:t>Leukot</a:t>
            </a:r>
            <a:r>
              <a:rPr lang="en-US" sz="900" i="1" dirty="0">
                <a:solidFill>
                  <a:srgbClr val="211D1E"/>
                </a:solidFill>
                <a:latin typeface="Verdana" panose="020B0604030504040204" pitchFamily="34" charset="0"/>
                <a:ea typeface="Verdana" panose="020B0604030504040204" pitchFamily="34" charset="0"/>
                <a:cs typeface="Verdana" panose="020B0604030504040204" pitchFamily="34" charset="0"/>
              </a:rPr>
              <a:t> Essent Fatty Acids</a:t>
            </a:r>
            <a:r>
              <a:rPr lang="en-US" sz="900" dirty="0">
                <a:solidFill>
                  <a:srgbClr val="211D1E"/>
                </a:solidFill>
                <a:latin typeface="Verdana" panose="020B0604030504040204" pitchFamily="34" charset="0"/>
                <a:ea typeface="Verdana" panose="020B0604030504040204" pitchFamily="34" charset="0"/>
                <a:cs typeface="Verdana" panose="020B0604030504040204" pitchFamily="34" charset="0"/>
              </a:rPr>
              <a:t>. 2009;81(2-3):165-170. </a:t>
            </a:r>
            <a:endParaRPr lang="en-US" sz="900" dirty="0">
              <a:solidFill>
                <a:srgbClr val="211D1E"/>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6992963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386B20-7083-490B-9A82-73F1721387B9}"/>
              </a:ext>
            </a:extLst>
          </p:cNvPr>
          <p:cNvSpPr>
            <a:spLocks noGrp="1"/>
          </p:cNvSpPr>
          <p:nvPr>
            <p:ph type="title"/>
          </p:nvPr>
        </p:nvSpPr>
        <p:spPr/>
        <p:txBody>
          <a:bodyPr>
            <a:normAutofit/>
          </a:bodyPr>
          <a:lstStyle/>
          <a:p>
            <a:r>
              <a:rPr lang="en-US" dirty="0"/>
              <a:t>Lipid source matters</a:t>
            </a:r>
          </a:p>
        </p:txBody>
      </p:sp>
      <p:sp>
        <p:nvSpPr>
          <p:cNvPr id="25" name="Rectangle 24">
            <a:extLst>
              <a:ext uri="{FF2B5EF4-FFF2-40B4-BE49-F238E27FC236}">
                <a16:creationId xmlns:a16="http://schemas.microsoft.com/office/drawing/2014/main" id="{90641220-94DF-4514-854F-3004F5648E7B}"/>
              </a:ext>
            </a:extLst>
          </p:cNvPr>
          <p:cNvSpPr/>
          <p:nvPr/>
        </p:nvSpPr>
        <p:spPr>
          <a:xfrm>
            <a:off x="748895" y="5918806"/>
            <a:ext cx="11276850" cy="400110"/>
          </a:xfrm>
          <a:prstGeom prst="rect">
            <a:avLst/>
          </a:prstGeom>
        </p:spPr>
        <p:txBody>
          <a:bodyPr wrap="square">
            <a:spAutoFit/>
          </a:bodyPr>
          <a:lstStyle/>
          <a:p>
            <a:pPr lvl="0"/>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Figure Adapted from Vanek VW,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Seidner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DL, Allen P, et al. A.S.P.E.N. position paper: Clinical role for alternative intravenous fat emulsions.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Clin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Pract</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2012;27(2):150-192. 2. </a:t>
            </a:r>
            <a:r>
              <a:rPr lang="en-US" sz="10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Grimble</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RH. Fatty acid profile of modern lipid emulsions: Scientific considerations for creating ideal composition. </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Clin </a:t>
            </a:r>
            <a:r>
              <a:rPr lang="en-US" sz="10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Suppl</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2005;1(3):9-15.</a:t>
            </a:r>
            <a:endPar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a:extLst>
              <a:ext uri="{FF2B5EF4-FFF2-40B4-BE49-F238E27FC236}">
                <a16:creationId xmlns:a16="http://schemas.microsoft.com/office/drawing/2014/main" id="{4487B029-5640-783F-086B-5FA46E1E3FC6}"/>
              </a:ext>
            </a:extLst>
          </p:cNvPr>
          <p:cNvGrpSpPr/>
          <p:nvPr/>
        </p:nvGrpSpPr>
        <p:grpSpPr>
          <a:xfrm>
            <a:off x="912284" y="1697537"/>
            <a:ext cx="1839739" cy="4131763"/>
            <a:chOff x="10027646" y="1562748"/>
            <a:chExt cx="1938551" cy="4285852"/>
          </a:xfrm>
        </p:grpSpPr>
        <p:sp>
          <p:nvSpPr>
            <p:cNvPr id="14" name="Rectangle 13">
              <a:extLst>
                <a:ext uri="{FF2B5EF4-FFF2-40B4-BE49-F238E27FC236}">
                  <a16:creationId xmlns:a16="http://schemas.microsoft.com/office/drawing/2014/main" id="{625B933D-1B4E-789E-4547-80D855579A48}"/>
                </a:ext>
              </a:extLst>
            </p:cNvPr>
            <p:cNvSpPr/>
            <p:nvPr/>
          </p:nvSpPr>
          <p:spPr>
            <a:xfrm>
              <a:off x="10027646" y="1562748"/>
              <a:ext cx="1600201" cy="4253294"/>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Left-Right Arrow 32">
              <a:extLst>
                <a:ext uri="{FF2B5EF4-FFF2-40B4-BE49-F238E27FC236}">
                  <a16:creationId xmlns:a16="http://schemas.microsoft.com/office/drawing/2014/main" id="{91F37A58-C31A-4C65-A0B3-A93FA81C3F0D}"/>
                </a:ext>
              </a:extLst>
            </p:cNvPr>
            <p:cNvSpPr/>
            <p:nvPr/>
          </p:nvSpPr>
          <p:spPr>
            <a:xfrm rot="5400000">
              <a:off x="9079369" y="3633956"/>
              <a:ext cx="3312117" cy="223730"/>
            </a:xfrm>
            <a:prstGeom prst="leftRightArrow">
              <a:avLst>
                <a:gd name="adj1" fmla="val 100000"/>
                <a:gd name="adj2" fmla="val 50000"/>
              </a:avLst>
            </a:prstGeom>
            <a:gradFill flip="none" rotWithShape="1">
              <a:gsLst>
                <a:gs pos="0">
                  <a:schemeClr val="accent2"/>
                </a:gs>
                <a:gs pos="72000">
                  <a:srgbClr val="00B0F0"/>
                </a:gs>
                <a:gs pos="99000">
                  <a:schemeClr val="accent1"/>
                </a:gs>
              </a:gsLst>
              <a:lin ang="0" scaled="1"/>
              <a:tileRect/>
            </a:gradFill>
            <a:ln w="6350">
              <a:solidFill>
                <a:schemeClr val="bg1"/>
              </a:solidFill>
            </a:ln>
            <a:effectLst/>
            <a:scene3d>
              <a:camera prst="orthographicFront"/>
              <a:lightRig rig="threePt" dir="t"/>
            </a:scene3d>
            <a:sp3d>
              <a:bevelT w="69850" h="4445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pic>
          <p:nvPicPr>
            <p:cNvPr id="27" name="Picture 26" descr="bigstock-Green-Soybeans-On-White-Backgr-9678012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47996" y="3088464"/>
              <a:ext cx="604313" cy="419871"/>
            </a:xfrm>
            <a:prstGeom prst="rect">
              <a:avLst/>
            </a:prstGeom>
          </p:spPr>
        </p:pic>
        <p:pic>
          <p:nvPicPr>
            <p:cNvPr id="29" name="Picture 28" descr="bigstock-fish-collection-isolated-on-th-74598334.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374957" y="4963680"/>
              <a:ext cx="795624" cy="234965"/>
            </a:xfrm>
            <a:prstGeom prst="rect">
              <a:avLst/>
            </a:prstGeom>
          </p:spPr>
        </p:pic>
        <p:sp>
          <p:nvSpPr>
            <p:cNvPr id="33" name="Rectangle 36">
              <a:extLst>
                <a:ext uri="{FF2B5EF4-FFF2-40B4-BE49-F238E27FC236}">
                  <a16:creationId xmlns:a16="http://schemas.microsoft.com/office/drawing/2014/main" id="{9463F010-4079-46EA-B8B7-87C9CCB5CF12}"/>
                </a:ext>
              </a:extLst>
            </p:cNvPr>
            <p:cNvSpPr/>
            <p:nvPr/>
          </p:nvSpPr>
          <p:spPr>
            <a:xfrm>
              <a:off x="10227200" y="2324602"/>
              <a:ext cx="1134094" cy="191553"/>
            </a:xfrm>
            <a:prstGeom prst="rect">
              <a:avLst/>
            </a:prstGeom>
            <a:solidFill>
              <a:srgbClr val="FFFFFF"/>
            </a:solidFill>
            <a:ln w="19050">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spAutoFit/>
            </a:bodyPr>
            <a:lstStyle/>
            <a:p>
              <a:pPr algn="ctr">
                <a:lnSpc>
                  <a:spcPct val="85000"/>
                </a:lnSpc>
                <a:spcBef>
                  <a:spcPts val="0"/>
                </a:spcBef>
              </a:pPr>
              <a:r>
                <a:rPr lang="en-GB" sz="1400" b="1" dirty="0">
                  <a:solidFill>
                    <a:schemeClr val="tx1"/>
                  </a:solidFill>
                  <a:cs typeface="Arial" pitchFamily="34" charset="0"/>
                </a:rPr>
                <a:t>Safflower Oil</a:t>
              </a:r>
            </a:p>
          </p:txBody>
        </p:sp>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9904" y="2503416"/>
              <a:ext cx="487497" cy="412805"/>
            </a:xfrm>
            <a:prstGeom prst="rect">
              <a:avLst/>
            </a:prstGeom>
          </p:spPr>
        </p:pic>
        <p:sp>
          <p:nvSpPr>
            <p:cNvPr id="26" name="Rectangle 36">
              <a:extLst>
                <a:ext uri="{FF2B5EF4-FFF2-40B4-BE49-F238E27FC236}">
                  <a16:creationId xmlns:a16="http://schemas.microsoft.com/office/drawing/2014/main" id="{DCB7121E-2F03-2050-FED0-B13952E03E15}"/>
                </a:ext>
              </a:extLst>
            </p:cNvPr>
            <p:cNvSpPr/>
            <p:nvPr/>
          </p:nvSpPr>
          <p:spPr>
            <a:xfrm>
              <a:off x="10244389" y="2903990"/>
              <a:ext cx="1134094" cy="191553"/>
            </a:xfrm>
            <a:prstGeom prst="rect">
              <a:avLst/>
            </a:prstGeom>
            <a:solidFill>
              <a:srgbClr val="FFFFFF"/>
            </a:solidFill>
            <a:ln w="19050">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spAutoFit/>
            </a:bodyPr>
            <a:lstStyle/>
            <a:p>
              <a:pPr algn="ctr">
                <a:lnSpc>
                  <a:spcPct val="85000"/>
                </a:lnSpc>
                <a:spcBef>
                  <a:spcPts val="0"/>
                </a:spcBef>
              </a:pPr>
              <a:r>
                <a:rPr lang="en-GB" sz="1400" b="1" dirty="0">
                  <a:solidFill>
                    <a:schemeClr val="tx1"/>
                  </a:solidFill>
                  <a:cs typeface="Arial" pitchFamily="34" charset="0"/>
                </a:rPr>
                <a:t>Soybean Oil</a:t>
              </a:r>
            </a:p>
          </p:txBody>
        </p:sp>
        <p:sp>
          <p:nvSpPr>
            <p:cNvPr id="28" name="Rectangle 36">
              <a:extLst>
                <a:ext uri="{FF2B5EF4-FFF2-40B4-BE49-F238E27FC236}">
                  <a16:creationId xmlns:a16="http://schemas.microsoft.com/office/drawing/2014/main" id="{ADC20456-6DF8-AE2D-4947-CA0E3BDFD7A1}"/>
                </a:ext>
              </a:extLst>
            </p:cNvPr>
            <p:cNvSpPr/>
            <p:nvPr/>
          </p:nvSpPr>
          <p:spPr>
            <a:xfrm>
              <a:off x="10198759" y="3505042"/>
              <a:ext cx="1134094" cy="191553"/>
            </a:xfrm>
            <a:prstGeom prst="rect">
              <a:avLst/>
            </a:prstGeom>
            <a:solidFill>
              <a:srgbClr val="FFFFFF"/>
            </a:solidFill>
            <a:ln w="19050">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spAutoFit/>
            </a:bodyPr>
            <a:lstStyle/>
            <a:p>
              <a:pPr algn="ctr">
                <a:lnSpc>
                  <a:spcPct val="85000"/>
                </a:lnSpc>
                <a:spcBef>
                  <a:spcPts val="0"/>
                </a:spcBef>
              </a:pPr>
              <a:r>
                <a:rPr lang="en-GB" sz="1400" b="1" dirty="0">
                  <a:solidFill>
                    <a:schemeClr val="tx1"/>
                  </a:solidFill>
                  <a:cs typeface="Arial" pitchFamily="34" charset="0"/>
                </a:rPr>
                <a:t>MCTs</a:t>
              </a:r>
            </a:p>
          </p:txBody>
        </p:sp>
        <p:sp>
          <p:nvSpPr>
            <p:cNvPr id="32" name="Rectangle 36">
              <a:extLst>
                <a:ext uri="{FF2B5EF4-FFF2-40B4-BE49-F238E27FC236}">
                  <a16:creationId xmlns:a16="http://schemas.microsoft.com/office/drawing/2014/main" id="{A7E38076-6D5A-E9C4-331C-E7490D0524CE}"/>
                </a:ext>
              </a:extLst>
            </p:cNvPr>
            <p:cNvSpPr/>
            <p:nvPr/>
          </p:nvSpPr>
          <p:spPr>
            <a:xfrm>
              <a:off x="10198759" y="4180292"/>
              <a:ext cx="1134094" cy="191553"/>
            </a:xfrm>
            <a:prstGeom prst="rect">
              <a:avLst/>
            </a:prstGeom>
            <a:solidFill>
              <a:srgbClr val="FFFFFF"/>
            </a:solidFill>
            <a:ln w="19050">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spAutoFit/>
            </a:bodyPr>
            <a:lstStyle/>
            <a:p>
              <a:pPr algn="ctr">
                <a:lnSpc>
                  <a:spcPct val="85000"/>
                </a:lnSpc>
                <a:spcBef>
                  <a:spcPts val="0"/>
                </a:spcBef>
              </a:pPr>
              <a:r>
                <a:rPr lang="en-GB" sz="1400" b="1" dirty="0">
                  <a:solidFill>
                    <a:schemeClr val="tx1"/>
                  </a:solidFill>
                  <a:cs typeface="Arial" pitchFamily="34" charset="0"/>
                </a:rPr>
                <a:t>Olive Oil</a:t>
              </a:r>
            </a:p>
          </p:txBody>
        </p:sp>
        <p:sp>
          <p:nvSpPr>
            <p:cNvPr id="37" name="Rectangle 36">
              <a:extLst>
                <a:ext uri="{FF2B5EF4-FFF2-40B4-BE49-F238E27FC236}">
                  <a16:creationId xmlns:a16="http://schemas.microsoft.com/office/drawing/2014/main" id="{F524A2D8-15CF-4FE9-277B-CEC299D72311}"/>
                </a:ext>
              </a:extLst>
            </p:cNvPr>
            <p:cNvSpPr/>
            <p:nvPr/>
          </p:nvSpPr>
          <p:spPr>
            <a:xfrm>
              <a:off x="10198759" y="4774748"/>
              <a:ext cx="1134094" cy="191553"/>
            </a:xfrm>
            <a:prstGeom prst="rect">
              <a:avLst/>
            </a:prstGeom>
            <a:solidFill>
              <a:srgbClr val="FFFFFF"/>
            </a:solidFill>
            <a:ln w="19050">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spAutoFit/>
            </a:bodyPr>
            <a:lstStyle/>
            <a:p>
              <a:pPr algn="ctr">
                <a:lnSpc>
                  <a:spcPct val="85000"/>
                </a:lnSpc>
                <a:spcBef>
                  <a:spcPts val="0"/>
                </a:spcBef>
              </a:pPr>
              <a:r>
                <a:rPr lang="en-GB" sz="1400" b="1" dirty="0">
                  <a:solidFill>
                    <a:schemeClr val="tx1"/>
                  </a:solidFill>
                  <a:cs typeface="Arial" pitchFamily="34" charset="0"/>
                </a:rPr>
                <a:t>Fish Oil</a:t>
              </a:r>
            </a:p>
          </p:txBody>
        </p:sp>
        <p:grpSp>
          <p:nvGrpSpPr>
            <p:cNvPr id="13" name="Group 12">
              <a:extLst>
                <a:ext uri="{FF2B5EF4-FFF2-40B4-BE49-F238E27FC236}">
                  <a16:creationId xmlns:a16="http://schemas.microsoft.com/office/drawing/2014/main" id="{C10556AB-B26E-6FAC-198B-498711D1719B}"/>
                </a:ext>
              </a:extLst>
            </p:cNvPr>
            <p:cNvGrpSpPr/>
            <p:nvPr/>
          </p:nvGrpSpPr>
          <p:grpSpPr>
            <a:xfrm>
              <a:off x="10377771" y="3685640"/>
              <a:ext cx="696797" cy="497462"/>
              <a:chOff x="975798" y="3618047"/>
              <a:chExt cx="696797" cy="497462"/>
            </a:xfrm>
          </p:grpSpPr>
          <p:sp>
            <p:nvSpPr>
              <p:cNvPr id="12" name="Rectangle 11">
                <a:extLst>
                  <a:ext uri="{FF2B5EF4-FFF2-40B4-BE49-F238E27FC236}">
                    <a16:creationId xmlns:a16="http://schemas.microsoft.com/office/drawing/2014/main" id="{1E6DB415-F5A2-996A-8F28-7B43B114F965}"/>
                  </a:ext>
                </a:extLst>
              </p:cNvPr>
              <p:cNvSpPr/>
              <p:nvPr/>
            </p:nvSpPr>
            <p:spPr>
              <a:xfrm>
                <a:off x="975798" y="3618047"/>
                <a:ext cx="693814" cy="4974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8" name="Picture 7" descr="A picture containing indoor, orange, decorated&#10;&#10;Description automatically generated">
                <a:extLst>
                  <a:ext uri="{FF2B5EF4-FFF2-40B4-BE49-F238E27FC236}">
                    <a16:creationId xmlns:a16="http://schemas.microsoft.com/office/drawing/2014/main" id="{8BCFDE4B-F270-D332-A49E-FC5CB8CB75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879" y="3644780"/>
                <a:ext cx="692716" cy="453970"/>
              </a:xfrm>
              <a:prstGeom prst="rect">
                <a:avLst/>
              </a:prstGeom>
            </p:spPr>
          </p:pic>
        </p:grpSp>
        <p:grpSp>
          <p:nvGrpSpPr>
            <p:cNvPr id="11" name="Group 10">
              <a:extLst>
                <a:ext uri="{FF2B5EF4-FFF2-40B4-BE49-F238E27FC236}">
                  <a16:creationId xmlns:a16="http://schemas.microsoft.com/office/drawing/2014/main" id="{C6F4FA74-40A7-4239-2A7A-B18F5EDA89F8}"/>
                </a:ext>
              </a:extLst>
            </p:cNvPr>
            <p:cNvGrpSpPr/>
            <p:nvPr/>
          </p:nvGrpSpPr>
          <p:grpSpPr>
            <a:xfrm>
              <a:off x="10075130" y="1573259"/>
              <a:ext cx="1600200" cy="540112"/>
              <a:chOff x="1379469" y="1438479"/>
              <a:chExt cx="1600200" cy="540112"/>
            </a:xfrm>
          </p:grpSpPr>
          <p:sp>
            <p:nvSpPr>
              <p:cNvPr id="18" name="Rectangle 17"/>
              <p:cNvSpPr/>
              <p:nvPr/>
            </p:nvSpPr>
            <p:spPr>
              <a:xfrm>
                <a:off x="1411942" y="1438479"/>
                <a:ext cx="1268852" cy="351180"/>
              </a:xfrm>
              <a:prstGeom prst="rect">
                <a:avLst/>
              </a:prstGeom>
            </p:spPr>
            <p:txBody>
              <a:bodyPr wrap="none">
                <a:spAutoFit/>
              </a:bodyPr>
              <a:lstStyle/>
              <a:p>
                <a:r>
                  <a:rPr lang="en-US" altLang="en-US" sz="1600" b="1" dirty="0">
                    <a:solidFill>
                      <a:schemeClr val="accent2"/>
                    </a:solidFill>
                    <a:latin typeface="Verdana" panose="020B0604030504040204" pitchFamily="34" charset="0"/>
                    <a:ea typeface="Verdana" panose="020B0604030504040204" pitchFamily="34" charset="0"/>
                    <a:cs typeface="Verdana" panose="020B0604030504040204" pitchFamily="34" charset="0"/>
                    <a:sym typeface="Symbol"/>
                  </a:rPr>
                  <a:t>omega</a:t>
                </a:r>
                <a:r>
                  <a:rPr lang="en-US" altLang="en-US" sz="1600" b="1" dirty="0">
                    <a:solidFill>
                      <a:schemeClr val="accent2"/>
                    </a:solidFill>
                    <a:latin typeface="Verdana" panose="020B0604030504040204" pitchFamily="34" charset="0"/>
                    <a:ea typeface="Verdana" panose="020B0604030504040204" pitchFamily="34" charset="0"/>
                    <a:cs typeface="Verdana" panose="020B0604030504040204" pitchFamily="34" charset="0"/>
                  </a:rPr>
                  <a:t>-6</a:t>
                </a:r>
              </a:p>
            </p:txBody>
          </p:sp>
          <p:sp>
            <p:nvSpPr>
              <p:cNvPr id="9" name="TextBox 8">
                <a:extLst>
                  <a:ext uri="{FF2B5EF4-FFF2-40B4-BE49-F238E27FC236}">
                    <a16:creationId xmlns:a16="http://schemas.microsoft.com/office/drawing/2014/main" id="{FCE11822-D040-5639-4913-0FB36CE30764}"/>
                  </a:ext>
                </a:extLst>
              </p:cNvPr>
              <p:cNvSpPr txBox="1"/>
              <p:nvPr/>
            </p:nvSpPr>
            <p:spPr>
              <a:xfrm>
                <a:off x="1379469" y="1747759"/>
                <a:ext cx="1600200" cy="230832"/>
              </a:xfrm>
              <a:prstGeom prst="rect">
                <a:avLst/>
              </a:prstGeom>
              <a:noFill/>
            </p:spPr>
            <p:txBody>
              <a:bodyPr wrap="square" rtlCol="0">
                <a:spAutoFit/>
              </a:bodyPr>
              <a:lstStyle/>
              <a:p>
                <a:r>
                  <a:rPr lang="en-US" sz="800" dirty="0">
                    <a:solidFill>
                      <a:schemeClr val="accent2"/>
                    </a:solidFill>
                    <a:latin typeface="Verdana" panose="020B0604030504040204" pitchFamily="34" charset="0"/>
                    <a:ea typeface="Verdana" panose="020B0604030504040204" pitchFamily="34" charset="0"/>
                    <a:cs typeface="Verdana" panose="020B0604030504040204" pitchFamily="34" charset="0"/>
                  </a:rPr>
                  <a:t>MORE INFLAMMATORY</a:t>
                </a:r>
              </a:p>
            </p:txBody>
          </p:sp>
        </p:grpSp>
        <p:grpSp>
          <p:nvGrpSpPr>
            <p:cNvPr id="10" name="Group 9">
              <a:extLst>
                <a:ext uri="{FF2B5EF4-FFF2-40B4-BE49-F238E27FC236}">
                  <a16:creationId xmlns:a16="http://schemas.microsoft.com/office/drawing/2014/main" id="{EC7826B6-F278-FA7A-26A7-EB6B44BF0D7E}"/>
                </a:ext>
              </a:extLst>
            </p:cNvPr>
            <p:cNvGrpSpPr/>
            <p:nvPr/>
          </p:nvGrpSpPr>
          <p:grpSpPr>
            <a:xfrm>
              <a:off x="10148260" y="5342462"/>
              <a:ext cx="1817937" cy="506138"/>
              <a:chOff x="1354031" y="5233805"/>
              <a:chExt cx="1817937" cy="506138"/>
            </a:xfrm>
          </p:grpSpPr>
          <p:sp>
            <p:nvSpPr>
              <p:cNvPr id="6" name="Rectangle 5"/>
              <p:cNvSpPr/>
              <p:nvPr/>
            </p:nvSpPr>
            <p:spPr>
              <a:xfrm>
                <a:off x="1382743" y="5233805"/>
                <a:ext cx="1789225" cy="351180"/>
              </a:xfrm>
              <a:prstGeom prst="rect">
                <a:avLst/>
              </a:prstGeom>
            </p:spPr>
            <p:txBody>
              <a:bodyPr wrap="square">
                <a:spAutoFit/>
              </a:bodyPr>
              <a:lstStyle/>
              <a:p>
                <a:r>
                  <a:rPr lang="en-US" altLang="en-US" sz="1600" b="1" dirty="0">
                    <a:solidFill>
                      <a:schemeClr val="accent1"/>
                    </a:solidFill>
                    <a:latin typeface="Verdana" panose="020B0604030504040204" pitchFamily="34" charset="0"/>
                    <a:ea typeface="Verdana" panose="020B0604030504040204" pitchFamily="34" charset="0"/>
                    <a:cs typeface="Verdana" panose="020B0604030504040204" pitchFamily="34" charset="0"/>
                    <a:sym typeface="Symbol"/>
                  </a:rPr>
                  <a:t>omega</a:t>
                </a:r>
                <a:r>
                  <a:rPr lang="en-US" altLang="en-US" sz="1600" b="1" dirty="0">
                    <a:solidFill>
                      <a:schemeClr val="accent1"/>
                    </a:solidFill>
                    <a:latin typeface="Verdana" panose="020B0604030504040204" pitchFamily="34" charset="0"/>
                    <a:ea typeface="Verdana" panose="020B0604030504040204" pitchFamily="34" charset="0"/>
                    <a:cs typeface="Verdana" panose="020B0604030504040204" pitchFamily="34" charset="0"/>
                  </a:rPr>
                  <a:t>-3</a:t>
                </a:r>
              </a:p>
            </p:txBody>
          </p:sp>
          <p:sp>
            <p:nvSpPr>
              <p:cNvPr id="40" name="TextBox 39">
                <a:extLst>
                  <a:ext uri="{FF2B5EF4-FFF2-40B4-BE49-F238E27FC236}">
                    <a16:creationId xmlns:a16="http://schemas.microsoft.com/office/drawing/2014/main" id="{C3735BC6-FCDD-2B92-91B8-D922698D5D89}"/>
                  </a:ext>
                </a:extLst>
              </p:cNvPr>
              <p:cNvSpPr txBox="1"/>
              <p:nvPr/>
            </p:nvSpPr>
            <p:spPr>
              <a:xfrm>
                <a:off x="1354031" y="5509111"/>
                <a:ext cx="1600200" cy="230832"/>
              </a:xfrm>
              <a:prstGeom prst="rect">
                <a:avLst/>
              </a:prstGeom>
              <a:noFill/>
            </p:spPr>
            <p:txBody>
              <a:bodyPr wrap="square" rtlCol="0">
                <a:spAutoFit/>
              </a:bodyPr>
              <a:lstStyle/>
              <a:p>
                <a:r>
                  <a:rPr lang="en-US" sz="800" dirty="0">
                    <a:solidFill>
                      <a:srgbClr val="0070C0"/>
                    </a:solidFill>
                    <a:latin typeface="Verdana" panose="020B0604030504040204" pitchFamily="34" charset="0"/>
                    <a:ea typeface="Verdana" panose="020B0604030504040204" pitchFamily="34" charset="0"/>
                    <a:cs typeface="Verdana" panose="020B0604030504040204" pitchFamily="34" charset="0"/>
                  </a:rPr>
                  <a:t>LESS INFLAMMATORY</a:t>
                </a:r>
              </a:p>
            </p:txBody>
          </p:sp>
        </p:grpSp>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09904" y="4368946"/>
              <a:ext cx="480497" cy="411511"/>
            </a:xfrm>
            <a:prstGeom prst="rect">
              <a:avLst/>
            </a:prstGeom>
          </p:spPr>
        </p:pic>
      </p:grpSp>
      <p:graphicFrame>
        <p:nvGraphicFramePr>
          <p:cNvPr id="41" name="Table 40">
            <a:extLst>
              <a:ext uri="{FF2B5EF4-FFF2-40B4-BE49-F238E27FC236}">
                <a16:creationId xmlns:a16="http://schemas.microsoft.com/office/drawing/2014/main" id="{69D889AF-936E-EB0A-2C12-8E9375ED7039}"/>
              </a:ext>
            </a:extLst>
          </p:cNvPr>
          <p:cNvGraphicFramePr>
            <a:graphicFrameLocks noGrp="1"/>
          </p:cNvGraphicFramePr>
          <p:nvPr>
            <p:extLst>
              <p:ext uri="{D42A27DB-BD31-4B8C-83A1-F6EECF244321}">
                <p14:modId xmlns:p14="http://schemas.microsoft.com/office/powerpoint/2010/main" val="1470881420"/>
              </p:ext>
            </p:extLst>
          </p:nvPr>
        </p:nvGraphicFramePr>
        <p:xfrm>
          <a:off x="3278803" y="3122100"/>
          <a:ext cx="7601989" cy="1875207"/>
        </p:xfrm>
        <a:graphic>
          <a:graphicData uri="http://schemas.openxmlformats.org/drawingml/2006/table">
            <a:tbl>
              <a:tblPr>
                <a:tableStyleId>{BDBED569-4797-4DF1-A0F4-6AAB3CD982D8}</a:tableStyleId>
              </a:tblPr>
              <a:tblGrid>
                <a:gridCol w="3930514">
                  <a:extLst>
                    <a:ext uri="{9D8B030D-6E8A-4147-A177-3AD203B41FA5}">
                      <a16:colId xmlns:a16="http://schemas.microsoft.com/office/drawing/2014/main" val="20000"/>
                    </a:ext>
                  </a:extLst>
                </a:gridCol>
                <a:gridCol w="3671475">
                  <a:extLst>
                    <a:ext uri="{9D8B030D-6E8A-4147-A177-3AD203B41FA5}">
                      <a16:colId xmlns:a16="http://schemas.microsoft.com/office/drawing/2014/main" val="20001"/>
                    </a:ext>
                  </a:extLst>
                </a:gridCol>
              </a:tblGrid>
              <a:tr h="320727">
                <a:tc>
                  <a:txBody>
                    <a:bodyPr/>
                    <a:lstStyle/>
                    <a:p>
                      <a:pPr algn="ctr"/>
                      <a:r>
                        <a:rPr lang="en-US" sz="1800" b="1" dirty="0">
                          <a:solidFill>
                            <a:schemeClr val="bg1"/>
                          </a:solidFill>
                          <a:latin typeface="Verdana" panose="020B0604030504040204" pitchFamily="34" charset="0"/>
                          <a:ea typeface="Verdana" panose="020B0604030504040204" pitchFamily="34" charset="0"/>
                          <a:cs typeface="Verdana" panose="020B0604030504040204" pitchFamily="34" charset="0"/>
                        </a:rPr>
                        <a:t>Lipid Emulsion</a:t>
                      </a:r>
                    </a:p>
                  </a:txBody>
                  <a:tcPr marL="0" marR="0" marT="18288" marB="1828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0070C0"/>
                    </a:solidFill>
                  </a:tcPr>
                </a:tc>
                <a:tc>
                  <a:txBody>
                    <a:bodyPr/>
                    <a:lstStyle/>
                    <a:p>
                      <a:pPr algn="ctr"/>
                      <a:r>
                        <a:rPr lang="en-US" sz="1800" b="1" dirty="0">
                          <a:solidFill>
                            <a:schemeClr val="bg1"/>
                          </a:solidFill>
                          <a:latin typeface="Verdana" panose="020B0604030504040204" pitchFamily="34" charset="0"/>
                          <a:ea typeface="Verdana" panose="020B0604030504040204" pitchFamily="34" charset="0"/>
                          <a:cs typeface="Verdana" panose="020B0604030504040204" pitchFamily="34" charset="0"/>
                        </a:rPr>
                        <a:t>omega</a:t>
                      </a:r>
                      <a:r>
                        <a:rPr lang="it-IT" sz="1800" b="1"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en-US" sz="1800" b="1" dirty="0">
                          <a:solidFill>
                            <a:schemeClr val="bg1"/>
                          </a:solidFill>
                          <a:latin typeface="Verdana" panose="020B0604030504040204" pitchFamily="34" charset="0"/>
                          <a:ea typeface="Verdana" panose="020B0604030504040204" pitchFamily="34" charset="0"/>
                          <a:cs typeface="Verdana" panose="020B0604030504040204" pitchFamily="34" charset="0"/>
                        </a:rPr>
                        <a:t>omega</a:t>
                      </a:r>
                      <a:r>
                        <a:rPr lang="it-IT" sz="1800" b="1" dirty="0">
                          <a:solidFill>
                            <a:schemeClr val="bg1"/>
                          </a:solidFill>
                          <a:latin typeface="Verdana" panose="020B0604030504040204" pitchFamily="34" charset="0"/>
                          <a:ea typeface="Verdana" panose="020B0604030504040204" pitchFamily="34" charset="0"/>
                          <a:cs typeface="Verdana" panose="020B0604030504040204" pitchFamily="34" charset="0"/>
                        </a:rPr>
                        <a:t>-3 </a:t>
                      </a:r>
                      <a:r>
                        <a:rPr lang="en-US" sz="1800" b="1" dirty="0">
                          <a:solidFill>
                            <a:schemeClr val="bg1"/>
                          </a:solidFill>
                          <a:latin typeface="Verdana" panose="020B0604030504040204" pitchFamily="34" charset="0"/>
                          <a:ea typeface="Verdana" panose="020B0604030504040204" pitchFamily="34" charset="0"/>
                          <a:cs typeface="Verdana" panose="020B0604030504040204" pitchFamily="34" charset="0"/>
                        </a:rPr>
                        <a:t>Ratio </a:t>
                      </a:r>
                    </a:p>
                  </a:txBody>
                  <a:tcPr marL="0" marR="0" marT="18288" marB="1828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99346">
                <a:tc>
                  <a:txBody>
                    <a:bodyPr/>
                    <a:lstStyle/>
                    <a:p>
                      <a:pPr algn="ctr"/>
                      <a:r>
                        <a:rPr lang="en-US" sz="1800" dirty="0">
                          <a:solidFill>
                            <a:srgbClr val="0070C0"/>
                          </a:solidFill>
                          <a:latin typeface="Verdana" panose="020B0604030504040204" pitchFamily="34" charset="0"/>
                          <a:ea typeface="Verdana" panose="020B0604030504040204" pitchFamily="34" charset="0"/>
                          <a:cs typeface="Verdana" panose="020B0604030504040204" pitchFamily="34" charset="0"/>
                        </a:rPr>
                        <a:t>SO </a:t>
                      </a:r>
                    </a:p>
                  </a:txBody>
                  <a:tcPr marL="0" marR="0" marT="18288" marB="1828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tcPr>
                </a:tc>
                <a:tc>
                  <a:txBody>
                    <a:bodyPr/>
                    <a:lstStyle/>
                    <a:p>
                      <a:pPr algn="ctr"/>
                      <a:r>
                        <a:rPr lang="en-US" sz="1800" dirty="0">
                          <a:latin typeface="Verdana" panose="020B0604030504040204" pitchFamily="34" charset="0"/>
                          <a:ea typeface="Verdana" panose="020B0604030504040204" pitchFamily="34" charset="0"/>
                          <a:cs typeface="Verdana" panose="020B0604030504040204" pitchFamily="34" charset="0"/>
                        </a:rPr>
                        <a:t>7:1</a:t>
                      </a:r>
                      <a:endPar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0" marR="0" marT="18288" marB="1828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299346">
                <a:tc>
                  <a:txBody>
                    <a:bodyPr/>
                    <a:lstStyle/>
                    <a:p>
                      <a:pPr algn="ctr"/>
                      <a:r>
                        <a:rPr lang="en-US" sz="1800" dirty="0">
                          <a:solidFill>
                            <a:srgbClr val="0070C0"/>
                          </a:solidFill>
                          <a:latin typeface="Verdana" panose="020B0604030504040204" pitchFamily="34" charset="0"/>
                          <a:ea typeface="Verdana" panose="020B0604030504040204" pitchFamily="34" charset="0"/>
                          <a:cs typeface="Verdana" panose="020B0604030504040204" pitchFamily="34" charset="0"/>
                        </a:rPr>
                        <a:t>MCT/LCT</a:t>
                      </a:r>
                    </a:p>
                  </a:txBody>
                  <a:tcPr marL="0" marR="0" marT="18288" marB="1828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tcPr>
                </a:tc>
                <a:tc>
                  <a:txBody>
                    <a:bodyPr/>
                    <a:lstStyle/>
                    <a:p>
                      <a:pPr algn="ctr"/>
                      <a:r>
                        <a:rPr lang="en-US" sz="1800">
                          <a:latin typeface="Verdana" panose="020B0604030504040204" pitchFamily="34" charset="0"/>
                          <a:ea typeface="Verdana" panose="020B0604030504040204" pitchFamily="34" charset="0"/>
                          <a:cs typeface="Verdana" panose="020B0604030504040204" pitchFamily="34" charset="0"/>
                        </a:rPr>
                        <a:t>7:1</a:t>
                      </a:r>
                      <a:endParaRPr lang="en-US" sz="180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0" marR="0" marT="18288" marB="1828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299346">
                <a:tc>
                  <a:txBody>
                    <a:bodyPr/>
                    <a:lstStyle/>
                    <a:p>
                      <a:pPr algn="ctr"/>
                      <a:r>
                        <a:rPr lang="en-US" sz="1800" dirty="0">
                          <a:solidFill>
                            <a:srgbClr val="0070C0"/>
                          </a:solidFill>
                          <a:latin typeface="Verdana" panose="020B0604030504040204" pitchFamily="34" charset="0"/>
                          <a:ea typeface="Verdana" panose="020B0604030504040204" pitchFamily="34" charset="0"/>
                          <a:cs typeface="Verdana" panose="020B0604030504040204" pitchFamily="34" charset="0"/>
                        </a:rPr>
                        <a:t>SO/OO</a:t>
                      </a:r>
                    </a:p>
                  </a:txBody>
                  <a:tcPr marL="0" marR="0" marT="18288" marB="1828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tcPr>
                </a:tc>
                <a:tc>
                  <a:txBody>
                    <a:bodyPr/>
                    <a:lstStyle/>
                    <a:p>
                      <a:pPr algn="ctr"/>
                      <a:r>
                        <a:rPr lang="en-US" sz="1800" dirty="0">
                          <a:latin typeface="Verdana" panose="020B0604030504040204" pitchFamily="34" charset="0"/>
                          <a:ea typeface="Verdana" panose="020B0604030504040204" pitchFamily="34" charset="0"/>
                          <a:cs typeface="Verdana" panose="020B0604030504040204" pitchFamily="34" charset="0"/>
                        </a:rPr>
                        <a:t>9:1</a:t>
                      </a:r>
                      <a:endPar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0" marR="0" marT="18288" marB="1828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299346">
                <a:tc>
                  <a:txBody>
                    <a:bodyPr/>
                    <a:lstStyle/>
                    <a:p>
                      <a:pPr algn="ctr"/>
                      <a:r>
                        <a:rPr lang="en-US" sz="1800" dirty="0">
                          <a:solidFill>
                            <a:srgbClr val="0070C0"/>
                          </a:solidFill>
                          <a:latin typeface="Verdana" panose="020B0604030504040204" pitchFamily="34" charset="0"/>
                          <a:ea typeface="Verdana" panose="020B0604030504040204" pitchFamily="34" charset="0"/>
                          <a:cs typeface="Verdana" panose="020B0604030504040204" pitchFamily="34" charset="0"/>
                        </a:rPr>
                        <a:t>FO</a:t>
                      </a:r>
                    </a:p>
                  </a:txBody>
                  <a:tcPr marL="0" marR="0" marT="18288" marB="1828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tcPr>
                </a:tc>
                <a:tc>
                  <a:txBody>
                    <a:bodyPr/>
                    <a:lstStyle/>
                    <a:p>
                      <a:pPr algn="ctr"/>
                      <a:r>
                        <a:rPr lang="en-US" sz="1800">
                          <a:latin typeface="Verdana" panose="020B0604030504040204" pitchFamily="34" charset="0"/>
                          <a:ea typeface="Verdana" panose="020B0604030504040204" pitchFamily="34" charset="0"/>
                          <a:cs typeface="Verdana" panose="020B0604030504040204" pitchFamily="34" charset="0"/>
                        </a:rPr>
                        <a:t>1:8</a:t>
                      </a:r>
                      <a:endParaRPr lang="en-US" sz="180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0" marR="0" marT="18288" marB="1828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299346">
                <a:tc>
                  <a:txBody>
                    <a:bodyPr/>
                    <a:lstStyle/>
                    <a:p>
                      <a:pPr algn="ctr"/>
                      <a:r>
                        <a:rPr lang="en-US" sz="1800" dirty="0">
                          <a:solidFill>
                            <a:srgbClr val="0070C0"/>
                          </a:solidFill>
                          <a:latin typeface="Verdana" panose="020B0604030504040204" pitchFamily="34" charset="0"/>
                          <a:ea typeface="Verdana" panose="020B0604030504040204" pitchFamily="34" charset="0"/>
                          <a:cs typeface="Verdana" panose="020B0604030504040204" pitchFamily="34" charset="0"/>
                        </a:rPr>
                        <a:t>SO/MCT/OO/FO</a:t>
                      </a:r>
                      <a:endParaRPr lang="en-US" sz="1800" baseline="30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marL="0" marR="0" marT="18288" marB="1828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tcPr>
                </a:tc>
                <a:tc>
                  <a:txBody>
                    <a:bodyPr/>
                    <a:lstStyle/>
                    <a:p>
                      <a:pPr algn="ctr"/>
                      <a:r>
                        <a:rPr lang="en-US" sz="1800" dirty="0">
                          <a:latin typeface="Verdana" panose="020B0604030504040204" pitchFamily="34" charset="0"/>
                          <a:ea typeface="Verdana" panose="020B0604030504040204" pitchFamily="34" charset="0"/>
                          <a:cs typeface="Verdana" panose="020B0604030504040204" pitchFamily="34" charset="0"/>
                        </a:rPr>
                        <a:t>2.5:1</a:t>
                      </a:r>
                      <a:endPar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0" marR="0" marT="18288" marB="1828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2" name="Rectangle 41">
            <a:extLst>
              <a:ext uri="{FF2B5EF4-FFF2-40B4-BE49-F238E27FC236}">
                <a16:creationId xmlns:a16="http://schemas.microsoft.com/office/drawing/2014/main" id="{A01BDFF2-D665-90C7-D485-19591AF6668A}"/>
              </a:ext>
            </a:extLst>
          </p:cNvPr>
          <p:cNvSpPr/>
          <p:nvPr/>
        </p:nvSpPr>
        <p:spPr>
          <a:xfrm>
            <a:off x="3161513" y="2294803"/>
            <a:ext cx="8291858" cy="913070"/>
          </a:xfrm>
          <a:prstGeom prst="rect">
            <a:avLst/>
          </a:prstGeom>
        </p:spPr>
        <p:txBody>
          <a:bodyPr wrap="square">
            <a:spAutoFit/>
          </a:bodyPr>
          <a:lstStyle/>
          <a:p>
            <a:r>
              <a:rPr lang="en-US" sz="2000" b="1" dirty="0">
                <a:solidFill>
                  <a:srgbClr val="0070C0"/>
                </a:solidFill>
                <a:latin typeface="Verdana" panose="020B0604030504040204" pitchFamily="34" charset="0"/>
                <a:ea typeface="Verdana" panose="020B0604030504040204" pitchFamily="34" charset="0"/>
                <a:cs typeface="Verdana" panose="020B0604030504040204" pitchFamily="34" charset="0"/>
              </a:rPr>
              <a:t>Expert recommendation suggests a potential benefit of balanced omega-6:omega-3 ratio in ILE.</a:t>
            </a:r>
            <a:r>
              <a:rPr lang="en-US" sz="2000" b="1"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2</a:t>
            </a:r>
          </a:p>
          <a:p>
            <a:endParaRPr lang="en-US" sz="2000" b="1" baseline="30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951487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56084DC-B2E0-4DDA-AAE3-76FE72000BC5}"/>
              </a:ext>
            </a:extLst>
          </p:cNvPr>
          <p:cNvGraphicFramePr>
            <a:graphicFrameLocks noGrp="1"/>
          </p:cNvGraphicFramePr>
          <p:nvPr>
            <p:extLst>
              <p:ext uri="{D42A27DB-BD31-4B8C-83A1-F6EECF244321}">
                <p14:modId xmlns:p14="http://schemas.microsoft.com/office/powerpoint/2010/main" val="3893531759"/>
              </p:ext>
            </p:extLst>
          </p:nvPr>
        </p:nvGraphicFramePr>
        <p:xfrm>
          <a:off x="1017975" y="1402486"/>
          <a:ext cx="10151238" cy="1698822"/>
        </p:xfrm>
        <a:graphic>
          <a:graphicData uri="http://schemas.openxmlformats.org/drawingml/2006/table">
            <a:tbl>
              <a:tblPr firstRow="1" bandRow="1">
                <a:tableStyleId>{8EC20E35-A176-4012-BC5E-935CFFF8708E}</a:tableStyleId>
              </a:tblPr>
              <a:tblGrid>
                <a:gridCol w="2819734">
                  <a:extLst>
                    <a:ext uri="{9D8B030D-6E8A-4147-A177-3AD203B41FA5}">
                      <a16:colId xmlns:a16="http://schemas.microsoft.com/office/drawing/2014/main" val="20000"/>
                    </a:ext>
                  </a:extLst>
                </a:gridCol>
                <a:gridCol w="1832876">
                  <a:extLst>
                    <a:ext uri="{9D8B030D-6E8A-4147-A177-3AD203B41FA5}">
                      <a16:colId xmlns:a16="http://schemas.microsoft.com/office/drawing/2014/main" val="3333113161"/>
                    </a:ext>
                  </a:extLst>
                </a:gridCol>
                <a:gridCol w="1832876">
                  <a:extLst>
                    <a:ext uri="{9D8B030D-6E8A-4147-A177-3AD203B41FA5}">
                      <a16:colId xmlns:a16="http://schemas.microsoft.com/office/drawing/2014/main" val="2448398983"/>
                    </a:ext>
                  </a:extLst>
                </a:gridCol>
                <a:gridCol w="1832876">
                  <a:extLst>
                    <a:ext uri="{9D8B030D-6E8A-4147-A177-3AD203B41FA5}">
                      <a16:colId xmlns:a16="http://schemas.microsoft.com/office/drawing/2014/main" val="2403349603"/>
                    </a:ext>
                  </a:extLst>
                </a:gridCol>
                <a:gridCol w="1832876">
                  <a:extLst>
                    <a:ext uri="{9D8B030D-6E8A-4147-A177-3AD203B41FA5}">
                      <a16:colId xmlns:a16="http://schemas.microsoft.com/office/drawing/2014/main" val="3866107120"/>
                    </a:ext>
                  </a:extLst>
                </a:gridCol>
              </a:tblGrid>
              <a:tr h="371055">
                <a:tc>
                  <a:txBody>
                    <a:bodyPr/>
                    <a:lstStyle/>
                    <a:p>
                      <a:pPr marL="0" marR="0">
                        <a:lnSpc>
                          <a:spcPct val="95000"/>
                        </a:lnSpc>
                        <a:spcBef>
                          <a:spcPts val="0"/>
                        </a:spcBef>
                        <a:spcAft>
                          <a:spcPts val="0"/>
                        </a:spcAft>
                      </a:pPr>
                      <a:endParaRPr lang="en-US" sz="1200" dirty="0">
                        <a:solidFill>
                          <a:schemeClr val="accent1">
                            <a:lumMod val="50000"/>
                          </a:schemeClr>
                        </a:solidFill>
                        <a:effectLst/>
                        <a:latin typeface="Calibri"/>
                        <a:ea typeface="Calibri"/>
                        <a:cs typeface="Times New Roman"/>
                      </a:endParaRPr>
                    </a:p>
                  </a:txBody>
                  <a:tcPr marL="99060" marR="49530" anchor="ctr">
                    <a:lnR w="381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defTabSz="914394" rtl="0" eaLnBrk="1" latinLnBrk="0" hangingPunct="1">
                        <a:lnSpc>
                          <a:spcPct val="95000"/>
                        </a:lnSpc>
                        <a:spcBef>
                          <a:spcPts val="0"/>
                        </a:spcBef>
                        <a:spcAft>
                          <a:spcPts val="0"/>
                        </a:spcAft>
                      </a:pPr>
                      <a:r>
                        <a:rPr lang="en-US" sz="1200" b="1" kern="1200" dirty="0">
                          <a:solidFill>
                            <a:schemeClr val="lt1"/>
                          </a:solidFill>
                          <a:effectLst/>
                          <a:latin typeface="Verdana" panose="020B0604030504040204" pitchFamily="34" charset="0"/>
                          <a:ea typeface="Verdana" panose="020B0604030504040204" pitchFamily="34" charset="0"/>
                          <a:cs typeface="Verdana" panose="020B0604030504040204" pitchFamily="34" charset="0"/>
                        </a:rPr>
                        <a:t>Intralipid</a:t>
                      </a:r>
                      <a:r>
                        <a:rPr lang="en-US" sz="1200" b="1" kern="1200" baseline="30000" dirty="0">
                          <a:solidFill>
                            <a:schemeClr val="lt1"/>
                          </a:solidFill>
                          <a:effectLst/>
                          <a:latin typeface="Verdana" panose="020B0604030504040204" pitchFamily="34" charset="0"/>
                          <a:ea typeface="Verdana" panose="020B0604030504040204" pitchFamily="34" charset="0"/>
                          <a:cs typeface="Verdana" panose="020B0604030504040204" pitchFamily="34" charset="0"/>
                        </a:rPr>
                        <a:t>1</a:t>
                      </a:r>
                    </a:p>
                    <a:p>
                      <a:pPr marL="0" marR="0" algn="ctr" defTabSz="914394" rtl="0" eaLnBrk="1" latinLnBrk="0" hangingPunct="1">
                        <a:lnSpc>
                          <a:spcPct val="95000"/>
                        </a:lnSpc>
                        <a:spcBef>
                          <a:spcPts val="0"/>
                        </a:spcBef>
                        <a:spcAft>
                          <a:spcPts val="0"/>
                        </a:spcAft>
                      </a:pPr>
                      <a:r>
                        <a:rPr lang="en-US" sz="1100" b="0" kern="1200" dirty="0">
                          <a:solidFill>
                            <a:schemeClr val="lt1"/>
                          </a:solidFill>
                          <a:effectLst/>
                          <a:latin typeface="Verdana" panose="020B0604030504040204" pitchFamily="34" charset="0"/>
                          <a:ea typeface="Verdana" panose="020B0604030504040204" pitchFamily="34" charset="0"/>
                          <a:cs typeface="Verdana" panose="020B0604030504040204" pitchFamily="34" charset="0"/>
                        </a:rPr>
                        <a:t>20% Emulsion</a:t>
                      </a:r>
                    </a:p>
                  </a:txBody>
                  <a:tcPr marL="40240" marR="4024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50000"/>
                      </a:schemeClr>
                    </a:solidFill>
                  </a:tcPr>
                </a:tc>
                <a:tc>
                  <a:txBody>
                    <a:bodyPr/>
                    <a:lstStyle/>
                    <a:p>
                      <a:pPr marL="0" marR="0" algn="ctr" defTabSz="914394" rtl="0" eaLnBrk="1" latinLnBrk="0" hangingPunct="1">
                        <a:lnSpc>
                          <a:spcPct val="90000"/>
                        </a:lnSpc>
                        <a:spcBef>
                          <a:spcPts val="0"/>
                        </a:spcBef>
                        <a:spcAft>
                          <a:spcPts val="0"/>
                        </a:spcAft>
                      </a:pPr>
                      <a:r>
                        <a:rPr lang="en-US" sz="1200" kern="1200" dirty="0">
                          <a:effectLst/>
                          <a:latin typeface="Verdana" panose="020B0604030504040204" pitchFamily="34" charset="0"/>
                          <a:ea typeface="Verdana" panose="020B0604030504040204" pitchFamily="34" charset="0"/>
                          <a:cs typeface="Verdana" panose="020B0604030504040204" pitchFamily="34" charset="0"/>
                        </a:rPr>
                        <a:t>Nutrilipid</a:t>
                      </a:r>
                      <a:r>
                        <a:rPr lang="en-US" sz="1200" kern="1200" baseline="30000" dirty="0">
                          <a:effectLst/>
                          <a:latin typeface="Verdana" panose="020B0604030504040204" pitchFamily="34" charset="0"/>
                          <a:ea typeface="Verdana" panose="020B0604030504040204" pitchFamily="34" charset="0"/>
                          <a:cs typeface="Verdana" panose="020B0604030504040204" pitchFamily="34" charset="0"/>
                        </a:rPr>
                        <a:t>2</a:t>
                      </a:r>
                    </a:p>
                    <a:p>
                      <a:pPr marL="0" marR="0" algn="ctr" defTabSz="914394" rtl="0" eaLnBrk="1" latinLnBrk="0" hangingPunct="1">
                        <a:lnSpc>
                          <a:spcPct val="100000"/>
                        </a:lnSpc>
                        <a:spcBef>
                          <a:spcPts val="0"/>
                        </a:spcBef>
                        <a:spcAft>
                          <a:spcPts val="0"/>
                        </a:spcAft>
                      </a:pPr>
                      <a:r>
                        <a:rPr lang="en-US" sz="1100" b="0" kern="1200" baseline="0" dirty="0">
                          <a:solidFill>
                            <a:schemeClr val="lt1"/>
                          </a:solidFill>
                          <a:effectLst/>
                          <a:latin typeface="Verdana" panose="020B0604030504040204" pitchFamily="34" charset="0"/>
                          <a:ea typeface="Verdana" panose="020B0604030504040204" pitchFamily="34" charset="0"/>
                          <a:cs typeface="Verdana" panose="020B0604030504040204" pitchFamily="34" charset="0"/>
                        </a:rPr>
                        <a:t>20% Emulsion</a:t>
                      </a:r>
                    </a:p>
                  </a:txBody>
                  <a:tcPr marL="40240" marR="4024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50000"/>
                      </a:schemeClr>
                    </a:solidFill>
                  </a:tcPr>
                </a:tc>
                <a:tc>
                  <a:txBody>
                    <a:bodyPr/>
                    <a:lstStyle/>
                    <a:p>
                      <a:pPr marL="0" marR="0" indent="0" algn="ctr" defTabSz="914394" rtl="0" eaLnBrk="1" fontAlgn="auto" latinLnBrk="0" hangingPunct="1">
                        <a:lnSpc>
                          <a:spcPct val="90000"/>
                        </a:lnSpc>
                        <a:spcBef>
                          <a:spcPts val="0"/>
                        </a:spcBef>
                        <a:spcAft>
                          <a:spcPts val="0"/>
                        </a:spcAft>
                        <a:buClrTx/>
                        <a:buSzTx/>
                        <a:buFontTx/>
                        <a:buNone/>
                        <a:tabLst/>
                        <a:defRPr/>
                      </a:pPr>
                      <a:r>
                        <a:rPr lang="en-US" sz="1200" kern="1200" dirty="0">
                          <a:effectLst/>
                          <a:latin typeface="Verdana" panose="020B0604030504040204" pitchFamily="34" charset="0"/>
                          <a:ea typeface="Verdana" panose="020B0604030504040204" pitchFamily="34" charset="0"/>
                          <a:cs typeface="Verdana" panose="020B0604030504040204" pitchFamily="34" charset="0"/>
                        </a:rPr>
                        <a:t>SMOFlipid</a:t>
                      </a:r>
                      <a:r>
                        <a:rPr lang="en-US" sz="1200" kern="1200" baseline="30000" dirty="0">
                          <a:effectLst/>
                          <a:latin typeface="Verdana" panose="020B0604030504040204" pitchFamily="34" charset="0"/>
                          <a:ea typeface="Verdana" panose="020B0604030504040204" pitchFamily="34" charset="0"/>
                          <a:cs typeface="Verdana" panose="020B0604030504040204" pitchFamily="34" charset="0"/>
                        </a:rPr>
                        <a:t>3</a:t>
                      </a:r>
                      <a:endParaRPr lang="en-US" sz="1200" baseline="30000" dirty="0">
                        <a:effectLst/>
                        <a:latin typeface="Verdana" panose="020B0604030504040204" pitchFamily="34" charset="0"/>
                        <a:ea typeface="Verdana" panose="020B0604030504040204" pitchFamily="34" charset="0"/>
                        <a:cs typeface="Verdana" panose="020B0604030504040204" pitchFamily="34" charset="0"/>
                      </a:endParaRPr>
                    </a:p>
                    <a:p>
                      <a:pPr marL="0" marR="0" indent="0" algn="ctr" defTabSz="914394" rtl="0" eaLnBrk="1" fontAlgn="auto" latinLnBrk="0" hangingPunct="1">
                        <a:lnSpc>
                          <a:spcPct val="100000"/>
                        </a:lnSpc>
                        <a:spcBef>
                          <a:spcPts val="0"/>
                        </a:spcBef>
                        <a:spcAft>
                          <a:spcPts val="0"/>
                        </a:spcAft>
                        <a:buClrTx/>
                        <a:buSzTx/>
                        <a:buFontTx/>
                        <a:buNone/>
                        <a:tabLst/>
                        <a:defRPr/>
                      </a:pPr>
                      <a:r>
                        <a:rPr lang="en-US" sz="1100" b="0" kern="1200" baseline="0" dirty="0">
                          <a:solidFill>
                            <a:schemeClr val="lt1"/>
                          </a:solidFill>
                          <a:effectLst/>
                          <a:latin typeface="Verdana" panose="020B0604030504040204" pitchFamily="34" charset="0"/>
                          <a:ea typeface="Verdana" panose="020B0604030504040204" pitchFamily="34" charset="0"/>
                          <a:cs typeface="Verdana" panose="020B0604030504040204" pitchFamily="34" charset="0"/>
                        </a:rPr>
                        <a:t>20% Emulsion</a:t>
                      </a:r>
                    </a:p>
                  </a:txBody>
                  <a:tcPr marL="40240" marR="4024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pPr marL="0" marR="0" indent="0" algn="ctr" defTabSz="914394" rtl="0" eaLnBrk="1" fontAlgn="auto" latinLnBrk="0" hangingPunct="1">
                        <a:lnSpc>
                          <a:spcPct val="90000"/>
                        </a:lnSpc>
                        <a:spcBef>
                          <a:spcPts val="0"/>
                        </a:spcBef>
                        <a:spcAft>
                          <a:spcPts val="0"/>
                        </a:spcAft>
                        <a:buClrTx/>
                        <a:buSzTx/>
                        <a:buFontTx/>
                        <a:buNone/>
                        <a:tabLst/>
                        <a:defRPr/>
                      </a:pPr>
                      <a:r>
                        <a:rPr lang="en-US" sz="1200" kern="1200" dirty="0">
                          <a:effectLst/>
                          <a:latin typeface="Verdana" panose="020B0604030504040204" pitchFamily="34" charset="0"/>
                          <a:ea typeface="Verdana" panose="020B0604030504040204" pitchFamily="34" charset="0"/>
                          <a:cs typeface="Verdana" panose="020B0604030504040204" pitchFamily="34" charset="0"/>
                        </a:rPr>
                        <a:t>Omegaven</a:t>
                      </a:r>
                      <a:r>
                        <a:rPr lang="en-US" sz="1200" kern="1200" baseline="30000" dirty="0">
                          <a:effectLst/>
                          <a:latin typeface="Verdana" panose="020B0604030504040204" pitchFamily="34" charset="0"/>
                          <a:ea typeface="Verdana" panose="020B0604030504040204" pitchFamily="34" charset="0"/>
                          <a:cs typeface="Verdana" panose="020B0604030504040204" pitchFamily="34" charset="0"/>
                        </a:rPr>
                        <a:t>4</a:t>
                      </a:r>
                    </a:p>
                    <a:p>
                      <a:pPr marL="0" marR="0" indent="0" algn="ctr" defTabSz="914394" rtl="0" eaLnBrk="1" fontAlgn="auto" latinLnBrk="0" hangingPunct="1">
                        <a:lnSpc>
                          <a:spcPct val="100000"/>
                        </a:lnSpc>
                        <a:spcBef>
                          <a:spcPts val="0"/>
                        </a:spcBef>
                        <a:spcAft>
                          <a:spcPts val="0"/>
                        </a:spcAft>
                        <a:buClrTx/>
                        <a:buSzTx/>
                        <a:buFontTx/>
                        <a:buNone/>
                        <a:tabLst/>
                        <a:defRPr/>
                      </a:pPr>
                      <a:r>
                        <a:rPr lang="en-US" sz="1100" b="0" kern="1200" baseline="0" dirty="0">
                          <a:solidFill>
                            <a:schemeClr val="lt1"/>
                          </a:solidFill>
                          <a:effectLst/>
                          <a:latin typeface="Verdana" panose="020B0604030504040204" pitchFamily="34" charset="0"/>
                          <a:ea typeface="Verdana" panose="020B0604030504040204" pitchFamily="34" charset="0"/>
                          <a:cs typeface="Verdana" panose="020B0604030504040204" pitchFamily="34" charset="0"/>
                        </a:rPr>
                        <a:t>10% Emulsion</a:t>
                      </a:r>
                    </a:p>
                  </a:txBody>
                  <a:tcPr marL="40240" marR="4024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41596">
                <a:tc>
                  <a:txBody>
                    <a:bodyPr/>
                    <a:lstStyle/>
                    <a:p>
                      <a:pPr marL="0" marR="0" algn="l">
                        <a:lnSpc>
                          <a:spcPct val="95000"/>
                        </a:lnSpc>
                        <a:spcBef>
                          <a:spcPts val="0"/>
                        </a:spcBef>
                        <a:spcAft>
                          <a:spcPts val="0"/>
                        </a:spcAft>
                      </a:pPr>
                      <a:r>
                        <a:rPr lang="en-US" sz="1200" b="1" dirty="0">
                          <a:solidFill>
                            <a:schemeClr val="bg1"/>
                          </a:solidFill>
                          <a:effectLst/>
                        </a:rPr>
                        <a:t>Manufacturer</a:t>
                      </a:r>
                      <a:endParaRPr lang="en-US" sz="1200" b="1" dirty="0">
                        <a:solidFill>
                          <a:schemeClr val="bg1"/>
                        </a:solidFill>
                        <a:effectLst/>
                        <a:latin typeface="Calibri"/>
                        <a:ea typeface="Calibri"/>
                        <a:cs typeface="Times New Roman"/>
                      </a:endParaRPr>
                    </a:p>
                  </a:txBody>
                  <a:tcPr marL="99060" marR="4953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a:lnSpc>
                          <a:spcPct val="95000"/>
                        </a:lnSpc>
                        <a:spcBef>
                          <a:spcPts val="0"/>
                        </a:spcBef>
                        <a:spcAft>
                          <a:spcPts val="0"/>
                        </a:spcAft>
                      </a:pPr>
                      <a:r>
                        <a:rPr lang="en-US" sz="1100" kern="1200" dirty="0">
                          <a:effectLst/>
                          <a:latin typeface="Verdana" panose="020B0604030504040204" pitchFamily="34" charset="0"/>
                          <a:ea typeface="Verdana" panose="020B0604030504040204" pitchFamily="34" charset="0"/>
                          <a:cs typeface="Verdana" panose="020B0604030504040204" pitchFamily="34" charset="0"/>
                        </a:rPr>
                        <a:t>Fresenius Kabi/Baxter*</a:t>
                      </a:r>
                      <a:endParaRPr lang="en-US" sz="11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defTabSz="914394" rtl="0" eaLnBrk="1" latinLnBrk="0" hangingPunct="1">
                        <a:lnSpc>
                          <a:spcPct val="95000"/>
                        </a:lnSpc>
                        <a:spcBef>
                          <a:spcPts val="0"/>
                        </a:spcBef>
                        <a:spcAft>
                          <a:spcPts val="0"/>
                        </a:spcAft>
                      </a:pPr>
                      <a:r>
                        <a:rPr lang="en-US" sz="1200" kern="1200" dirty="0">
                          <a:effectLst/>
                          <a:latin typeface="Verdana" panose="020B0604030504040204" pitchFamily="34" charset="0"/>
                          <a:ea typeface="Verdana" panose="020B0604030504040204" pitchFamily="34" charset="0"/>
                          <a:cs typeface="Verdana" panose="020B0604030504040204" pitchFamily="34" charset="0"/>
                        </a:rPr>
                        <a:t>B. Braun</a:t>
                      </a:r>
                      <a:endParaRPr lang="en-US" sz="12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0240" marR="4024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defTabSz="914394" rtl="0" eaLnBrk="1" latinLnBrk="0" hangingPunct="1">
                        <a:lnSpc>
                          <a:spcPct val="95000"/>
                        </a:lnSpc>
                        <a:spcBef>
                          <a:spcPts val="0"/>
                        </a:spcBef>
                        <a:spcAft>
                          <a:spcPts val="0"/>
                        </a:spcAft>
                      </a:pPr>
                      <a:r>
                        <a:rPr lang="en-US" sz="1200" kern="1200" dirty="0">
                          <a:effectLst/>
                          <a:latin typeface="Verdana" panose="020B0604030504040204" pitchFamily="34" charset="0"/>
                          <a:ea typeface="Verdana" panose="020B0604030504040204" pitchFamily="34" charset="0"/>
                          <a:cs typeface="Verdana" panose="020B0604030504040204" pitchFamily="34" charset="0"/>
                        </a:rPr>
                        <a:t>Fresenius Kabi</a:t>
                      </a:r>
                      <a:endParaRPr lang="en-US" sz="12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0240" marR="4024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defTabSz="914394" rtl="0" eaLnBrk="1" latinLnBrk="0" hangingPunct="1">
                        <a:lnSpc>
                          <a:spcPct val="95000"/>
                        </a:lnSpc>
                        <a:spcBef>
                          <a:spcPts val="0"/>
                        </a:spcBef>
                        <a:spcAft>
                          <a:spcPts val="0"/>
                        </a:spcAft>
                      </a:pPr>
                      <a:r>
                        <a:rPr lang="en-US" sz="1200" kern="1200" dirty="0">
                          <a:effectLst/>
                          <a:latin typeface="Verdana" panose="020B0604030504040204" pitchFamily="34" charset="0"/>
                          <a:ea typeface="Verdana" panose="020B0604030504040204" pitchFamily="34" charset="0"/>
                          <a:cs typeface="Verdana" panose="020B0604030504040204" pitchFamily="34" charset="0"/>
                        </a:rPr>
                        <a:t>Fresenius Kabi</a:t>
                      </a:r>
                      <a:endParaRPr lang="en-US" sz="1200" kern="12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0240" marR="4024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767042">
                <a:tc>
                  <a:txBody>
                    <a:bodyPr/>
                    <a:lstStyle/>
                    <a:p>
                      <a:pPr marL="0" marR="0" algn="l">
                        <a:lnSpc>
                          <a:spcPct val="95000"/>
                        </a:lnSpc>
                        <a:spcBef>
                          <a:spcPts val="0"/>
                        </a:spcBef>
                        <a:spcAft>
                          <a:spcPts val="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Oil Source</a:t>
                      </a:r>
                    </a:p>
                  </a:txBody>
                  <a:tcPr marL="99060" marR="4953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38BAAE">
                        <a:alpha val="25098"/>
                      </a:srgbClr>
                    </a:solidFill>
                  </a:tcPr>
                </a:tc>
                <a:tc>
                  <a:txBody>
                    <a:bodyPr/>
                    <a:lstStyle/>
                    <a:p>
                      <a:pPr marL="0" marR="0" algn="ctr">
                        <a:lnSpc>
                          <a:spcPct val="95000"/>
                        </a:lnSpc>
                        <a:spcBef>
                          <a:spcPts val="0"/>
                        </a:spcBef>
                        <a:spcAft>
                          <a:spcPts val="0"/>
                        </a:spcAft>
                      </a:pPr>
                      <a:r>
                        <a:rPr lang="en-US" sz="1100" kern="1200" dirty="0">
                          <a:effectLst/>
                          <a:latin typeface="Verdana" panose="020B0604030504040204" pitchFamily="34" charset="0"/>
                          <a:ea typeface="Verdana" panose="020B0604030504040204" pitchFamily="34" charset="0"/>
                          <a:cs typeface="Verdana" panose="020B0604030504040204" pitchFamily="34" charset="0"/>
                        </a:rPr>
                        <a:t>Soybean Oil</a:t>
                      </a:r>
                      <a:endParaRPr lang="en-US" sz="11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0240" marR="4024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95000"/>
                        </a:lnSpc>
                        <a:spcBef>
                          <a:spcPts val="0"/>
                        </a:spcBef>
                        <a:spcAft>
                          <a:spcPts val="0"/>
                        </a:spcAft>
                      </a:pPr>
                      <a:r>
                        <a:rPr lang="en-US" sz="1200" kern="1200" dirty="0">
                          <a:effectLst/>
                          <a:latin typeface="Verdana" panose="020B0604030504040204" pitchFamily="34" charset="0"/>
                          <a:ea typeface="Verdana" panose="020B0604030504040204" pitchFamily="34" charset="0"/>
                          <a:cs typeface="Verdana" panose="020B0604030504040204" pitchFamily="34" charset="0"/>
                        </a:rPr>
                        <a:t>Soybean Oil</a:t>
                      </a:r>
                      <a:endParaRPr lang="en-US" sz="12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0240" marR="4024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marL="0" marR="0" algn="ctr" defTabSz="914394" rtl="0" eaLnBrk="1" latinLnBrk="0" hangingPunct="1">
                        <a:lnSpc>
                          <a:spcPct val="95000"/>
                        </a:lnSpc>
                        <a:spcBef>
                          <a:spcPts val="0"/>
                        </a:spcBef>
                        <a:spcAft>
                          <a:spcPts val="0"/>
                        </a:spcAft>
                      </a:pPr>
                      <a:r>
                        <a:rPr lang="en-US" sz="1200" kern="1200" dirty="0">
                          <a:effectLst/>
                          <a:latin typeface="Verdana" panose="020B0604030504040204" pitchFamily="34" charset="0"/>
                          <a:ea typeface="Verdana" panose="020B0604030504040204" pitchFamily="34" charset="0"/>
                          <a:cs typeface="Verdana" panose="020B0604030504040204" pitchFamily="34" charset="0"/>
                        </a:rPr>
                        <a:t>Soybean Oil 30%</a:t>
                      </a:r>
                    </a:p>
                    <a:p>
                      <a:pPr marL="0" marR="0" algn="ctr" defTabSz="914394" rtl="0" eaLnBrk="1" latinLnBrk="0" hangingPunct="1">
                        <a:lnSpc>
                          <a:spcPct val="95000"/>
                        </a:lnSpc>
                        <a:spcBef>
                          <a:spcPts val="0"/>
                        </a:spcBef>
                        <a:spcAft>
                          <a:spcPts val="0"/>
                        </a:spcAft>
                      </a:pPr>
                      <a:r>
                        <a:rPr lang="en-US" sz="1200" kern="1200" dirty="0">
                          <a:effectLst/>
                          <a:latin typeface="Verdana" panose="020B0604030504040204" pitchFamily="34" charset="0"/>
                          <a:ea typeface="Verdana" panose="020B0604030504040204" pitchFamily="34" charset="0"/>
                          <a:cs typeface="Verdana" panose="020B0604030504040204" pitchFamily="34" charset="0"/>
                        </a:rPr>
                        <a:t>MCT 30%</a:t>
                      </a:r>
                    </a:p>
                    <a:p>
                      <a:pPr marL="0" marR="0" algn="ctr" defTabSz="914394" rtl="0" eaLnBrk="1" latinLnBrk="0" hangingPunct="1">
                        <a:lnSpc>
                          <a:spcPct val="95000"/>
                        </a:lnSpc>
                        <a:spcBef>
                          <a:spcPts val="0"/>
                        </a:spcBef>
                        <a:spcAft>
                          <a:spcPts val="0"/>
                        </a:spcAft>
                      </a:pPr>
                      <a:r>
                        <a:rPr lang="en-US" sz="1200" kern="1200" dirty="0">
                          <a:effectLst/>
                          <a:latin typeface="Verdana" panose="020B0604030504040204" pitchFamily="34" charset="0"/>
                          <a:ea typeface="Verdana" panose="020B0604030504040204" pitchFamily="34" charset="0"/>
                          <a:cs typeface="Verdana" panose="020B0604030504040204" pitchFamily="34" charset="0"/>
                        </a:rPr>
                        <a:t>Olive Oil 25%</a:t>
                      </a:r>
                    </a:p>
                    <a:p>
                      <a:pPr marL="0" marR="0" algn="ctr" defTabSz="914394" rtl="0" eaLnBrk="1" latinLnBrk="0" hangingPunct="1">
                        <a:lnSpc>
                          <a:spcPct val="95000"/>
                        </a:lnSpc>
                        <a:spcBef>
                          <a:spcPts val="0"/>
                        </a:spcBef>
                        <a:spcAft>
                          <a:spcPts val="0"/>
                        </a:spcAft>
                      </a:pPr>
                      <a:r>
                        <a:rPr lang="en-US" sz="1200" kern="1200" dirty="0">
                          <a:effectLst/>
                          <a:latin typeface="Verdana" panose="020B0604030504040204" pitchFamily="34" charset="0"/>
                          <a:ea typeface="Verdana" panose="020B0604030504040204" pitchFamily="34" charset="0"/>
                          <a:cs typeface="Verdana" panose="020B0604030504040204" pitchFamily="34" charset="0"/>
                        </a:rPr>
                        <a:t>Fish Oil 15%</a:t>
                      </a:r>
                      <a:endParaRPr lang="en-US" sz="12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0240" marR="4024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alpha val="29804"/>
                      </a:srgbClr>
                    </a:solidFill>
                  </a:tcPr>
                </a:tc>
                <a:tc>
                  <a:txBody>
                    <a:bodyPr/>
                    <a:lstStyle/>
                    <a:p>
                      <a:pPr algn="ctr"/>
                      <a:r>
                        <a:rPr lang="en-US" sz="1200" kern="1200" dirty="0">
                          <a:effectLst/>
                          <a:latin typeface="Verdana" panose="020B0604030504040204" pitchFamily="34" charset="0"/>
                          <a:ea typeface="Verdana" panose="020B0604030504040204" pitchFamily="34" charset="0"/>
                          <a:cs typeface="Verdana" panose="020B0604030504040204" pitchFamily="34" charset="0"/>
                        </a:rPr>
                        <a:t>Fish Oil </a:t>
                      </a:r>
                      <a:endParaRPr lang="en-US" sz="1200" kern="12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0240" marR="4024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234290">
                <a:tc>
                  <a:txBody>
                    <a:bodyPr/>
                    <a:lstStyle/>
                    <a:p>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Indication</a:t>
                      </a:r>
                    </a:p>
                  </a:txBody>
                  <a:tcPr marL="80479" marR="4024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Adults &amp; Pediatrics</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0" marR="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Adults &amp; Pediatrics</a:t>
                      </a:r>
                      <a:endPar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Adults &amp; Pediatrics</a:t>
                      </a:r>
                      <a:endPar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defTabSz="914394" rtl="0" eaLnBrk="1" latinLnBrk="0" hangingPunct="1">
                        <a:lnSpc>
                          <a:spcPct val="95000"/>
                        </a:lnSpc>
                        <a:spcBef>
                          <a:spcPts val="0"/>
                        </a:spcBef>
                        <a:spcAft>
                          <a:spcPts val="0"/>
                        </a:spcAft>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Pediatrics</a:t>
                      </a:r>
                    </a:p>
                  </a:txBody>
                  <a:tcPr marL="0" marR="0" marT="37138" marB="3713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60323629"/>
                  </a:ext>
                </a:extLst>
              </a:tr>
            </a:tbl>
          </a:graphicData>
        </a:graphic>
      </p:graphicFrame>
      <p:sp>
        <p:nvSpPr>
          <p:cNvPr id="8" name="Title 2">
            <a:extLst>
              <a:ext uri="{FF2B5EF4-FFF2-40B4-BE49-F238E27FC236}">
                <a16:creationId xmlns:a16="http://schemas.microsoft.com/office/drawing/2014/main" id="{65F68665-4455-4169-87C1-C819D3B56F22}"/>
              </a:ext>
            </a:extLst>
          </p:cNvPr>
          <p:cNvSpPr>
            <a:spLocks noGrp="1"/>
          </p:cNvSpPr>
          <p:nvPr>
            <p:ph type="title"/>
          </p:nvPr>
        </p:nvSpPr>
        <p:spPr/>
        <p:txBody>
          <a:bodyPr/>
          <a:lstStyle/>
          <a:p>
            <a:r>
              <a:rPr lang="en-US" altLang="en-US" dirty="0"/>
              <a:t>ILE composition comparison</a:t>
            </a:r>
            <a:endParaRPr lang="en-US" dirty="0"/>
          </a:p>
        </p:txBody>
      </p:sp>
      <p:sp>
        <p:nvSpPr>
          <p:cNvPr id="6" name="Rectangle 4">
            <a:extLst>
              <a:ext uri="{FF2B5EF4-FFF2-40B4-BE49-F238E27FC236}">
                <a16:creationId xmlns:a16="http://schemas.microsoft.com/office/drawing/2014/main" id="{888DFF77-E385-4F99-B289-53B9D35C83E5}"/>
              </a:ext>
            </a:extLst>
          </p:cNvPr>
          <p:cNvSpPr>
            <a:spLocks noChangeArrowheads="1"/>
          </p:cNvSpPr>
          <p:nvPr/>
        </p:nvSpPr>
        <p:spPr bwMode="auto">
          <a:xfrm>
            <a:off x="723900" y="5587857"/>
            <a:ext cx="10922000" cy="916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54864" anchor="b"/>
          <a:lstStyle/>
          <a:p>
            <a:pPr>
              <a:lnSpc>
                <a:spcPct val="85000"/>
              </a:lnSpc>
              <a:spcBef>
                <a:spcPts val="200"/>
              </a:spcBef>
              <a:tabLst>
                <a:tab pos="8248650" algn="r"/>
              </a:tabLst>
            </a:pPr>
            <a:r>
              <a:rPr lang="en-US" alt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*Distributed by; †Internal Data   ND=No Data 	</a:t>
            </a:r>
          </a:p>
          <a:p>
            <a:pPr>
              <a:lnSpc>
                <a:spcPct val="85000"/>
              </a:lnSpc>
              <a:spcBef>
                <a:spcPts val="200"/>
              </a:spcBef>
              <a:tabLst>
                <a:tab pos="8248650" algn="r"/>
              </a:tabLst>
            </a:pPr>
            <a:r>
              <a:rPr lang="en-US" alt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1. Intralipid 20% Prescribing Information. Fresenius </a:t>
            </a:r>
            <a:r>
              <a:rPr lang="en-US" alt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Kabi</a:t>
            </a:r>
            <a:r>
              <a:rPr lang="en-US" alt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USA, LLC. 2022. 2. </a:t>
            </a:r>
            <a:r>
              <a:rPr lang="en-US" alt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Nutrilipid</a:t>
            </a:r>
            <a:r>
              <a:rPr lang="en-US" alt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Prescribing Information. B. Braun Medical Inc. 2014. 3. </a:t>
            </a:r>
            <a:r>
              <a:rPr lang="en-US" alt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SMOFlipid</a:t>
            </a:r>
            <a:r>
              <a:rPr lang="en-US" alt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Prescribing Information, Fresenius </a:t>
            </a:r>
            <a:r>
              <a:rPr lang="en-US" alt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Kabi</a:t>
            </a:r>
            <a:r>
              <a:rPr lang="en-US" alt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USA, LLC. 2022. 4. Omegaven Prescribing Information, Fresenius </a:t>
            </a:r>
            <a:r>
              <a:rPr lang="en-US" alt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Kabi</a:t>
            </a:r>
            <a:r>
              <a:rPr lang="en-US" alt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USA, LLC. 2020. 5.</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Le HD, Meisel JA, de Meijer VE,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Gura</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KM,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Puder</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M. The essentiality of arachidonic acid and docosahexaenoic acid. </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Prostaglandins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Leukot</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Essent Fatty Acids</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2009;81(2-3):165-170. </a:t>
            </a:r>
            <a:r>
              <a:rPr lang="en-US" alt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6. </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Vanek VW,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Seidner</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DL, Allen P, et al. A.S.P.E.N. position paper: Clinical role for alternative intravenous fat emulsions.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Clin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Pract</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2012;27(2):150-192.  </a:t>
            </a:r>
            <a:r>
              <a:rPr lang="en-US" alt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7. </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Vanek VW, </a:t>
            </a:r>
            <a:r>
              <a:rPr lang="en-US" sz="9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Seidner</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DL, Allen P, et al. Update to A.S.P.E.N. position paper: clinical role for alternative intravenous fat emulsions.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9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Clin </a:t>
            </a:r>
            <a:r>
              <a:rPr lang="en-US" sz="9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Pract</a:t>
            </a:r>
            <a:r>
              <a:rPr 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2014;29(6):841. </a:t>
            </a:r>
            <a:endParaRPr lang="en-US" altLang="en-US" sz="9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0" name="Table 9">
            <a:extLst>
              <a:ext uri="{FF2B5EF4-FFF2-40B4-BE49-F238E27FC236}">
                <a16:creationId xmlns:a16="http://schemas.microsoft.com/office/drawing/2014/main" id="{54167500-0BEB-4D84-B61C-5D96CC668918}"/>
              </a:ext>
            </a:extLst>
          </p:cNvPr>
          <p:cNvGraphicFramePr>
            <a:graphicFrameLocks noGrp="1"/>
          </p:cNvGraphicFramePr>
          <p:nvPr>
            <p:extLst>
              <p:ext uri="{D42A27DB-BD31-4B8C-83A1-F6EECF244321}">
                <p14:modId xmlns:p14="http://schemas.microsoft.com/office/powerpoint/2010/main" val="2394643055"/>
              </p:ext>
            </p:extLst>
          </p:nvPr>
        </p:nvGraphicFramePr>
        <p:xfrm>
          <a:off x="1022786" y="3101308"/>
          <a:ext cx="10146426" cy="2358350"/>
        </p:xfrm>
        <a:graphic>
          <a:graphicData uri="http://schemas.openxmlformats.org/drawingml/2006/table">
            <a:tbl>
              <a:tblPr firstRow="1" bandRow="1">
                <a:tableStyleId>{8EC20E35-A176-4012-BC5E-935CFFF8708E}</a:tableStyleId>
              </a:tblPr>
              <a:tblGrid>
                <a:gridCol w="2828778">
                  <a:extLst>
                    <a:ext uri="{9D8B030D-6E8A-4147-A177-3AD203B41FA5}">
                      <a16:colId xmlns:a16="http://schemas.microsoft.com/office/drawing/2014/main" val="828272932"/>
                    </a:ext>
                  </a:extLst>
                </a:gridCol>
                <a:gridCol w="1829412">
                  <a:extLst>
                    <a:ext uri="{9D8B030D-6E8A-4147-A177-3AD203B41FA5}">
                      <a16:colId xmlns:a16="http://schemas.microsoft.com/office/drawing/2014/main" val="3454419838"/>
                    </a:ext>
                  </a:extLst>
                </a:gridCol>
                <a:gridCol w="1829412">
                  <a:extLst>
                    <a:ext uri="{9D8B030D-6E8A-4147-A177-3AD203B41FA5}">
                      <a16:colId xmlns:a16="http://schemas.microsoft.com/office/drawing/2014/main" val="2079173378"/>
                    </a:ext>
                  </a:extLst>
                </a:gridCol>
                <a:gridCol w="1829412">
                  <a:extLst>
                    <a:ext uri="{9D8B030D-6E8A-4147-A177-3AD203B41FA5}">
                      <a16:colId xmlns:a16="http://schemas.microsoft.com/office/drawing/2014/main" val="1903854030"/>
                    </a:ext>
                  </a:extLst>
                </a:gridCol>
                <a:gridCol w="1829412">
                  <a:extLst>
                    <a:ext uri="{9D8B030D-6E8A-4147-A177-3AD203B41FA5}">
                      <a16:colId xmlns:a16="http://schemas.microsoft.com/office/drawing/2014/main" val="3829157356"/>
                    </a:ext>
                  </a:extLst>
                </a:gridCol>
              </a:tblGrid>
              <a:tr h="288334">
                <a:tc gridSpan="5">
                  <a:txBody>
                    <a:bodyPr/>
                    <a:lstStyle/>
                    <a:p>
                      <a:pPr algn="ctr"/>
                      <a:r>
                        <a:rPr lang="en-US" sz="1200" b="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Fat Composition (Mean value or range % by weight )</a:t>
                      </a:r>
                      <a:r>
                        <a:rPr lang="en-US" sz="1200" b="0" baseline="30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1-7</a:t>
                      </a:r>
                      <a:r>
                        <a:rPr lang="en-US" sz="1200" b="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en-US" b="0" dirty="0">
                        <a:latin typeface="Verdana" panose="020B0604030504040204" pitchFamily="34" charset="0"/>
                        <a:ea typeface="Verdana" panose="020B0604030504040204" pitchFamily="34" charset="0"/>
                        <a:cs typeface="Verdana" panose="020B0604030504040204" pitchFamily="34" charset="0"/>
                      </a:endParaRPr>
                    </a:p>
                  </a:txBody>
                  <a:tcPr marL="99060" marR="4953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rgbClr val="38BAAE"/>
                    </a:solidFill>
                  </a:tcPr>
                </a:tc>
                <a:tc hMerge="1">
                  <a:txBody>
                    <a:bodyPr/>
                    <a:lstStyle/>
                    <a:p>
                      <a:pPr algn="ctr"/>
                      <a:r>
                        <a:rPr lang="en-US" sz="1200" b="1" dirty="0">
                          <a:solidFill>
                            <a:schemeClr val="bg1"/>
                          </a:solidFill>
                          <a:effectLst/>
                        </a:rPr>
                        <a:t>Fat Composition (Mean value or range % by weight )</a:t>
                      </a:r>
                      <a:r>
                        <a:rPr lang="en-US" sz="1200" b="1" baseline="30000" dirty="0">
                          <a:solidFill>
                            <a:schemeClr val="bg1"/>
                          </a:solidFill>
                          <a:effectLst/>
                        </a:rPr>
                        <a:t>1-7</a:t>
                      </a:r>
                      <a:r>
                        <a:rPr lang="en-US" sz="1200" b="1" dirty="0">
                          <a:solidFill>
                            <a:schemeClr val="bg1"/>
                          </a:solidFill>
                          <a:effectLst/>
                        </a:rPr>
                        <a:t> </a:t>
                      </a:r>
                      <a:endParaRPr lang="en-US" dirty="0"/>
                    </a:p>
                  </a:txBody>
                  <a:tcPr marL="99060" marR="4953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38BAAE"/>
                    </a:solidFill>
                  </a:tcPr>
                </a:tc>
                <a:tc hMerge="1">
                  <a:txBody>
                    <a:bodyPr/>
                    <a:lstStyle/>
                    <a:p>
                      <a:pPr marL="0" marR="0" algn="l" defTabSz="914394" rtl="0" eaLnBrk="1" latinLnBrk="0" hangingPunct="1">
                        <a:lnSpc>
                          <a:spcPct val="95000"/>
                        </a:lnSpc>
                        <a:spcBef>
                          <a:spcPts val="0"/>
                        </a:spcBef>
                        <a:spcAft>
                          <a:spcPts val="0"/>
                        </a:spcAft>
                      </a:pPr>
                      <a:endParaRPr lang="en-US" sz="1000" kern="1200" dirty="0">
                        <a:solidFill>
                          <a:schemeClr val="accent1">
                            <a:lumMod val="50000"/>
                          </a:schemeClr>
                        </a:solidFill>
                        <a:effectLst/>
                        <a:latin typeface="+mn-lt"/>
                        <a:ea typeface="+mn-ea"/>
                        <a:cs typeface="+mn-cs"/>
                      </a:endParaRPr>
                    </a:p>
                  </a:txBody>
                  <a:tcPr marL="45720" marR="45720" anchor="ctr">
                    <a:lnL w="12700" cap="flat" cmpd="sng" algn="ctr">
                      <a:solidFill>
                        <a:srgbClr val="FF9933"/>
                      </a:solidFill>
                      <a:prstDash val="solid"/>
                      <a:round/>
                      <a:headEnd type="none" w="med" len="med"/>
                      <a:tailEnd type="none" w="med" len="med"/>
                    </a:lnL>
                    <a:lnR w="12700" cap="flat" cmpd="sng" algn="ctr">
                      <a:solidFill>
                        <a:srgbClr val="FF9933"/>
                      </a:solidFill>
                      <a:prstDash val="solid"/>
                      <a:round/>
                      <a:headEnd type="none" w="med" len="med"/>
                      <a:tailEnd type="none" w="med" len="med"/>
                    </a:lnR>
                    <a:lnT w="12700" cap="flat" cmpd="sng" algn="ctr">
                      <a:solidFill>
                        <a:srgbClr val="FF9933"/>
                      </a:solidFill>
                      <a:prstDash val="solid"/>
                      <a:round/>
                      <a:headEnd type="none" w="med" len="med"/>
                      <a:tailEnd type="none" w="med" len="med"/>
                    </a:lnT>
                    <a:lnB w="12700" cap="flat" cmpd="sng" algn="ctr">
                      <a:solidFill>
                        <a:srgbClr val="FF9933"/>
                      </a:solidFill>
                      <a:prstDash val="solid"/>
                      <a:round/>
                      <a:headEnd type="none" w="med" len="med"/>
                      <a:tailEnd type="none" w="med" len="med"/>
                    </a:lnB>
                    <a:solidFill>
                      <a:schemeClr val="accent5">
                        <a:lumMod val="40000"/>
                        <a:lumOff val="60000"/>
                      </a:schemeClr>
                    </a:solidFill>
                  </a:tcPr>
                </a:tc>
                <a:tc hMerge="1">
                  <a:txBody>
                    <a:bodyPr/>
                    <a:lstStyle/>
                    <a:p>
                      <a:pPr marL="0" marR="0" algn="l" defTabSz="914394" rtl="0" eaLnBrk="1" latinLnBrk="0" hangingPunct="1">
                        <a:lnSpc>
                          <a:spcPct val="95000"/>
                        </a:lnSpc>
                        <a:spcBef>
                          <a:spcPts val="0"/>
                        </a:spcBef>
                        <a:spcAft>
                          <a:spcPts val="0"/>
                        </a:spcAft>
                      </a:pPr>
                      <a:endParaRPr lang="en-US" sz="1000" kern="1200" dirty="0">
                        <a:solidFill>
                          <a:schemeClr val="accent1">
                            <a:lumMod val="50000"/>
                          </a:schemeClr>
                        </a:solidFill>
                        <a:effectLst/>
                        <a:latin typeface="+mn-lt"/>
                        <a:ea typeface="+mn-ea"/>
                        <a:cs typeface="+mn-cs"/>
                      </a:endParaRPr>
                    </a:p>
                  </a:txBody>
                  <a:tcPr marL="45720" marR="45720" anchor="ctr">
                    <a:lnR w="12700" cap="flat" cmpd="sng" algn="ctr">
                      <a:solidFill>
                        <a:srgbClr val="FF9933"/>
                      </a:solidFill>
                      <a:prstDash val="solid"/>
                      <a:round/>
                      <a:headEnd type="none" w="med" len="med"/>
                      <a:tailEnd type="none" w="med" len="med"/>
                    </a:lnR>
                    <a:lnB w="12700" cap="flat" cmpd="sng" algn="ctr">
                      <a:solidFill>
                        <a:srgbClr val="FF9933"/>
                      </a:solidFill>
                      <a:prstDash val="solid"/>
                      <a:round/>
                      <a:headEnd type="none" w="med" len="med"/>
                      <a:tailEnd type="none" w="med" len="med"/>
                    </a:lnB>
                    <a:solidFill>
                      <a:schemeClr val="accent5">
                        <a:lumMod val="40000"/>
                        <a:lumOff val="60000"/>
                      </a:schemeClr>
                    </a:solidFill>
                  </a:tcPr>
                </a:tc>
                <a:tc hMerge="1">
                  <a:txBody>
                    <a:bodyPr/>
                    <a:lstStyle/>
                    <a:p>
                      <a:pPr marL="0" marR="0" algn="ctr">
                        <a:lnSpc>
                          <a:spcPct val="95000"/>
                        </a:lnSpc>
                        <a:spcBef>
                          <a:spcPts val="0"/>
                        </a:spcBef>
                        <a:spcAft>
                          <a:spcPts val="0"/>
                        </a:spcAft>
                      </a:pPr>
                      <a:endParaRPr lang="en-US" sz="1200" b="1" baseline="30000" dirty="0">
                        <a:solidFill>
                          <a:schemeClr val="bg1"/>
                        </a:solidFill>
                        <a:effectLst/>
                      </a:endParaRPr>
                    </a:p>
                  </a:txBody>
                  <a:tcPr marL="99060" marR="4953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557825287"/>
                  </a:ext>
                </a:extLst>
              </a:tr>
              <a:tr h="258752">
                <a:tc>
                  <a:txBody>
                    <a:bodyPr/>
                    <a:lstStyle/>
                    <a:p>
                      <a:pPr marL="0" marR="0" algn="l">
                        <a:lnSpc>
                          <a:spcPct val="95000"/>
                        </a:lnSpc>
                        <a:spcBef>
                          <a:spcPts val="0"/>
                        </a:spcBef>
                        <a:spcAft>
                          <a:spcPts val="0"/>
                        </a:spcAft>
                      </a:pP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Linoleic (omega-6)</a:t>
                      </a:r>
                    </a:p>
                  </a:txBody>
                  <a:tcPr marL="80479" marR="40240" marT="14856" marB="14856"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c>
                  <a:txBody>
                    <a:bodyPr/>
                    <a:lstStyle/>
                    <a:p>
                      <a:pPr marL="0" marR="0" algn="ctr">
                        <a:lnSpc>
                          <a:spcPct val="95000"/>
                        </a:lnSpc>
                        <a:spcBef>
                          <a:spcPts val="0"/>
                        </a:spcBef>
                        <a:spcAft>
                          <a:spcPts val="0"/>
                        </a:spcAft>
                      </a:pP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44-62</a:t>
                      </a:r>
                      <a:endParaRPr lang="en-US" sz="1200" b="1" kern="12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48-58</a:t>
                      </a: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17.5</a:t>
                      </a:r>
                      <a:endPar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1.5</a:t>
                      </a: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69504093"/>
                  </a:ext>
                </a:extLst>
              </a:tr>
              <a:tr h="258752">
                <a:tc>
                  <a:txBody>
                    <a:bodyPr/>
                    <a:lstStyle/>
                    <a:p>
                      <a:pPr marL="0" marR="0" algn="l">
                        <a:lnSpc>
                          <a:spcPct val="95000"/>
                        </a:lnSpc>
                        <a:spcBef>
                          <a:spcPts val="0"/>
                        </a:spcBef>
                        <a:spcAft>
                          <a:spcPts val="0"/>
                        </a:spcAft>
                      </a:pPr>
                      <a:r>
                        <a:rPr lang="el-GR"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Α</a:t>
                      </a:r>
                      <a:r>
                        <a:rPr lang="en-US" sz="1200" b="0" kern="1200" dirty="0" err="1">
                          <a:solidFill>
                            <a:schemeClr val="tx1"/>
                          </a:solidFill>
                          <a:effectLst/>
                          <a:latin typeface="Verdana" panose="020B0604030504040204" pitchFamily="34" charset="0"/>
                          <a:ea typeface="Verdana" panose="020B0604030504040204" pitchFamily="34" charset="0"/>
                          <a:cs typeface="Verdana" panose="020B0604030504040204" pitchFamily="34" charset="0"/>
                        </a:rPr>
                        <a:t>lpha</a:t>
                      </a: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-Linolenic (omega-3)</a:t>
                      </a:r>
                    </a:p>
                  </a:txBody>
                  <a:tcPr marL="80479" marR="40240" marT="14856" marB="14856"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rgbClr val="38BAAE">
                        <a:alpha val="25098"/>
                      </a:srgbClr>
                    </a:solidFill>
                  </a:tcPr>
                </a:tc>
                <a:tc>
                  <a:txBody>
                    <a:bodyPr/>
                    <a:lstStyle/>
                    <a:p>
                      <a:pPr marL="0" marR="0" algn="ctr">
                        <a:lnSpc>
                          <a:spcPct val="95000"/>
                        </a:lnSpc>
                        <a:spcBef>
                          <a:spcPts val="0"/>
                        </a:spcBef>
                        <a:spcAft>
                          <a:spcPts val="0"/>
                        </a:spcAft>
                      </a:pPr>
                      <a:r>
                        <a:rPr lang="en-US" sz="1200" b="0" kern="1200" dirty="0">
                          <a:effectLst/>
                          <a:latin typeface="Verdana" panose="020B0604030504040204" pitchFamily="34" charset="0"/>
                          <a:ea typeface="Verdana" panose="020B0604030504040204" pitchFamily="34" charset="0"/>
                          <a:cs typeface="Verdana" panose="020B0604030504040204" pitchFamily="34" charset="0"/>
                        </a:rPr>
                        <a:t>4-11</a:t>
                      </a:r>
                      <a:endParaRPr lang="en-US" sz="1200" b="1" kern="12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4-11</a:t>
                      </a: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2.25</a:t>
                      </a:r>
                      <a:endPar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alpha val="25098"/>
                      </a:srgbClr>
                    </a:solidFill>
                  </a:tcPr>
                </a:tc>
                <a:tc>
                  <a:txBody>
                    <a:bodyPr/>
                    <a:lstStyle/>
                    <a:p>
                      <a:pPr marL="0" marR="0" algn="ctr">
                        <a:lnSpc>
                          <a:spcPct val="115000"/>
                        </a:lnSpc>
                        <a:spcBef>
                          <a:spcPts val="0"/>
                        </a:spcBef>
                        <a:spcAft>
                          <a:spcPts val="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1.1</a:t>
                      </a: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99876461"/>
                  </a:ext>
                </a:extLst>
              </a:tr>
              <a:tr h="258752">
                <a:tc>
                  <a:txBody>
                    <a:bodyPr/>
                    <a:lstStyle/>
                    <a:p>
                      <a:pPr marL="0" marR="0" algn="l">
                        <a:lnSpc>
                          <a:spcPct val="95000"/>
                        </a:lnSpc>
                        <a:spcBef>
                          <a:spcPts val="0"/>
                        </a:spcBef>
                        <a:spcAft>
                          <a:spcPts val="0"/>
                        </a:spcAft>
                      </a:pPr>
                      <a:r>
                        <a:rPr lang="en-US" sz="1200" b="0" kern="1200" dirty="0" err="1">
                          <a:solidFill>
                            <a:schemeClr val="tx1"/>
                          </a:solidFill>
                          <a:effectLst/>
                          <a:latin typeface="Verdana" panose="020B0604030504040204" pitchFamily="34" charset="0"/>
                          <a:ea typeface="Verdana" panose="020B0604030504040204" pitchFamily="34" charset="0"/>
                          <a:cs typeface="Verdana" panose="020B0604030504040204" pitchFamily="34" charset="0"/>
                        </a:rPr>
                        <a:t>Eicosapentaenoic</a:t>
                      </a: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(EPA omega-3)</a:t>
                      </a:r>
                    </a:p>
                  </a:txBody>
                  <a:tcPr marL="80479" marR="40240" marT="14856" marB="14856"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c>
                  <a:txBody>
                    <a:bodyPr/>
                    <a:lstStyle/>
                    <a:p>
                      <a:pPr marL="0" marR="0" algn="ctr">
                        <a:lnSpc>
                          <a:spcPct val="95000"/>
                        </a:lnSpc>
                        <a:spcBef>
                          <a:spcPts val="0"/>
                        </a:spcBef>
                        <a:spcAft>
                          <a:spcPts val="0"/>
                        </a:spcAft>
                      </a:pPr>
                      <a:r>
                        <a:rPr lang="en-US" sz="1200" b="0" kern="1200" dirty="0">
                          <a:effectLst/>
                          <a:latin typeface="Verdana" panose="020B0604030504040204" pitchFamily="34" charset="0"/>
                          <a:ea typeface="Verdana" panose="020B0604030504040204" pitchFamily="34" charset="0"/>
                          <a:cs typeface="Verdana" panose="020B0604030504040204" pitchFamily="34" charset="0"/>
                        </a:rPr>
                        <a:t>0</a:t>
                      </a:r>
                      <a:endParaRPr lang="en-US" sz="1200" b="1" kern="12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0</a:t>
                      </a: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1-3.5</a:t>
                      </a:r>
                      <a:endPar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13-26</a:t>
                      </a: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27250250"/>
                  </a:ext>
                </a:extLst>
              </a:tr>
              <a:tr h="258752">
                <a:tc>
                  <a:txBody>
                    <a:bodyPr/>
                    <a:lstStyle/>
                    <a:p>
                      <a:pPr marL="0" marR="0" algn="l">
                        <a:lnSpc>
                          <a:spcPct val="95000"/>
                        </a:lnSpc>
                        <a:spcBef>
                          <a:spcPts val="0"/>
                        </a:spcBef>
                        <a:spcAft>
                          <a:spcPts val="0"/>
                        </a:spcAft>
                      </a:pP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Docosahexaenoic (DHA omega-3)</a:t>
                      </a:r>
                    </a:p>
                  </a:txBody>
                  <a:tcPr marL="80479" marR="40240" marT="14856" marB="14856"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rgbClr val="38BAAE">
                        <a:alpha val="25098"/>
                      </a:srgbClr>
                    </a:solidFill>
                  </a:tcPr>
                </a:tc>
                <a:tc>
                  <a:txBody>
                    <a:bodyPr/>
                    <a:lstStyle/>
                    <a:p>
                      <a:pPr marL="0" marR="0" algn="ctr">
                        <a:lnSpc>
                          <a:spcPct val="95000"/>
                        </a:lnSpc>
                        <a:spcBef>
                          <a:spcPts val="0"/>
                        </a:spcBef>
                        <a:spcAft>
                          <a:spcPts val="0"/>
                        </a:spcAft>
                      </a:pPr>
                      <a:r>
                        <a:rPr lang="en-US" sz="1200" b="0" kern="1200" dirty="0">
                          <a:effectLst/>
                          <a:latin typeface="Verdana" panose="020B0604030504040204" pitchFamily="34" charset="0"/>
                          <a:ea typeface="Verdana" panose="020B0604030504040204" pitchFamily="34" charset="0"/>
                          <a:cs typeface="Verdana" panose="020B0604030504040204" pitchFamily="34" charset="0"/>
                        </a:rPr>
                        <a:t>0</a:t>
                      </a:r>
                      <a:endParaRPr lang="en-US" sz="1200" b="1" kern="12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0</a:t>
                      </a: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1-3.5</a:t>
                      </a:r>
                      <a:endPar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alpha val="25882"/>
                      </a:srgbClr>
                    </a:solidFill>
                  </a:tcPr>
                </a:tc>
                <a:tc>
                  <a:txBody>
                    <a:bodyPr/>
                    <a:lstStyle/>
                    <a:p>
                      <a:pPr marL="0" marR="0" algn="ctr">
                        <a:lnSpc>
                          <a:spcPct val="115000"/>
                        </a:lnSpc>
                        <a:spcBef>
                          <a:spcPts val="0"/>
                        </a:spcBef>
                        <a:spcAft>
                          <a:spcPts val="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14-27</a:t>
                      </a: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90809381"/>
                  </a:ext>
                </a:extLst>
              </a:tr>
              <a:tr h="258752">
                <a:tc>
                  <a:txBody>
                    <a:bodyPr/>
                    <a:lstStyle/>
                    <a:p>
                      <a:pPr marL="0" marR="0" algn="l">
                        <a:lnSpc>
                          <a:spcPct val="95000"/>
                        </a:lnSpc>
                        <a:spcBef>
                          <a:spcPts val="0"/>
                        </a:spcBef>
                        <a:spcAft>
                          <a:spcPts val="0"/>
                        </a:spcAft>
                      </a:pP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Oleic (omega-9)</a:t>
                      </a:r>
                    </a:p>
                  </a:txBody>
                  <a:tcPr marL="80479" marR="40240" marT="14856" marB="14856"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c>
                  <a:txBody>
                    <a:bodyPr/>
                    <a:lstStyle/>
                    <a:p>
                      <a:pPr marL="0" marR="0" algn="ctr">
                        <a:lnSpc>
                          <a:spcPct val="95000"/>
                        </a:lnSpc>
                        <a:spcBef>
                          <a:spcPts val="0"/>
                        </a:spcBef>
                        <a:spcAft>
                          <a:spcPts val="0"/>
                        </a:spcAft>
                      </a:pP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19-30</a:t>
                      </a:r>
                      <a:endParaRPr lang="en-US" sz="1200" b="1" kern="12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0240" marR="40240" marT="14856" marB="1485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17-30</a:t>
                      </a: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23-35</a:t>
                      </a:r>
                      <a:endPar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4-11</a:t>
                      </a:r>
                    </a:p>
                  </a:txBody>
                  <a:tcPr marL="59333" marR="59333" marT="14962" marB="1496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41122313"/>
                  </a:ext>
                </a:extLst>
              </a:tr>
              <a:tr h="258752">
                <a:tc>
                  <a:txBody>
                    <a:bodyPr/>
                    <a:lstStyle/>
                    <a:p>
                      <a:pPr marL="0" marR="0" algn="l">
                        <a:lnSpc>
                          <a:spcPct val="95000"/>
                        </a:lnSpc>
                        <a:spcBef>
                          <a:spcPts val="0"/>
                        </a:spcBef>
                        <a:spcAft>
                          <a:spcPts val="0"/>
                        </a:spcAft>
                      </a:pP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Arachidonic (omega-6)</a:t>
                      </a:r>
                    </a:p>
                  </a:txBody>
                  <a:tcPr marL="80479" marR="40240" marT="14856" marB="14856"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rgbClr val="38BAAE">
                        <a:alpha val="25098"/>
                      </a:srgbClr>
                    </a:solidFill>
                  </a:tcPr>
                </a:tc>
                <a:tc>
                  <a:txBody>
                    <a:bodyPr/>
                    <a:lstStyle/>
                    <a:p>
                      <a:pPr marL="0" marR="0" algn="ctr">
                        <a:lnSpc>
                          <a:spcPct val="95000"/>
                        </a:lnSpc>
                        <a:spcBef>
                          <a:spcPts val="0"/>
                        </a:spcBef>
                        <a:spcAft>
                          <a:spcPts val="0"/>
                        </a:spcAft>
                      </a:pPr>
                      <a:r>
                        <a:rPr lang="en-US" sz="1200" b="0" kern="1200" dirty="0">
                          <a:effectLst/>
                          <a:latin typeface="Verdana" panose="020B0604030504040204" pitchFamily="34" charset="0"/>
                          <a:ea typeface="Verdana" panose="020B0604030504040204" pitchFamily="34" charset="0"/>
                          <a:cs typeface="Verdana" panose="020B0604030504040204" pitchFamily="34" charset="0"/>
                        </a:rPr>
                        <a:t>0</a:t>
                      </a:r>
                      <a:endParaRPr lang="en-US" sz="1200" b="1" kern="12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0240" marR="40240" marT="14856" marB="1485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95000"/>
                        </a:lnSpc>
                        <a:spcBef>
                          <a:spcPts val="0"/>
                        </a:spcBef>
                        <a:spcAft>
                          <a:spcPts val="0"/>
                        </a:spcAft>
                      </a:pPr>
                      <a:r>
                        <a:rPr lang="en-US" sz="1200" kern="1200" dirty="0">
                          <a:effectLst/>
                          <a:latin typeface="Verdana" panose="020B0604030504040204" pitchFamily="34" charset="0"/>
                          <a:ea typeface="Verdana" panose="020B0604030504040204" pitchFamily="34" charset="0"/>
                          <a:cs typeface="Verdana" panose="020B0604030504040204" pitchFamily="34" charset="0"/>
                        </a:rPr>
                        <a:t>ND</a:t>
                      </a:r>
                      <a:endParaRPr lang="en-US" sz="1200" b="1" kern="12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0240" marR="40240" marT="14856" marB="1485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95000"/>
                        </a:lnSpc>
                        <a:spcBef>
                          <a:spcPts val="0"/>
                        </a:spcBef>
                        <a:spcAft>
                          <a:spcPts val="0"/>
                        </a:spcAft>
                      </a:pPr>
                      <a:r>
                        <a:rPr lang="en-US" sz="1200" kern="1200" dirty="0">
                          <a:effectLst/>
                          <a:latin typeface="Verdana" panose="020B0604030504040204" pitchFamily="34" charset="0"/>
                          <a:ea typeface="Verdana" panose="020B0604030504040204" pitchFamily="34" charset="0"/>
                          <a:cs typeface="Verdana" panose="020B0604030504040204" pitchFamily="34" charset="0"/>
                        </a:rPr>
                        <a:t>0.5</a:t>
                      </a:r>
                      <a:endParaRPr lang="en-US" sz="1200" b="1" kern="12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0240" marR="40240" marT="14856" marB="1485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alpha val="25882"/>
                      </a:srgbClr>
                    </a:solidFill>
                  </a:tcPr>
                </a:tc>
                <a:tc>
                  <a:txBody>
                    <a:bodyPr/>
                    <a:lstStyle/>
                    <a:p>
                      <a:pPr marL="0" marR="0" algn="ctr" defTabSz="914394" rtl="0" eaLnBrk="1" latinLnBrk="0" hangingPunct="1">
                        <a:lnSpc>
                          <a:spcPct val="95000"/>
                        </a:lnSpc>
                        <a:spcBef>
                          <a:spcPts val="0"/>
                        </a:spcBef>
                        <a:spcAft>
                          <a:spcPts val="0"/>
                        </a:spcAft>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0.2-2</a:t>
                      </a:r>
                    </a:p>
                  </a:txBody>
                  <a:tcPr marL="40240" marR="40240" marT="14856" marB="1485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04510250"/>
                  </a:ext>
                </a:extLst>
              </a:tr>
              <a:tr h="258752">
                <a:tc>
                  <a:txBody>
                    <a:bodyPr/>
                    <a:lstStyle/>
                    <a:p>
                      <a:pPr marL="0" marR="0" algn="l">
                        <a:lnSpc>
                          <a:spcPct val="95000"/>
                        </a:lnSpc>
                        <a:spcBef>
                          <a:spcPts val="0"/>
                        </a:spcBef>
                        <a:spcAft>
                          <a:spcPts val="0"/>
                        </a:spcAft>
                      </a:pP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Alpha-Tocopherol (mg/L)</a:t>
                      </a:r>
                      <a:endParaRPr lang="en-US" sz="1200" b="0" kern="1200" baseline="300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80479" marR="40240" marT="14856" marB="14856"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c>
                  <a:txBody>
                    <a:bodyPr/>
                    <a:lstStyle/>
                    <a:p>
                      <a:pPr marL="0" marR="0" algn="ctr">
                        <a:lnSpc>
                          <a:spcPct val="95000"/>
                        </a:lnSpc>
                        <a:spcBef>
                          <a:spcPts val="0"/>
                        </a:spcBef>
                        <a:spcAft>
                          <a:spcPts val="0"/>
                        </a:spcAft>
                      </a:pPr>
                      <a:r>
                        <a:rPr lang="en-US" sz="1200" b="0" kern="1200" baseline="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38</a:t>
                      </a:r>
                      <a:endParaRPr lang="en-US" sz="1200" b="1" kern="1200" baseline="300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0240" marR="40240" marT="14856" marB="1485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a:lnSpc>
                          <a:spcPct val="95000"/>
                        </a:lnSpc>
                        <a:spcBef>
                          <a:spcPts val="0"/>
                        </a:spcBef>
                        <a:spcAft>
                          <a:spcPts val="0"/>
                        </a:spcAft>
                      </a:pPr>
                      <a:r>
                        <a:rPr lang="en-US" sz="1200" kern="1200" dirty="0">
                          <a:effectLst/>
                          <a:latin typeface="Verdana" panose="020B0604030504040204" pitchFamily="34" charset="0"/>
                          <a:ea typeface="Verdana" panose="020B0604030504040204" pitchFamily="34" charset="0"/>
                          <a:cs typeface="Verdana" panose="020B0604030504040204" pitchFamily="34" charset="0"/>
                        </a:rPr>
                        <a:t>ND</a:t>
                      </a:r>
                      <a:endParaRPr lang="en-US" sz="1200" b="1" kern="1200" baseline="300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0240" marR="40240" marT="14856" marB="1485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a:lnSpc>
                          <a:spcPct val="95000"/>
                        </a:lnSpc>
                        <a:spcBef>
                          <a:spcPts val="0"/>
                        </a:spcBef>
                        <a:spcAft>
                          <a:spcPts val="0"/>
                        </a:spcAft>
                      </a:pPr>
                      <a:r>
                        <a:rPr lang="en-US" sz="1200" kern="1200" dirty="0">
                          <a:effectLst/>
                          <a:latin typeface="Verdana" panose="020B0604030504040204" pitchFamily="34" charset="0"/>
                          <a:ea typeface="Verdana" panose="020B0604030504040204" pitchFamily="34" charset="0"/>
                          <a:cs typeface="Verdana" panose="020B0604030504040204" pitchFamily="34" charset="0"/>
                        </a:rPr>
                        <a:t>163-225</a:t>
                      </a:r>
                      <a:endParaRPr lang="en-US" sz="1200" b="1" kern="1200" baseline="300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0240" marR="40240" marT="14856" marB="1485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algn="ctr" defTabSz="914394" rtl="0" eaLnBrk="1" latinLnBrk="0" hangingPunct="1">
                        <a:lnSpc>
                          <a:spcPct val="95000"/>
                        </a:lnSpc>
                        <a:spcBef>
                          <a:spcPts val="0"/>
                        </a:spcBef>
                        <a:spcAft>
                          <a:spcPts val="0"/>
                        </a:spcAft>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150-300</a:t>
                      </a:r>
                    </a:p>
                  </a:txBody>
                  <a:tcPr marL="40240" marR="40240" marT="14856" marB="1485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8416064"/>
                  </a:ext>
                </a:extLst>
              </a:tr>
              <a:tr h="258752">
                <a:tc>
                  <a:txBody>
                    <a:bodyPr/>
                    <a:lstStyle/>
                    <a:p>
                      <a:pPr marL="0" marR="0" algn="l">
                        <a:lnSpc>
                          <a:spcPct val="95000"/>
                        </a:lnSpc>
                        <a:spcBef>
                          <a:spcPts val="0"/>
                        </a:spcBef>
                        <a:spcAft>
                          <a:spcPts val="0"/>
                        </a:spcAft>
                      </a:pP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Phytosterol Content</a:t>
                      </a:r>
                      <a:r>
                        <a:rPr lang="en-US" sz="1200" b="0" kern="1200" baseline="30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7</a:t>
                      </a: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mcg/mL</a:t>
                      </a:r>
                    </a:p>
                  </a:txBody>
                  <a:tcPr marL="80479" marR="40240" marT="14856" marB="14856"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rgbClr val="38BAAE">
                        <a:alpha val="25098"/>
                      </a:srgbClr>
                    </a:solidFill>
                  </a:tcPr>
                </a:tc>
                <a:tc>
                  <a:txBody>
                    <a:bodyPr/>
                    <a:lstStyle/>
                    <a:p>
                      <a:pPr marL="0" marR="0" algn="ctr">
                        <a:lnSpc>
                          <a:spcPct val="95000"/>
                        </a:lnSpc>
                        <a:spcBef>
                          <a:spcPts val="0"/>
                        </a:spcBef>
                        <a:spcAft>
                          <a:spcPts val="0"/>
                        </a:spcAft>
                      </a:pPr>
                      <a:r>
                        <a:rPr lang="en-US" sz="1200" kern="1200" dirty="0">
                          <a:effectLst/>
                          <a:latin typeface="Verdana" panose="020B0604030504040204" pitchFamily="34" charset="0"/>
                          <a:ea typeface="Verdana" panose="020B0604030504040204" pitchFamily="34" charset="0"/>
                          <a:cs typeface="Verdana" panose="020B0604030504040204" pitchFamily="34" charset="0"/>
                        </a:rPr>
                        <a:t>381</a:t>
                      </a:r>
                      <a:r>
                        <a:rPr lang="en-US" sz="1200" kern="1200" baseline="0" dirty="0">
                          <a:effectLst/>
                          <a:latin typeface="Verdana" panose="020B0604030504040204" pitchFamily="34" charset="0"/>
                          <a:ea typeface="Verdana" panose="020B0604030504040204" pitchFamily="34" charset="0"/>
                          <a:cs typeface="Verdana" panose="020B0604030504040204" pitchFamily="34" charset="0"/>
                        </a:rPr>
                        <a:t> ± 28.9</a:t>
                      </a:r>
                      <a:r>
                        <a:rPr lang="en-US" sz="1200" kern="1200" baseline="30000" dirty="0">
                          <a:effectLst/>
                          <a:latin typeface="Verdana" panose="020B0604030504040204" pitchFamily="34" charset="0"/>
                          <a:ea typeface="Verdana" panose="020B0604030504040204" pitchFamily="34" charset="0"/>
                          <a:cs typeface="Verdana" panose="020B0604030504040204" pitchFamily="34" charset="0"/>
                        </a:rPr>
                        <a:t>†</a:t>
                      </a:r>
                    </a:p>
                  </a:txBody>
                  <a:tcPr marL="40240" marR="40240" marT="14856" marB="1485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95000"/>
                        </a:lnSpc>
                        <a:spcBef>
                          <a:spcPts val="0"/>
                        </a:spcBef>
                        <a:spcAft>
                          <a:spcPts val="0"/>
                        </a:spcAft>
                      </a:pPr>
                      <a:r>
                        <a:rPr lang="en-US" sz="1200" kern="1200" dirty="0">
                          <a:effectLst/>
                          <a:latin typeface="Verdana" panose="020B0604030504040204" pitchFamily="34" charset="0"/>
                          <a:ea typeface="Verdana" panose="020B0604030504040204" pitchFamily="34" charset="0"/>
                          <a:cs typeface="Verdana" panose="020B0604030504040204" pitchFamily="34" charset="0"/>
                        </a:rPr>
                        <a:t>ND</a:t>
                      </a:r>
                      <a:endParaRPr lang="en-US" sz="1200" b="1" kern="12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0240" marR="40240" marT="14856" marB="1485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95000"/>
                        </a:lnSpc>
                        <a:spcBef>
                          <a:spcPts val="0"/>
                        </a:spcBef>
                        <a:spcAft>
                          <a:spcPts val="0"/>
                        </a:spcAft>
                      </a:pPr>
                      <a:r>
                        <a:rPr lang="en-US" sz="1200" b="0" kern="12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rPr>
                        <a:t>165</a:t>
                      </a:r>
                      <a:r>
                        <a:rPr lang="en-US" sz="1200" b="0" kern="1200" baseline="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rPr>
                        <a:t> </a:t>
                      </a:r>
                      <a:r>
                        <a:rPr lang="en-US" sz="1200" kern="1200" baseline="0" dirty="0">
                          <a:effectLst/>
                          <a:latin typeface="Verdana" panose="020B0604030504040204" pitchFamily="34" charset="0"/>
                          <a:ea typeface="Verdana" panose="020B0604030504040204" pitchFamily="34" charset="0"/>
                          <a:cs typeface="Verdana" panose="020B0604030504040204" pitchFamily="34" charset="0"/>
                        </a:rPr>
                        <a:t>± 10.4</a:t>
                      </a:r>
                      <a:r>
                        <a:rPr lang="en-US" sz="1200" kern="1200" baseline="30000" dirty="0">
                          <a:effectLst/>
                          <a:latin typeface="Verdana" panose="020B0604030504040204" pitchFamily="34" charset="0"/>
                          <a:ea typeface="Verdana" panose="020B0604030504040204" pitchFamily="34" charset="0"/>
                          <a:cs typeface="Verdana" panose="020B0604030504040204" pitchFamily="34" charset="0"/>
                        </a:rPr>
                        <a:t>†</a:t>
                      </a:r>
                      <a:endParaRPr lang="en-US" sz="1200" b="0" kern="1200" baseline="30000" dirty="0">
                        <a:solidFill>
                          <a:schemeClr val="accent1">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0240" marR="40240" marT="14856" marB="1485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alpha val="25882"/>
                      </a:srgbClr>
                    </a:solidFill>
                  </a:tcPr>
                </a:tc>
                <a:tc>
                  <a:txBody>
                    <a:bodyPr/>
                    <a:lstStyle/>
                    <a:p>
                      <a:pPr marL="0" marR="0" algn="ctr" defTabSz="914394" rtl="0" eaLnBrk="1" latinLnBrk="0" hangingPunct="1">
                        <a:lnSpc>
                          <a:spcPct val="95000"/>
                        </a:lnSpc>
                        <a:spcBef>
                          <a:spcPts val="0"/>
                        </a:spcBef>
                        <a:spcAft>
                          <a:spcPts val="0"/>
                        </a:spcAft>
                      </a:pP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3.66 </a:t>
                      </a:r>
                      <a:r>
                        <a:rPr lang="en-US" sz="1200" b="0" i="0" u="none" strike="noStrike" kern="1200" baseline="0" dirty="0">
                          <a:solidFill>
                            <a:schemeClr val="dk1"/>
                          </a:solidFill>
                          <a:latin typeface="Verdana" panose="020B0604030504040204" pitchFamily="34" charset="0"/>
                          <a:ea typeface="Verdana" panose="020B0604030504040204" pitchFamily="34" charset="0"/>
                          <a:cs typeface="Verdana" panose="020B0604030504040204" pitchFamily="34" charset="0"/>
                        </a:rPr>
                        <a:t>±</a:t>
                      </a:r>
                      <a:r>
                        <a:rPr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0.59</a:t>
                      </a:r>
                    </a:p>
                  </a:txBody>
                  <a:tcPr marL="40240" marR="40240" marT="14856" marB="1485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83018724"/>
                  </a:ext>
                </a:extLst>
              </a:tr>
            </a:tbl>
          </a:graphicData>
        </a:graphic>
      </p:graphicFrame>
      <p:sp>
        <p:nvSpPr>
          <p:cNvPr id="2" name="Rectangle 1">
            <a:extLst>
              <a:ext uri="{FF2B5EF4-FFF2-40B4-BE49-F238E27FC236}">
                <a16:creationId xmlns:a16="http://schemas.microsoft.com/office/drawing/2014/main" id="{BE2FBAE0-2184-28A7-3B6A-93E32AE55558}"/>
              </a:ext>
            </a:extLst>
          </p:cNvPr>
          <p:cNvSpPr/>
          <p:nvPr/>
        </p:nvSpPr>
        <p:spPr>
          <a:xfrm>
            <a:off x="1017975" y="3886200"/>
            <a:ext cx="10151237" cy="5181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58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Total phytosterol content</a:t>
            </a:r>
            <a:r>
              <a:rPr lang="en-US" baseline="30000" dirty="0"/>
              <a:t>1,2</a:t>
            </a:r>
          </a:p>
        </p:txBody>
      </p:sp>
      <p:sp>
        <p:nvSpPr>
          <p:cNvPr id="5" name="TextBox 4">
            <a:extLst>
              <a:ext uri="{FF2B5EF4-FFF2-40B4-BE49-F238E27FC236}">
                <a16:creationId xmlns:a16="http://schemas.microsoft.com/office/drawing/2014/main" id="{F2CFDA80-17E3-491F-AEE8-5D0432C921DD}"/>
              </a:ext>
            </a:extLst>
          </p:cNvPr>
          <p:cNvSpPr txBox="1"/>
          <p:nvPr/>
        </p:nvSpPr>
        <p:spPr>
          <a:xfrm>
            <a:off x="799254" y="5632652"/>
            <a:ext cx="10470016" cy="6923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27432" anchor="b"/>
          <a:lstStyle>
            <a:defPPr>
              <a:defRPr lang="en-US"/>
            </a:defPPr>
            <a:lvl1pPr marL="0" marR="0" lvl="0" indent="0" defTabSz="914400" eaLnBrk="1" latinLnBrk="0" hangingPunct="1">
              <a:lnSpc>
                <a:spcPct val="90000"/>
              </a:lnSpc>
              <a:spcBef>
                <a:spcPts val="200"/>
              </a:spcBef>
              <a:buClrTx/>
              <a:buSzTx/>
              <a:buFontTx/>
              <a:buNone/>
              <a:tabLst>
                <a:tab pos="8248650" algn="r"/>
              </a:tabLst>
              <a:defRPr kumimoji="0" sz="800" b="0" i="0" u="none" strike="noStrike" cap="none" spc="0" normalizeH="0" baseline="0">
                <a:ln>
                  <a:noFill/>
                </a:ln>
                <a:solidFill>
                  <a:schemeClr val="tx1">
                    <a:lumMod val="50000"/>
                    <a:lumOff val="50000"/>
                  </a:schemeClr>
                </a:solidFill>
                <a:effectLst/>
                <a:uLnTx/>
                <a:uFillTx/>
                <a:latin typeface="+mn-lt"/>
              </a:defRPr>
            </a:lvl1pPr>
          </a:lstStyle>
          <a:p>
            <a:endPar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*Not available in the U.S.</a:t>
            </a:r>
          </a:p>
          <a:p>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1. Xu Z, Harvey KA, Pavlina T, et al. Steroidal compounds in commercial parenteral lipid emulsions. </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Nutrients. </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2012;4(8):904-921. 2. Harvey K, Xu Z, Walker C, et al. Parenteral lipid emulsions in guinea pigs differentially influence plasma and tissue levels of fatty acids, squalene, cholesterol, and phytosterols. </a:t>
            </a:r>
            <a:r>
              <a:rPr lang="en-US" sz="10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Lipids</a:t>
            </a:r>
            <a:r>
              <a:rPr lang="en-US" sz="1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2014;49(8):777-793. 3. Data on File.</a:t>
            </a:r>
          </a:p>
        </p:txBody>
      </p:sp>
      <p:grpSp>
        <p:nvGrpSpPr>
          <p:cNvPr id="2" name="Group 1">
            <a:extLst>
              <a:ext uri="{FF2B5EF4-FFF2-40B4-BE49-F238E27FC236}">
                <a16:creationId xmlns:a16="http://schemas.microsoft.com/office/drawing/2014/main" id="{B48305E6-91C0-9B8F-BCCB-24A75E3BA37B}"/>
              </a:ext>
            </a:extLst>
          </p:cNvPr>
          <p:cNvGrpSpPr/>
          <p:nvPr/>
        </p:nvGrpSpPr>
        <p:grpSpPr>
          <a:xfrm>
            <a:off x="1447800" y="1633696"/>
            <a:ext cx="8729406" cy="3963176"/>
            <a:chOff x="1385485" y="1914475"/>
            <a:chExt cx="8729406" cy="3963176"/>
          </a:xfrm>
        </p:grpSpPr>
        <p:grpSp>
          <p:nvGrpSpPr>
            <p:cNvPr id="16" name="Group 15"/>
            <p:cNvGrpSpPr/>
            <p:nvPr/>
          </p:nvGrpSpPr>
          <p:grpSpPr>
            <a:xfrm>
              <a:off x="1385485" y="1914475"/>
              <a:ext cx="569743" cy="3172961"/>
              <a:chOff x="218374" y="2128523"/>
              <a:chExt cx="569743" cy="3172961"/>
            </a:xfrm>
          </p:grpSpPr>
          <p:sp>
            <p:nvSpPr>
              <p:cNvPr id="17" name="TextBox 16"/>
              <p:cNvSpPr txBox="1"/>
              <p:nvPr/>
            </p:nvSpPr>
            <p:spPr>
              <a:xfrm>
                <a:off x="552476" y="2565036"/>
                <a:ext cx="235641" cy="184666"/>
              </a:xfrm>
              <a:prstGeom prst="rect">
                <a:avLst/>
              </a:prstGeom>
              <a:noFill/>
            </p:spPr>
            <p:txBody>
              <a:bodyPr wrap="none" lIns="0" tIns="0" rIns="0" bIns="0" rtlCol="0" anchor="ctr" anchorCtr="0">
                <a:spAutoFit/>
              </a:bodyPr>
              <a:lstStyle/>
              <a:p>
                <a:pPr algn="r"/>
                <a:r>
                  <a:rPr lang="en-US" sz="1200" dirty="0">
                    <a:latin typeface="+mn-lt"/>
                  </a:rPr>
                  <a:t>600</a:t>
                </a:r>
              </a:p>
            </p:txBody>
          </p:sp>
          <p:sp>
            <p:nvSpPr>
              <p:cNvPr id="18" name="TextBox 17"/>
              <p:cNvSpPr txBox="1"/>
              <p:nvPr/>
            </p:nvSpPr>
            <p:spPr>
              <a:xfrm>
                <a:off x="552476" y="3001549"/>
                <a:ext cx="235641" cy="184666"/>
              </a:xfrm>
              <a:prstGeom prst="rect">
                <a:avLst/>
              </a:prstGeom>
              <a:noFill/>
            </p:spPr>
            <p:txBody>
              <a:bodyPr wrap="none" lIns="0" tIns="0" rIns="0" bIns="0" rtlCol="0" anchor="ctr" anchorCtr="0">
                <a:spAutoFit/>
              </a:bodyPr>
              <a:lstStyle/>
              <a:p>
                <a:pPr algn="r"/>
                <a:r>
                  <a:rPr lang="en-US" sz="1200" dirty="0">
                    <a:latin typeface="+mn-lt"/>
                  </a:rPr>
                  <a:t>500</a:t>
                </a:r>
              </a:p>
            </p:txBody>
          </p:sp>
          <p:sp>
            <p:nvSpPr>
              <p:cNvPr id="19" name="TextBox 18"/>
              <p:cNvSpPr txBox="1"/>
              <p:nvPr/>
            </p:nvSpPr>
            <p:spPr>
              <a:xfrm>
                <a:off x="552476" y="3438062"/>
                <a:ext cx="235641" cy="184666"/>
              </a:xfrm>
              <a:prstGeom prst="rect">
                <a:avLst/>
              </a:prstGeom>
              <a:noFill/>
            </p:spPr>
            <p:txBody>
              <a:bodyPr wrap="none" lIns="0" tIns="0" rIns="0" bIns="0" rtlCol="0" anchor="ctr" anchorCtr="0">
                <a:spAutoFit/>
              </a:bodyPr>
              <a:lstStyle/>
              <a:p>
                <a:pPr algn="r"/>
                <a:r>
                  <a:rPr lang="en-US" sz="1200" dirty="0">
                    <a:latin typeface="+mn-lt"/>
                  </a:rPr>
                  <a:t>400</a:t>
                </a:r>
              </a:p>
            </p:txBody>
          </p:sp>
          <p:sp>
            <p:nvSpPr>
              <p:cNvPr id="20" name="TextBox 19"/>
              <p:cNvSpPr txBox="1"/>
              <p:nvPr/>
            </p:nvSpPr>
            <p:spPr>
              <a:xfrm>
                <a:off x="552476" y="3874575"/>
                <a:ext cx="235641" cy="184666"/>
              </a:xfrm>
              <a:prstGeom prst="rect">
                <a:avLst/>
              </a:prstGeom>
              <a:noFill/>
            </p:spPr>
            <p:txBody>
              <a:bodyPr wrap="none" lIns="0" tIns="0" rIns="0" bIns="0" rtlCol="0" anchor="ctr" anchorCtr="0">
                <a:spAutoFit/>
              </a:bodyPr>
              <a:lstStyle/>
              <a:p>
                <a:pPr algn="r"/>
                <a:r>
                  <a:rPr lang="en-US" sz="1200" dirty="0">
                    <a:latin typeface="+mn-lt"/>
                  </a:rPr>
                  <a:t>300</a:t>
                </a:r>
              </a:p>
            </p:txBody>
          </p:sp>
          <p:sp>
            <p:nvSpPr>
              <p:cNvPr id="21" name="TextBox 20"/>
              <p:cNvSpPr txBox="1"/>
              <p:nvPr/>
            </p:nvSpPr>
            <p:spPr>
              <a:xfrm>
                <a:off x="552476" y="4311088"/>
                <a:ext cx="235641" cy="184666"/>
              </a:xfrm>
              <a:prstGeom prst="rect">
                <a:avLst/>
              </a:prstGeom>
              <a:noFill/>
            </p:spPr>
            <p:txBody>
              <a:bodyPr wrap="none" lIns="0" tIns="0" rIns="0" bIns="0" rtlCol="0" anchor="ctr" anchorCtr="0">
                <a:spAutoFit/>
              </a:bodyPr>
              <a:lstStyle/>
              <a:p>
                <a:pPr algn="r"/>
                <a:r>
                  <a:rPr lang="en-US" sz="1200" dirty="0">
                    <a:latin typeface="+mn-lt"/>
                  </a:rPr>
                  <a:t>200</a:t>
                </a:r>
              </a:p>
            </p:txBody>
          </p:sp>
          <p:sp>
            <p:nvSpPr>
              <p:cNvPr id="22" name="TextBox 21"/>
              <p:cNvSpPr txBox="1"/>
              <p:nvPr/>
            </p:nvSpPr>
            <p:spPr>
              <a:xfrm>
                <a:off x="552476" y="4747603"/>
                <a:ext cx="235641" cy="184666"/>
              </a:xfrm>
              <a:prstGeom prst="rect">
                <a:avLst/>
              </a:prstGeom>
              <a:noFill/>
            </p:spPr>
            <p:txBody>
              <a:bodyPr wrap="none" lIns="0" tIns="0" rIns="0" bIns="0" rtlCol="0" anchor="ctr" anchorCtr="0">
                <a:spAutoFit/>
              </a:bodyPr>
              <a:lstStyle/>
              <a:p>
                <a:pPr algn="r"/>
                <a:r>
                  <a:rPr lang="en-US" sz="1200" dirty="0">
                    <a:latin typeface="+mn-lt"/>
                  </a:rPr>
                  <a:t>100</a:t>
                </a:r>
              </a:p>
            </p:txBody>
          </p:sp>
          <p:sp>
            <p:nvSpPr>
              <p:cNvPr id="23" name="TextBox 22"/>
              <p:cNvSpPr txBox="1"/>
              <p:nvPr/>
            </p:nvSpPr>
            <p:spPr>
              <a:xfrm>
                <a:off x="709569" y="5116818"/>
                <a:ext cx="78548" cy="184666"/>
              </a:xfrm>
              <a:prstGeom prst="rect">
                <a:avLst/>
              </a:prstGeom>
              <a:noFill/>
            </p:spPr>
            <p:txBody>
              <a:bodyPr wrap="none" lIns="0" tIns="0" rIns="0" bIns="0" rtlCol="0" anchor="ctr" anchorCtr="0">
                <a:spAutoFit/>
              </a:bodyPr>
              <a:lstStyle/>
              <a:p>
                <a:pPr algn="r"/>
                <a:r>
                  <a:rPr lang="en-US" sz="1200" dirty="0">
                    <a:latin typeface="+mn-lt"/>
                  </a:rPr>
                  <a:t>0</a:t>
                </a:r>
              </a:p>
            </p:txBody>
          </p:sp>
          <p:sp>
            <p:nvSpPr>
              <p:cNvPr id="24" name="TextBox 23"/>
              <p:cNvSpPr txBox="1"/>
              <p:nvPr/>
            </p:nvSpPr>
            <p:spPr>
              <a:xfrm rot="16200000">
                <a:off x="-361945" y="3570824"/>
                <a:ext cx="1345304" cy="184666"/>
              </a:xfrm>
              <a:prstGeom prst="rect">
                <a:avLst/>
              </a:prstGeom>
              <a:noFill/>
            </p:spPr>
            <p:txBody>
              <a:bodyPr wrap="none" lIns="0" tIns="0" rIns="0" bIns="0" rtlCol="0" anchor="ctr" anchorCtr="0">
                <a:spAutoFit/>
              </a:bodyPr>
              <a:lstStyle/>
              <a:p>
                <a:pPr algn="ctr"/>
                <a:r>
                  <a:rPr lang="en-US" sz="1200" b="1" dirty="0">
                    <a:latin typeface="+mn-lt"/>
                  </a:rPr>
                  <a:t>Phytosterols (µg/mL)</a:t>
                </a:r>
              </a:p>
            </p:txBody>
          </p:sp>
          <p:sp>
            <p:nvSpPr>
              <p:cNvPr id="25" name="TextBox 24"/>
              <p:cNvSpPr txBox="1"/>
              <p:nvPr/>
            </p:nvSpPr>
            <p:spPr>
              <a:xfrm>
                <a:off x="552476" y="2128523"/>
                <a:ext cx="235641" cy="184666"/>
              </a:xfrm>
              <a:prstGeom prst="rect">
                <a:avLst/>
              </a:prstGeom>
              <a:noFill/>
            </p:spPr>
            <p:txBody>
              <a:bodyPr wrap="none" lIns="0" tIns="0" rIns="0" bIns="0" rtlCol="0" anchor="ctr" anchorCtr="0">
                <a:spAutoFit/>
              </a:bodyPr>
              <a:lstStyle/>
              <a:p>
                <a:pPr algn="r"/>
                <a:r>
                  <a:rPr lang="en-US" sz="1200" dirty="0">
                    <a:latin typeface="+mn-lt"/>
                  </a:rPr>
                  <a:t>700</a:t>
                </a:r>
              </a:p>
            </p:txBody>
          </p:sp>
        </p:grpSp>
        <p:grpSp>
          <p:nvGrpSpPr>
            <p:cNvPr id="26" name="Group 25"/>
            <p:cNvGrpSpPr/>
            <p:nvPr/>
          </p:nvGrpSpPr>
          <p:grpSpPr>
            <a:xfrm>
              <a:off x="2077109" y="5117443"/>
              <a:ext cx="8037782" cy="760208"/>
              <a:chOff x="909999" y="5369200"/>
              <a:chExt cx="8037782" cy="760208"/>
            </a:xfrm>
          </p:grpSpPr>
          <p:sp>
            <p:nvSpPr>
              <p:cNvPr id="27" name="TextBox 26"/>
              <p:cNvSpPr txBox="1"/>
              <p:nvPr/>
            </p:nvSpPr>
            <p:spPr>
              <a:xfrm>
                <a:off x="909999" y="5369200"/>
                <a:ext cx="904094" cy="350865"/>
              </a:xfrm>
              <a:prstGeom prst="rect">
                <a:avLst/>
              </a:prstGeom>
              <a:noFill/>
            </p:spPr>
            <p:txBody>
              <a:bodyPr wrap="none" lIns="0" tIns="0" rIns="0" bIns="0" rtlCol="0" anchor="t" anchorCtr="0">
                <a:spAutoFit/>
              </a:bodyPr>
              <a:lstStyle>
                <a:defPPr>
                  <a:defRPr lang="en-US"/>
                </a:defPPr>
                <a:lvl1pPr algn="ctr">
                  <a:lnSpc>
                    <a:spcPct val="85000"/>
                  </a:lnSpc>
                  <a:defRPr sz="1600" b="1"/>
                </a:lvl1pPr>
              </a:lstStyle>
              <a:p>
                <a:pPr>
                  <a:lnSpc>
                    <a:spcPct val="95000"/>
                  </a:lnSpc>
                </a:pPr>
                <a:r>
                  <a:rPr lang="en-US" sz="1200" b="0" dirty="0" err="1">
                    <a:latin typeface="+mn-lt"/>
                  </a:rPr>
                  <a:t>Lipofundin</a:t>
                </a:r>
                <a:r>
                  <a:rPr lang="en-US" sz="1200" b="0" dirty="0">
                    <a:latin typeface="+mn-lt"/>
                  </a:rPr>
                  <a:t> N*</a:t>
                </a:r>
                <a:br>
                  <a:rPr lang="en-US" sz="1200" b="0" dirty="0">
                    <a:latin typeface="+mn-lt"/>
                  </a:rPr>
                </a:br>
                <a:r>
                  <a:rPr lang="en-US" sz="1200" b="0" dirty="0">
                    <a:latin typeface="+mn-lt"/>
                  </a:rPr>
                  <a:t>(100% Soy)</a:t>
                </a:r>
              </a:p>
            </p:txBody>
          </p:sp>
          <p:sp>
            <p:nvSpPr>
              <p:cNvPr id="29" name="TextBox 28"/>
              <p:cNvSpPr txBox="1"/>
              <p:nvPr/>
            </p:nvSpPr>
            <p:spPr>
              <a:xfrm>
                <a:off x="2200861" y="5369200"/>
                <a:ext cx="691560" cy="350865"/>
              </a:xfrm>
              <a:prstGeom prst="rect">
                <a:avLst/>
              </a:prstGeom>
              <a:noFill/>
            </p:spPr>
            <p:txBody>
              <a:bodyPr wrap="square" lIns="0" tIns="0" rIns="0" bIns="0" rtlCol="0" anchor="t" anchorCtr="0">
                <a:spAutoFit/>
              </a:bodyPr>
              <a:lstStyle/>
              <a:p>
                <a:pPr algn="ctr">
                  <a:lnSpc>
                    <a:spcPct val="95000"/>
                  </a:lnSpc>
                </a:pPr>
                <a:r>
                  <a:rPr lang="en-US" sz="1200" dirty="0">
                    <a:latin typeface="+mn-lt"/>
                  </a:rPr>
                  <a:t>Intralipid</a:t>
                </a:r>
                <a:br>
                  <a:rPr lang="en-US" sz="1200" dirty="0">
                    <a:latin typeface="+mn-lt"/>
                  </a:rPr>
                </a:br>
                <a:r>
                  <a:rPr lang="en-US" sz="1200" dirty="0">
                    <a:latin typeface="+mn-lt"/>
                  </a:rPr>
                  <a:t>20%</a:t>
                </a:r>
                <a:r>
                  <a:rPr lang="en-US" sz="1200" baseline="30000" dirty="0">
                    <a:latin typeface="+mn-lt"/>
                  </a:rPr>
                  <a:t>3</a:t>
                </a:r>
              </a:p>
            </p:txBody>
          </p:sp>
          <p:sp>
            <p:nvSpPr>
              <p:cNvPr id="31" name="TextBox 30"/>
              <p:cNvSpPr txBox="1"/>
              <p:nvPr/>
            </p:nvSpPr>
            <p:spPr>
              <a:xfrm>
                <a:off x="3219604" y="5369200"/>
                <a:ext cx="820866" cy="350865"/>
              </a:xfrm>
              <a:prstGeom prst="rect">
                <a:avLst/>
              </a:prstGeom>
              <a:noFill/>
            </p:spPr>
            <p:txBody>
              <a:bodyPr wrap="none" lIns="0" tIns="0" rIns="0" bIns="0" rtlCol="0" anchor="t" anchorCtr="0">
                <a:spAutoFit/>
              </a:bodyPr>
              <a:lstStyle/>
              <a:p>
                <a:pPr algn="ctr">
                  <a:lnSpc>
                    <a:spcPct val="95000"/>
                  </a:lnSpc>
                </a:pPr>
                <a:r>
                  <a:rPr lang="en-US" sz="1200" dirty="0" err="1">
                    <a:latin typeface="+mn-lt"/>
                  </a:rPr>
                  <a:t>Structolipid</a:t>
                </a:r>
                <a:r>
                  <a:rPr lang="en-US" sz="1200" dirty="0">
                    <a:latin typeface="+mn-lt"/>
                  </a:rPr>
                  <a:t>*</a:t>
                </a:r>
                <a:br>
                  <a:rPr lang="en-US" sz="1200" dirty="0">
                    <a:latin typeface="+mn-lt"/>
                  </a:rPr>
                </a:br>
                <a:r>
                  <a:rPr lang="en-US" sz="1200" dirty="0">
                    <a:latin typeface="+mn-lt"/>
                  </a:rPr>
                  <a:t>20%</a:t>
                </a:r>
              </a:p>
            </p:txBody>
          </p:sp>
          <p:sp>
            <p:nvSpPr>
              <p:cNvPr id="33" name="TextBox 32"/>
              <p:cNvSpPr txBox="1"/>
              <p:nvPr/>
            </p:nvSpPr>
            <p:spPr>
              <a:xfrm>
                <a:off x="4477152" y="5369200"/>
                <a:ext cx="655371" cy="350865"/>
              </a:xfrm>
              <a:prstGeom prst="rect">
                <a:avLst/>
              </a:prstGeom>
              <a:noFill/>
            </p:spPr>
            <p:txBody>
              <a:bodyPr wrap="none" lIns="0" tIns="0" rIns="0" bIns="0" rtlCol="0" anchor="t" anchorCtr="0">
                <a:spAutoFit/>
              </a:bodyPr>
              <a:lstStyle/>
              <a:p>
                <a:pPr algn="ctr">
                  <a:lnSpc>
                    <a:spcPct val="95000"/>
                  </a:lnSpc>
                </a:pPr>
                <a:r>
                  <a:rPr lang="en-US" sz="1200" dirty="0">
                    <a:latin typeface="+mn-lt"/>
                  </a:rPr>
                  <a:t>50% MCT/</a:t>
                </a:r>
                <a:br>
                  <a:rPr lang="en-US" sz="1200" dirty="0">
                    <a:latin typeface="+mn-lt"/>
                  </a:rPr>
                </a:br>
                <a:r>
                  <a:rPr lang="en-US" sz="1200" dirty="0">
                    <a:latin typeface="+mn-lt"/>
                  </a:rPr>
                  <a:t>50% LCT*</a:t>
                </a:r>
              </a:p>
            </p:txBody>
          </p:sp>
          <p:sp>
            <p:nvSpPr>
              <p:cNvPr id="35" name="TextBox 34"/>
              <p:cNvSpPr txBox="1"/>
              <p:nvPr/>
            </p:nvSpPr>
            <p:spPr>
              <a:xfrm>
                <a:off x="5382090" y="5369200"/>
                <a:ext cx="1134323" cy="526298"/>
              </a:xfrm>
              <a:prstGeom prst="rect">
                <a:avLst/>
              </a:prstGeom>
              <a:noFill/>
            </p:spPr>
            <p:txBody>
              <a:bodyPr wrap="square" lIns="0" tIns="0" rIns="0" bIns="0" rtlCol="0" anchor="t" anchorCtr="0">
                <a:spAutoFit/>
              </a:bodyPr>
              <a:lstStyle/>
              <a:p>
                <a:pPr algn="ctr">
                  <a:lnSpc>
                    <a:spcPct val="95000"/>
                  </a:lnSpc>
                </a:pPr>
                <a:r>
                  <a:rPr lang="en-US" sz="1200" dirty="0" err="1">
                    <a:latin typeface="+mn-lt"/>
                  </a:rPr>
                  <a:t>Clinolipid</a:t>
                </a:r>
                <a:r>
                  <a:rPr lang="en-US" sz="1200" dirty="0">
                    <a:latin typeface="+mn-lt"/>
                  </a:rPr>
                  <a:t> </a:t>
                </a:r>
                <a:br>
                  <a:rPr lang="en-US" sz="1200" dirty="0">
                    <a:latin typeface="+mn-lt"/>
                  </a:rPr>
                </a:br>
                <a:r>
                  <a:rPr lang="en-US" sz="1200" dirty="0">
                    <a:latin typeface="+mn-lt"/>
                  </a:rPr>
                  <a:t>80% Olive/</a:t>
                </a:r>
                <a:br>
                  <a:rPr lang="en-US" sz="1200" dirty="0">
                    <a:latin typeface="+mn-lt"/>
                  </a:rPr>
                </a:br>
                <a:r>
                  <a:rPr lang="en-US" sz="1200" dirty="0">
                    <a:latin typeface="+mn-lt"/>
                  </a:rPr>
                  <a:t>20% Soybean</a:t>
                </a:r>
              </a:p>
            </p:txBody>
          </p:sp>
          <p:sp>
            <p:nvSpPr>
              <p:cNvPr id="37" name="TextBox 36"/>
              <p:cNvSpPr txBox="1"/>
              <p:nvPr/>
            </p:nvSpPr>
            <p:spPr>
              <a:xfrm>
                <a:off x="6641900" y="5369200"/>
                <a:ext cx="888064" cy="760208"/>
              </a:xfrm>
              <a:prstGeom prst="rect">
                <a:avLst/>
              </a:prstGeom>
              <a:noFill/>
            </p:spPr>
            <p:txBody>
              <a:bodyPr wrap="none" lIns="0" tIns="0" rIns="0" bIns="0" rtlCol="0" anchor="t" anchorCtr="0">
                <a:spAutoFit/>
              </a:bodyPr>
              <a:lstStyle/>
              <a:p>
                <a:pPr algn="ctr" defTabSz="914394" eaLnBrk="1" hangingPunct="1">
                  <a:lnSpc>
                    <a:spcPct val="95000"/>
                  </a:lnSpc>
                  <a:spcBef>
                    <a:spcPts val="0"/>
                  </a:spcBef>
                  <a:spcAft>
                    <a:spcPts val="0"/>
                  </a:spcAft>
                </a:pPr>
                <a:r>
                  <a:rPr lang="en-US" sz="1200" b="1" dirty="0">
                    <a:solidFill>
                      <a:srgbClr val="92D050"/>
                    </a:solidFill>
                    <a:latin typeface="+mn-lt"/>
                  </a:rPr>
                  <a:t>SMOFlipid</a:t>
                </a:r>
                <a:br>
                  <a:rPr lang="en-US" sz="1200" b="1" dirty="0">
                    <a:solidFill>
                      <a:srgbClr val="92D050"/>
                    </a:solidFill>
                    <a:latin typeface="+mn-lt"/>
                  </a:rPr>
                </a:br>
                <a:r>
                  <a:rPr lang="en-US" sz="1000" b="1" dirty="0">
                    <a:solidFill>
                      <a:srgbClr val="92D050"/>
                    </a:solidFill>
                    <a:latin typeface="+mn-lt"/>
                    <a:ea typeface="Verdana" panose="020B0604030504040204" pitchFamily="34" charset="0"/>
                    <a:cs typeface="Verdana" panose="020B0604030504040204" pitchFamily="34" charset="0"/>
                  </a:rPr>
                  <a:t>Soybean Oil 30%</a:t>
                </a:r>
              </a:p>
              <a:p>
                <a:pPr algn="ctr" defTabSz="914394" eaLnBrk="1" hangingPunct="1">
                  <a:lnSpc>
                    <a:spcPct val="95000"/>
                  </a:lnSpc>
                  <a:spcBef>
                    <a:spcPts val="0"/>
                  </a:spcBef>
                  <a:spcAft>
                    <a:spcPts val="0"/>
                  </a:spcAft>
                </a:pPr>
                <a:r>
                  <a:rPr lang="en-US" sz="1000" b="1" dirty="0">
                    <a:solidFill>
                      <a:srgbClr val="92D050"/>
                    </a:solidFill>
                    <a:latin typeface="+mn-lt"/>
                    <a:ea typeface="Verdana" panose="020B0604030504040204" pitchFamily="34" charset="0"/>
                    <a:cs typeface="Verdana" panose="020B0604030504040204" pitchFamily="34" charset="0"/>
                  </a:rPr>
                  <a:t>MCT 30%</a:t>
                </a:r>
              </a:p>
              <a:p>
                <a:pPr algn="ctr" defTabSz="914394" eaLnBrk="1" hangingPunct="1">
                  <a:lnSpc>
                    <a:spcPct val="95000"/>
                  </a:lnSpc>
                  <a:spcBef>
                    <a:spcPts val="0"/>
                  </a:spcBef>
                  <a:spcAft>
                    <a:spcPts val="0"/>
                  </a:spcAft>
                </a:pPr>
                <a:r>
                  <a:rPr lang="en-US" sz="1000" b="1" dirty="0">
                    <a:solidFill>
                      <a:srgbClr val="92D050"/>
                    </a:solidFill>
                    <a:latin typeface="+mn-lt"/>
                    <a:ea typeface="Verdana" panose="020B0604030504040204" pitchFamily="34" charset="0"/>
                    <a:cs typeface="Verdana" panose="020B0604030504040204" pitchFamily="34" charset="0"/>
                  </a:rPr>
                  <a:t>Olive Oil 25%</a:t>
                </a:r>
              </a:p>
              <a:p>
                <a:pPr algn="ctr" defTabSz="914394" eaLnBrk="1" hangingPunct="1">
                  <a:lnSpc>
                    <a:spcPct val="95000"/>
                  </a:lnSpc>
                  <a:spcBef>
                    <a:spcPts val="0"/>
                  </a:spcBef>
                  <a:spcAft>
                    <a:spcPts val="0"/>
                  </a:spcAft>
                </a:pPr>
                <a:r>
                  <a:rPr lang="en-US" sz="1000" b="1" dirty="0">
                    <a:solidFill>
                      <a:srgbClr val="92D050"/>
                    </a:solidFill>
                    <a:latin typeface="+mn-lt"/>
                    <a:ea typeface="Verdana" panose="020B0604030504040204" pitchFamily="34" charset="0"/>
                    <a:cs typeface="Verdana" panose="020B0604030504040204" pitchFamily="34" charset="0"/>
                  </a:rPr>
                  <a:t>Fish Oil 15%</a:t>
                </a:r>
                <a:r>
                  <a:rPr lang="en-US" sz="1000" b="1" baseline="30000" dirty="0">
                    <a:solidFill>
                      <a:srgbClr val="92D050"/>
                    </a:solidFill>
                    <a:latin typeface="+mn-lt"/>
                  </a:rPr>
                  <a:t>3</a:t>
                </a:r>
              </a:p>
            </p:txBody>
          </p:sp>
          <p:sp>
            <p:nvSpPr>
              <p:cNvPr id="39" name="TextBox 38"/>
              <p:cNvSpPr txBox="1"/>
              <p:nvPr/>
            </p:nvSpPr>
            <p:spPr>
              <a:xfrm>
                <a:off x="7562431" y="5369200"/>
                <a:ext cx="1385350" cy="350865"/>
              </a:xfrm>
              <a:prstGeom prst="rect">
                <a:avLst/>
              </a:prstGeom>
              <a:noFill/>
            </p:spPr>
            <p:txBody>
              <a:bodyPr wrap="square" lIns="0" tIns="0" rIns="0" bIns="0" rtlCol="0" anchor="t" anchorCtr="0">
                <a:spAutoFit/>
              </a:bodyPr>
              <a:lstStyle/>
              <a:p>
                <a:pPr algn="ctr">
                  <a:lnSpc>
                    <a:spcPct val="95000"/>
                  </a:lnSpc>
                </a:pPr>
                <a:r>
                  <a:rPr lang="en-US" sz="1200" b="1" dirty="0">
                    <a:solidFill>
                      <a:srgbClr val="0070C0"/>
                    </a:solidFill>
                    <a:latin typeface="+mn-lt"/>
                  </a:rPr>
                  <a:t>Omegaven </a:t>
                </a:r>
                <a:br>
                  <a:rPr lang="en-US" sz="1200" b="1" dirty="0">
                    <a:solidFill>
                      <a:srgbClr val="0070C0"/>
                    </a:solidFill>
                    <a:latin typeface="+mn-lt"/>
                  </a:rPr>
                </a:br>
                <a:r>
                  <a:rPr lang="en-US" sz="1200" b="1" dirty="0">
                    <a:solidFill>
                      <a:srgbClr val="0070C0"/>
                    </a:solidFill>
                    <a:latin typeface="+mn-lt"/>
                  </a:rPr>
                  <a:t>100% Fish Oil </a:t>
                </a:r>
                <a:endParaRPr lang="en-US" sz="800" dirty="0">
                  <a:solidFill>
                    <a:srgbClr val="0070C0"/>
                  </a:solidFill>
                  <a:latin typeface="+mn-lt"/>
                </a:endParaRPr>
              </a:p>
            </p:txBody>
          </p:sp>
        </p:grpSp>
        <p:sp>
          <p:nvSpPr>
            <p:cNvPr id="44" name="Rectangle 43"/>
            <p:cNvSpPr/>
            <p:nvPr/>
          </p:nvSpPr>
          <p:spPr bwMode="auto">
            <a:xfrm>
              <a:off x="2164743" y="2274627"/>
              <a:ext cx="735291" cy="2762054"/>
            </a:xfrm>
            <a:prstGeom prst="rect">
              <a:avLst/>
            </a:prstGeom>
            <a:solidFill>
              <a:schemeClr val="bg2">
                <a:lumMod val="90000"/>
              </a:schemeClr>
            </a:solidFill>
            <a:ln w="9525" cap="flat" cmpd="sng" algn="ctr">
              <a:solidFill>
                <a:schemeClr val="bg2">
                  <a:lumMod val="9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ct val="90000"/>
                </a:lnSpc>
              </a:pPr>
              <a:endParaRPr lang="en-US" sz="1600" dirty="0">
                <a:solidFill>
                  <a:srgbClr val="FFFF00"/>
                </a:solidFill>
              </a:endParaRPr>
            </a:p>
          </p:txBody>
        </p:sp>
        <p:sp>
          <p:nvSpPr>
            <p:cNvPr id="47" name="Rectangle 46"/>
            <p:cNvSpPr/>
            <p:nvPr/>
          </p:nvSpPr>
          <p:spPr bwMode="auto">
            <a:xfrm>
              <a:off x="3324240" y="3373485"/>
              <a:ext cx="735291" cy="1663197"/>
            </a:xfrm>
            <a:prstGeom prst="rect">
              <a:avLst/>
            </a:prstGeom>
            <a:solidFill>
              <a:schemeClr val="bg2">
                <a:lumMod val="90000"/>
              </a:schemeClr>
            </a:solidFill>
            <a:ln w="9525" cap="flat" cmpd="sng" algn="ctr">
              <a:solidFill>
                <a:schemeClr val="bg2">
                  <a:lumMod val="9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ct val="90000"/>
                </a:lnSpc>
              </a:pPr>
              <a:endParaRPr lang="en-US" sz="1600" dirty="0">
                <a:solidFill>
                  <a:srgbClr val="FFFF00"/>
                </a:solidFill>
              </a:endParaRPr>
            </a:p>
          </p:txBody>
        </p:sp>
        <p:sp>
          <p:nvSpPr>
            <p:cNvPr id="48" name="Rectangle 47"/>
            <p:cNvSpPr/>
            <p:nvPr/>
          </p:nvSpPr>
          <p:spPr bwMode="auto">
            <a:xfrm>
              <a:off x="4464883" y="3500113"/>
              <a:ext cx="735291" cy="1536568"/>
            </a:xfrm>
            <a:prstGeom prst="rect">
              <a:avLst/>
            </a:prstGeom>
            <a:solidFill>
              <a:schemeClr val="bg2">
                <a:lumMod val="90000"/>
              </a:schemeClr>
            </a:solidFill>
            <a:ln w="9525" cap="flat" cmpd="sng" algn="ctr">
              <a:solidFill>
                <a:schemeClr val="bg2">
                  <a:lumMod val="9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ct val="90000"/>
                </a:lnSpc>
              </a:pPr>
              <a:endParaRPr lang="en-US" sz="1600" dirty="0">
                <a:solidFill>
                  <a:srgbClr val="FFFF00"/>
                </a:solidFill>
              </a:endParaRPr>
            </a:p>
          </p:txBody>
        </p:sp>
        <p:sp>
          <p:nvSpPr>
            <p:cNvPr id="49" name="Rectangle 48"/>
            <p:cNvSpPr/>
            <p:nvPr/>
          </p:nvSpPr>
          <p:spPr bwMode="auto">
            <a:xfrm>
              <a:off x="5605526" y="3811197"/>
              <a:ext cx="735291" cy="1225484"/>
            </a:xfrm>
            <a:prstGeom prst="rect">
              <a:avLst/>
            </a:prstGeom>
            <a:solidFill>
              <a:schemeClr val="bg2">
                <a:lumMod val="90000"/>
              </a:schemeClr>
            </a:solidFill>
            <a:ln w="9525" cap="flat" cmpd="sng" algn="ctr">
              <a:solidFill>
                <a:schemeClr val="bg2">
                  <a:lumMod val="9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ct val="90000"/>
                </a:lnSpc>
              </a:pPr>
              <a:endParaRPr lang="en-US" sz="1600" dirty="0">
                <a:solidFill>
                  <a:srgbClr val="FFFF00"/>
                </a:solidFill>
              </a:endParaRPr>
            </a:p>
          </p:txBody>
        </p:sp>
        <p:sp>
          <p:nvSpPr>
            <p:cNvPr id="50" name="Rectangle 49"/>
            <p:cNvSpPr/>
            <p:nvPr/>
          </p:nvSpPr>
          <p:spPr bwMode="auto">
            <a:xfrm>
              <a:off x="6755596" y="3820623"/>
              <a:ext cx="735291" cy="1216058"/>
            </a:xfrm>
            <a:prstGeom prst="rect">
              <a:avLst/>
            </a:prstGeom>
            <a:solidFill>
              <a:schemeClr val="bg2">
                <a:lumMod val="90000"/>
              </a:schemeClr>
            </a:solidFill>
            <a:ln w="9525" cap="flat" cmpd="sng" algn="ctr">
              <a:solidFill>
                <a:schemeClr val="bg2">
                  <a:lumMod val="9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ct val="90000"/>
                </a:lnSpc>
              </a:pPr>
              <a:endParaRPr lang="en-US" sz="1600" dirty="0">
                <a:solidFill>
                  <a:srgbClr val="FFFF00"/>
                </a:solidFill>
              </a:endParaRPr>
            </a:p>
          </p:txBody>
        </p:sp>
        <p:sp>
          <p:nvSpPr>
            <p:cNvPr id="51" name="Rectangle 50"/>
            <p:cNvSpPr/>
            <p:nvPr/>
          </p:nvSpPr>
          <p:spPr bwMode="auto">
            <a:xfrm>
              <a:off x="7886813" y="4351137"/>
              <a:ext cx="735291" cy="685545"/>
            </a:xfrm>
            <a:prstGeom prst="rect">
              <a:avLst/>
            </a:prstGeom>
            <a:solidFill>
              <a:srgbClr val="92D050"/>
            </a:solidFill>
            <a:ln w="9525" cap="flat" cmpd="sng" algn="ctr">
              <a:solidFill>
                <a:srgbClr val="92D05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ct val="90000"/>
                </a:lnSpc>
              </a:pPr>
              <a:endParaRPr lang="en-US" sz="1600" dirty="0">
                <a:solidFill>
                  <a:srgbClr val="FFFF00"/>
                </a:solidFill>
              </a:endParaRPr>
            </a:p>
          </p:txBody>
        </p:sp>
        <p:sp>
          <p:nvSpPr>
            <p:cNvPr id="38" name="Rectangle 37">
              <a:extLst>
                <a:ext uri="{FF2B5EF4-FFF2-40B4-BE49-F238E27FC236}">
                  <a16:creationId xmlns:a16="http://schemas.microsoft.com/office/drawing/2014/main" id="{F98D7D95-B906-4023-95CB-EAB3AA578308}"/>
                </a:ext>
              </a:extLst>
            </p:cNvPr>
            <p:cNvSpPr/>
            <p:nvPr/>
          </p:nvSpPr>
          <p:spPr bwMode="auto">
            <a:xfrm>
              <a:off x="9042223" y="5009830"/>
              <a:ext cx="735291" cy="274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ct val="90000"/>
                </a:lnSpc>
              </a:pPr>
              <a:endParaRPr lang="en-US" sz="1600" dirty="0">
                <a:solidFill>
                  <a:srgbClr val="FFFF00"/>
                </a:solidFill>
              </a:endParaRPr>
            </a:p>
          </p:txBody>
        </p:sp>
        <p:sp>
          <p:nvSpPr>
            <p:cNvPr id="40" name="Rectangle 39">
              <a:extLst>
                <a:ext uri="{FF2B5EF4-FFF2-40B4-BE49-F238E27FC236}">
                  <a16:creationId xmlns:a16="http://schemas.microsoft.com/office/drawing/2014/main" id="{ECEEF013-1520-AD4D-AB82-BD7AE49481A6}"/>
                </a:ext>
              </a:extLst>
            </p:cNvPr>
            <p:cNvSpPr/>
            <p:nvPr/>
          </p:nvSpPr>
          <p:spPr>
            <a:xfrm>
              <a:off x="3128893" y="2182059"/>
              <a:ext cx="6891029" cy="830997"/>
            </a:xfrm>
            <a:prstGeom prst="rect">
              <a:avLst/>
            </a:prstGeom>
          </p:spPr>
          <p:txBody>
            <a:bodyPr wrap="square">
              <a:spAutoFit/>
            </a:bodyPr>
            <a:lstStyle/>
            <a:p>
              <a:r>
                <a:rPr lang="en-US" sz="1600" b="1" dirty="0">
                  <a:solidFill>
                    <a:srgbClr val="0070C0"/>
                  </a:solidFill>
                  <a:latin typeface="Verdana" panose="020B0604030504040204" pitchFamily="34" charset="0"/>
                  <a:ea typeface="Verdana" panose="020B0604030504040204" pitchFamily="34" charset="0"/>
                  <a:cs typeface="Verdana" panose="020B0604030504040204" pitchFamily="34" charset="0"/>
                </a:rPr>
                <a:t>Phytosterols are plant-based sterols that are structurally similar to cholesterol but cannot be metabolized by the human body. </a:t>
              </a:r>
            </a:p>
          </p:txBody>
        </p:sp>
        <p:sp>
          <p:nvSpPr>
            <p:cNvPr id="9" name="Rectangle 8"/>
            <p:cNvSpPr/>
            <p:nvPr/>
          </p:nvSpPr>
          <p:spPr bwMode="auto">
            <a:xfrm>
              <a:off x="2015522" y="2001251"/>
              <a:ext cx="8041064" cy="3035431"/>
            </a:xfrm>
            <a:prstGeom prst="rect">
              <a:avLst/>
            </a:prstGeom>
            <a:noFill/>
            <a:ln w="6350" cap="flat" cmpd="sng" algn="ctr">
              <a:solidFill>
                <a:schemeClr val="bg2">
                  <a:lumMod val="75000"/>
                </a:schemeClr>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pPr>
              <a:endParaRPr kumimoji="0" lang="en-US" b="0" i="0" u="none" strike="noStrike" cap="none" normalizeH="0" baseline="0" dirty="0">
                <a:ln>
                  <a:noFill/>
                </a:ln>
                <a:solidFill>
                  <a:srgbClr val="FFFF00"/>
                </a:solidFill>
                <a:effectLst/>
                <a:latin typeface="+mn-lt"/>
              </a:endParaRPr>
            </a:p>
          </p:txBody>
        </p:sp>
      </p:grpSp>
    </p:spTree>
    <p:extLst>
      <p:ext uri="{BB962C8B-B14F-4D97-AF65-F5344CB8AC3E}">
        <p14:creationId xmlns:p14="http://schemas.microsoft.com/office/powerpoint/2010/main" val="229045745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nFCyXbKwTGC15tJFaYsG5g"/>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K-OMG-111_customer deck_v1r2_11821" id="{748F0DCC-FD57-894E-93DA-1D783231BBAF}" vid="{95D4A22B-8655-484C-A986-2215AC9C6B89}"/>
    </a:ext>
  </a:extLst>
</a:theme>
</file>

<file path=ppt/theme/theme2.xml><?xml version="1.0" encoding="utf-8"?>
<a:theme xmlns:a="http://schemas.openxmlformats.org/drawingml/2006/main" name="Office Theme">
  <a:themeElements>
    <a:clrScheme name="FK_Lipid 2017">
      <a:dk1>
        <a:sysClr val="windowText" lastClr="000000"/>
      </a:dk1>
      <a:lt1>
        <a:sysClr val="window" lastClr="FFFFFF"/>
      </a:lt1>
      <a:dk2>
        <a:srgbClr val="8198A5"/>
      </a:dk2>
      <a:lt2>
        <a:srgbClr val="DAE0EA"/>
      </a:lt2>
      <a:accent1>
        <a:srgbClr val="0063BE"/>
      </a:accent1>
      <a:accent2>
        <a:srgbClr val="C050BB"/>
      </a:accent2>
      <a:accent3>
        <a:srgbClr val="3EA0A0"/>
      </a:accent3>
      <a:accent4>
        <a:srgbClr val="DC7150"/>
      </a:accent4>
      <a:accent5>
        <a:srgbClr val="7984C5"/>
      </a:accent5>
      <a:accent6>
        <a:srgbClr val="FBE72D"/>
      </a:accent6>
      <a:hlink>
        <a:srgbClr val="DD473B"/>
      </a:hlink>
      <a:folHlink>
        <a:srgbClr val="7BB8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FA117471B54664A9CC31018DF4BE910" ma:contentTypeVersion="13" ma:contentTypeDescription="Ein neues Dokument erstellen." ma:contentTypeScope="" ma:versionID="83ed83c4d8159de16310c0e4da1baf44">
  <xsd:schema xmlns:xsd="http://www.w3.org/2001/XMLSchema" xmlns:xs="http://www.w3.org/2001/XMLSchema" xmlns:p="http://schemas.microsoft.com/office/2006/metadata/properties" xmlns:ns3="4bec7568-e6ef-4d59-9121-eb63bff6c78f" xmlns:ns4="abb65dd0-9b5b-4fe7-8982-f9082b3d604f" targetNamespace="http://schemas.microsoft.com/office/2006/metadata/properties" ma:root="true" ma:fieldsID="a2c9ea6af2e1ea27b8c98b322b8bd3f0" ns3:_="" ns4:_="">
    <xsd:import namespace="4bec7568-e6ef-4d59-9121-eb63bff6c78f"/>
    <xsd:import namespace="abb65dd0-9b5b-4fe7-8982-f9082b3d604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ec7568-e6ef-4d59-9121-eb63bff6c78f"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b65dd0-9b5b-4fe7-8982-f9082b3d604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F53F83-8086-4B1B-9DEC-ABF2982916C7}">
  <ds:schemaRefs>
    <ds:schemaRef ds:uri="http://purl.org/dc/terms/"/>
    <ds:schemaRef ds:uri="http://schemas.openxmlformats.org/package/2006/metadata/core-properties"/>
    <ds:schemaRef ds:uri="http://purl.org/dc/dcmitype/"/>
    <ds:schemaRef ds:uri="http://schemas.microsoft.com/office/infopath/2007/PartnerControls"/>
    <ds:schemaRef ds:uri="abb65dd0-9b5b-4fe7-8982-f9082b3d604f"/>
    <ds:schemaRef ds:uri="http://purl.org/dc/elements/1.1/"/>
    <ds:schemaRef ds:uri="http://schemas.microsoft.com/office/2006/documentManagement/types"/>
    <ds:schemaRef ds:uri="4bec7568-e6ef-4d59-9121-eb63bff6c78f"/>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7EE4E9E-C054-4670-AA1B-EA8746EBD779}">
  <ds:schemaRefs>
    <ds:schemaRef ds:uri="http://schemas.microsoft.com/sharepoint/v3/contenttype/forms"/>
  </ds:schemaRefs>
</ds:datastoreItem>
</file>

<file path=customXml/itemProps3.xml><?xml version="1.0" encoding="utf-8"?>
<ds:datastoreItem xmlns:ds="http://schemas.openxmlformats.org/officeDocument/2006/customXml" ds:itemID="{E69914FA-2BDD-4944-AB04-B3327E92E3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ec7568-e6ef-4d59-9121-eb63bff6c78f"/>
    <ds:schemaRef ds:uri="abb65dd0-9b5b-4fe7-8982-f9082b3d60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10611</Words>
  <Application>Microsoft Office PowerPoint</Application>
  <PresentationFormat>Widescreen</PresentationFormat>
  <Paragraphs>736</Paragraphs>
  <Slides>42</Slides>
  <Notes>42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9" baseType="lpstr">
      <vt:lpstr>Arial</vt:lpstr>
      <vt:lpstr>Calibri</vt:lpstr>
      <vt:lpstr>System Font Regular</vt:lpstr>
      <vt:lpstr>Verdana</vt:lpstr>
      <vt:lpstr>Wingdings</vt:lpstr>
      <vt:lpstr>Custom Design</vt:lpstr>
      <vt:lpstr>think-cell Slide</vt:lpstr>
      <vt:lpstr>Innovations that nourish from  preterm neonates to toddlers to teenagers</vt:lpstr>
      <vt:lpstr>Agenda</vt:lpstr>
      <vt:lpstr>Established leadership in pediatric PN</vt:lpstr>
      <vt:lpstr>PowerPoint Presentation</vt:lpstr>
      <vt:lpstr>Omega-3 fatty acids: DHA and EPA  </vt:lpstr>
      <vt:lpstr>Omega-3 fatty acid pathways</vt:lpstr>
      <vt:lpstr>Lipid source matters</vt:lpstr>
      <vt:lpstr>ILE composition comparison</vt:lpstr>
      <vt:lpstr>Total phytosterol content1,2</vt:lpstr>
      <vt:lpstr>Guidelines on lipids in pediatric PN1</vt:lpstr>
      <vt:lpstr>PowerPoint Presentation</vt:lpstr>
      <vt:lpstr>Indication</vt:lpstr>
      <vt:lpstr>SMOFlipid is a unique blend  of 4 oil sources1</vt:lpstr>
      <vt:lpstr>PowerPoint Presentation</vt:lpstr>
      <vt:lpstr>Parenteral nutrition-associated cholestasis (PNAC)</vt:lpstr>
      <vt:lpstr>PowerPoint Presentation</vt:lpstr>
      <vt:lpstr>Recommended pediatric dosing and administration1</vt:lpstr>
      <vt:lpstr>Recommended pediatric dosing and administration1</vt:lpstr>
      <vt:lpstr>PowerPoint Presentation</vt:lpstr>
      <vt:lpstr>PowerPoint Presentation</vt:lpstr>
      <vt:lpstr>What is PNAC?</vt:lpstr>
      <vt:lpstr>Pediatric patients receiving Omegaven vs. soybean oil-based ILE:</vt:lpstr>
      <vt:lpstr>PowerPoint Presentation</vt:lpstr>
      <vt:lpstr>Omegaven dosing1</vt:lpstr>
      <vt:lpstr>Omegaven dosing duration1</vt:lpstr>
      <vt:lpstr>Innovating alternative ILEs for pediatric patients</vt:lpstr>
      <vt:lpstr>Ordering information</vt:lpstr>
      <vt:lpstr>Brief Summary of Prescribing Information SMOFlipid® Lipid Injectable Emulsion, USP 20% </vt:lpstr>
      <vt:lpstr>Brief Summary of Prescribing Information SMOFlipid® Lipid Injectable Emulsion, USP 20% </vt:lpstr>
      <vt:lpstr>Brief Summary of Prescribing Information SMOFlipid® Lipid Injectable Emulsion, USP 20% </vt:lpstr>
      <vt:lpstr>Brief Summary of Prescribing Information SMOFlipid® Lipid Injectable Emulsion, USP 20% </vt:lpstr>
      <vt:lpstr>Brief Summary of Prescribing Information SMOFlipid® Lipid Injectable Emulsion, USP 20% </vt:lpstr>
      <vt:lpstr>Brief Summary of Prescribing Information SMOFlipid® Lipid Injectable Emulsion, USP 20% </vt:lpstr>
      <vt:lpstr>Brief Summary of Prescribing Information SMOFlipid® Lipid Injectable Emulsion, USP 20% </vt:lpstr>
      <vt:lpstr>Brief Summary of Prescribing Information SMOFlipid® Lipid Injectable Emulsion, USP 20% </vt:lpstr>
      <vt:lpstr>Brief Summary of Prescribing Information Omegaven (fish oil triglycerides) injectable emulsion, for intravenous use</vt:lpstr>
      <vt:lpstr>PowerPoint Presentation</vt:lpstr>
      <vt:lpstr>PowerPoint Presentation</vt:lpstr>
      <vt:lpstr>PowerPoint Presentation</vt:lpstr>
      <vt:lpstr>Brief Summary of Prescribing Information Omegaven (fish oil triglycerides) injectable emulsion, for intravenous use</vt:lpstr>
      <vt:lpstr>Brief Summary of Prescribing Information Omegaven (fish oil triglycerides) injectable emulsion, for intravenous use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Lipid Use</dc:title>
  <dc:creator>Jen Fry Devault</dc:creator>
  <cp:lastModifiedBy>Aishah Davis 03</cp:lastModifiedBy>
  <cp:revision>121</cp:revision>
  <cp:lastPrinted>2020-05-01T14:52:52Z</cp:lastPrinted>
  <dcterms:created xsi:type="dcterms:W3CDTF">2022-05-20T14:33:29Z</dcterms:created>
  <dcterms:modified xsi:type="dcterms:W3CDTF">2023-03-22T21:01:40Z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0x0101005FA117471B54664A9CC31018DF4BE910</vt:lpwstr>
  </property>
</Properties>
</file>